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3"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969D08F-D807-4473-879D-771110482958}" type="datetimeFigureOut">
              <a:rPr lang="en-GB" smtClean="0"/>
              <a:t>17/03/2021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5F6173B-A29D-474B-95FC-EBC9E9B8EC8B}" type="slidenum">
              <a:rPr lang="en-GB" smtClean="0"/>
              <a:t>‹#›</a:t>
            </a:fld>
            <a:endParaRPr lang="en-GB"/>
          </a:p>
        </p:txBody>
      </p:sp>
    </p:spTree>
    <p:extLst>
      <p:ext uri="{BB962C8B-B14F-4D97-AF65-F5344CB8AC3E}">
        <p14:creationId xmlns:p14="http://schemas.microsoft.com/office/powerpoint/2010/main" val="708884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706652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17/03/2021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17/03/2021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17/03/2021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17/03/2021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16259" y="0"/>
            <a:ext cx="7283853"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Y8 Netball: Journey of Knowledge (Tactics &amp; Strategies)</a:t>
            </a:r>
          </a:p>
        </p:txBody>
      </p:sp>
      <p:sp>
        <p:nvSpPr>
          <p:cNvPr id="5" name="TextBox 4">
            <a:extLst>
              <a:ext uri="{FF2B5EF4-FFF2-40B4-BE49-F238E27FC236}">
                <a16:creationId xmlns:a16="http://schemas.microsoft.com/office/drawing/2014/main" id="{31CB9A6E-E90D-41E8-AD2D-6A0C767F502F}"/>
              </a:ext>
            </a:extLst>
          </p:cNvPr>
          <p:cNvSpPr txBox="1"/>
          <p:nvPr/>
        </p:nvSpPr>
        <p:spPr>
          <a:xfrm>
            <a:off x="148468" y="402471"/>
            <a:ext cx="7348811"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skills and knowledge required to perform in netball effectively. They will continue to learn about the rules of the game and how to apply them to competitive situations demonstrating both control and accuracy. Pupils will learn specific skills including shooting, attacking and defending play, and also how to officiate in a game. Pupils will then be able to link the components of fitness to different aspects of netball. Pupils will also  begin learn about tactics and strategies within the game.</a:t>
            </a:r>
            <a:endParaRPr lang="en-GB" sz="1200" b="1" i="1" dirty="0"/>
          </a:p>
          <a:p>
            <a:endParaRPr lang="en-GB" sz="1200" b="1" i="1" dirty="0"/>
          </a:p>
          <a:p>
            <a:r>
              <a:rPr lang="en-GB" sz="1200" b="1" i="1" dirty="0"/>
              <a:t>Prior knowledge (KS2/KS3)</a:t>
            </a:r>
          </a:p>
          <a:p>
            <a:r>
              <a:rPr lang="en-GB" sz="1200" b="1" i="1" dirty="0"/>
              <a:t>Pupils should build on the skills and knowledge already learned in Year 7</a:t>
            </a:r>
          </a:p>
          <a:p>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510795103"/>
              </p:ext>
            </p:extLst>
          </p:nvPr>
        </p:nvGraphicFramePr>
        <p:xfrm>
          <a:off x="121134" y="2341463"/>
          <a:ext cx="12070866" cy="4480560"/>
        </p:xfrm>
        <a:graphic>
          <a:graphicData uri="http://schemas.openxmlformats.org/drawingml/2006/table">
            <a:tbl>
              <a:tblPr firstRow="1" bandRow="1">
                <a:tableStyleId>{5940675A-B579-460E-94D1-54222C63F5DA}</a:tableStyleId>
              </a:tblPr>
              <a:tblGrid>
                <a:gridCol w="4061252">
                  <a:extLst>
                    <a:ext uri="{9D8B030D-6E8A-4147-A177-3AD203B41FA5}">
                      <a16:colId xmlns:a16="http://schemas.microsoft.com/office/drawing/2014/main" val="3001272792"/>
                    </a:ext>
                  </a:extLst>
                </a:gridCol>
                <a:gridCol w="2605276">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41202">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u="sng" baseline="0" dirty="0">
                          <a:solidFill>
                            <a:srgbClr val="002060"/>
                          </a:solidFill>
                          <a:highlight>
                            <a:srgbClr val="00FF00"/>
                          </a:highlight>
                        </a:rPr>
                        <a:t>Physical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1" u="none" baseline="0" dirty="0">
                        <a:solidFill>
                          <a:srgbClr val="002060"/>
                        </a:solidFill>
                        <a:highlight>
                          <a:srgbClr val="00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Attacking – using a variety of passes with quality and accurate footwork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Defending – marking the player with / without the ball, effective interceptions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Shooting – from different angles around the semi circle, with a defender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Width in play – utilizing the widths of the court to open up space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CP routines – team planning the </a:t>
                      </a:r>
                      <a:r>
                        <a:rPr lang="en-US" sz="800" b="1" u="none" baseline="0" dirty="0" err="1">
                          <a:solidFill>
                            <a:srgbClr val="002060"/>
                          </a:solidFill>
                        </a:rPr>
                        <a:t>centre</a:t>
                      </a:r>
                      <a:r>
                        <a:rPr lang="en-US" sz="800" b="1" u="none" baseline="0" dirty="0">
                          <a:solidFill>
                            <a:srgbClr val="002060"/>
                          </a:solidFill>
                        </a:rPr>
                        <a:t> routines e.g. C-WA-GA-C-GS</a:t>
                      </a:r>
                      <a:endParaRPr lang="en-US" sz="1100" b="1" u="sng" baseline="0" dirty="0">
                        <a:solidFill>
                          <a:srgbClr val="002060"/>
                        </a:solidFill>
                        <a:highlight>
                          <a:srgbClr val="00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baseline="0" dirty="0">
                        <a:solidFill>
                          <a:srgbClr val="002060"/>
                        </a:solidFill>
                        <a:highlight>
                          <a:srgbClr val="00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i="0" u="sng" baseline="0" dirty="0">
                          <a:solidFill>
                            <a:srgbClr val="002060"/>
                          </a:solidFill>
                          <a:highlight>
                            <a:srgbClr val="FF0000"/>
                          </a:highlight>
                        </a:rPr>
                        <a:t>T</a:t>
                      </a:r>
                      <a:r>
                        <a:rPr lang="en-GB" sz="1100" b="1" i="0" u="sng" baseline="0" dirty="0" err="1">
                          <a:solidFill>
                            <a:srgbClr val="002060"/>
                          </a:solidFill>
                          <a:highlight>
                            <a:srgbClr val="FF0000"/>
                          </a:highlight>
                        </a:rPr>
                        <a:t>hinking</a:t>
                      </a:r>
                      <a:r>
                        <a:rPr lang="en-GB" sz="1100" b="1" i="0" u="sng" baseline="0" dirty="0">
                          <a:solidFill>
                            <a:srgbClr val="002060"/>
                          </a:solidFill>
                          <a:highlight>
                            <a:srgbClr val="FF0000"/>
                          </a:highlight>
                        </a:rPr>
                        <a:t>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i="0" u="none" baseline="0" dirty="0">
                          <a:solidFill>
                            <a:srgbClr val="002060"/>
                          </a:solidFill>
                        </a:rPr>
                        <a:t>Y8 Focus: Tactics &amp; Strategies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i="0" u="none" baseline="0" dirty="0">
                          <a:solidFill>
                            <a:srgbClr val="002060"/>
                          </a:solidFill>
                        </a:rPr>
                        <a:t>Strategy: What are the most effective passes and when would you use them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i="0" u="none" baseline="0" dirty="0">
                          <a:solidFill>
                            <a:srgbClr val="002060"/>
                          </a:solidFill>
                        </a:rPr>
                        <a:t>What is the most effective form of attack and defense in netball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i="0" u="none" baseline="0" dirty="0">
                          <a:solidFill>
                            <a:srgbClr val="002060"/>
                          </a:solidFill>
                          <a:effectLst>
                            <a:outerShdw blurRad="38100" dist="38100" dir="2700000" algn="tl">
                              <a:srgbClr val="000000">
                                <a:alpha val="43137"/>
                              </a:srgbClr>
                            </a:outerShdw>
                          </a:effectLst>
                        </a:rPr>
                        <a:t>Effective shooting – how to get close to the post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i="0" u="none" baseline="0" dirty="0">
                          <a:solidFill>
                            <a:srgbClr val="002060"/>
                          </a:solidFill>
                          <a:effectLst>
                            <a:outerShdw blurRad="38100" dist="38100" dir="2700000" algn="tl">
                              <a:srgbClr val="000000">
                                <a:alpha val="43137"/>
                              </a:srgbClr>
                            </a:outerShdw>
                          </a:effectLst>
                        </a:rPr>
                        <a:t>Tactics – opening up the space, using the width of the court, creating space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baseline="0" dirty="0">
                          <a:solidFill>
                            <a:srgbClr val="002060"/>
                          </a:solidFill>
                        </a:rPr>
                        <a:t>Backline passes – most effective way to get ball into attacking third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baseline="0" dirty="0">
                          <a:solidFill>
                            <a:srgbClr val="002060"/>
                          </a:solidFill>
                        </a:rPr>
                        <a:t>CP routines – most effective routine to get shot in goal third – to trick opposition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u="none" baseline="0" dirty="0">
                          <a:solidFill>
                            <a:srgbClr val="002060"/>
                          </a:solidFill>
                        </a:rPr>
                        <a:t>How to referee (decision making, signals.</a:t>
                      </a:r>
                      <a:endParaRPr lang="en-GB" sz="800" b="0"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u="none" baseline="0" dirty="0">
                          <a:solidFill>
                            <a:srgbClr val="002060"/>
                          </a:solidFill>
                        </a:rPr>
                        <a:t>Pupils should be able to support the progress of themselves and peers through the evaluation of strengths and weaknesses with the support of skill cards and teacher instruction.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u="none" baseline="0" dirty="0">
                          <a:solidFill>
                            <a:srgbClr val="002060"/>
                          </a:solidFill>
                        </a:rPr>
                        <a:t>Oxygen is breathed in to the lungs and transfers into the blood stream via the alveoli.</a:t>
                      </a:r>
                      <a:endParaRPr lang="en-GB" sz="800" b="0"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800" b="0"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i="0"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1" i="0" u="sng" baseline="0" dirty="0">
                        <a:solidFill>
                          <a:srgbClr val="002060"/>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Pupils should demonstrate the appropriate levels of fitness for football as well as mental resilience to persist with the development of weaknesses. Pupils should recognize the wider health benefits of participation in football (Nutrition, positive body image, stress relief, preventing loneliness, new friendship,  positive mindset).</a:t>
                      </a:r>
                      <a:endParaRPr lang="en-GB" sz="800" b="1" u="none" baseline="0" dirty="0">
                        <a:solidFill>
                          <a:srgbClr val="002060"/>
                        </a:solidFill>
                      </a:endParaRP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US"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Lead others in warm up routines for netball (pulse raising activity such as jogging, shuttle runs, stretching muscles: hamstrings, quadriceps, gastrocnemius, triceps, biceps, deltoids).</a:t>
                      </a: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baseline="0" dirty="0">
                          <a:solidFill>
                            <a:srgbClr val="002060"/>
                          </a:solidFill>
                        </a:rPr>
                        <a:t>Demonstration and application of the following skills using the relevant shots from 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1"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800" b="1" u="none" baseline="0" dirty="0">
                          <a:solidFill>
                            <a:srgbClr val="002060"/>
                          </a:solidFill>
                        </a:rPr>
                        <a:t>Attacking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1" u="none" baseline="0" dirty="0">
                          <a:solidFill>
                            <a:srgbClr val="002060"/>
                          </a:solidFill>
                        </a:rPr>
                        <a:t>D</a:t>
                      </a:r>
                      <a:r>
                        <a:rPr lang="en-GB" sz="800" b="1" u="none" baseline="0" dirty="0" err="1">
                          <a:solidFill>
                            <a:srgbClr val="002060"/>
                          </a:solidFill>
                        </a:rPr>
                        <a:t>efending</a:t>
                      </a:r>
                      <a:endParaRPr lang="en-GB" sz="800" b="1"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1" u="none" baseline="0" dirty="0">
                          <a:solidFill>
                            <a:srgbClr val="002060"/>
                          </a:solidFill>
                        </a:rPr>
                        <a:t>S</a:t>
                      </a:r>
                      <a:r>
                        <a:rPr lang="en-GB" sz="800" b="1" u="none" baseline="0" dirty="0">
                          <a:solidFill>
                            <a:srgbClr val="002060"/>
                          </a:solidFill>
                        </a:rPr>
                        <a:t>hooting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1" u="none" baseline="0" dirty="0">
                          <a:solidFill>
                            <a:srgbClr val="002060"/>
                          </a:solidFill>
                        </a:rPr>
                        <a:t>T</a:t>
                      </a:r>
                      <a:r>
                        <a:rPr lang="en-GB" sz="800" b="1" u="none" baseline="0" dirty="0" err="1">
                          <a:solidFill>
                            <a:srgbClr val="002060"/>
                          </a:solidFill>
                        </a:rPr>
                        <a:t>actics</a:t>
                      </a:r>
                      <a:r>
                        <a:rPr lang="en-GB" sz="800" b="1" u="none" baseline="0" dirty="0">
                          <a:solidFill>
                            <a:srgbClr val="002060"/>
                          </a:solidFill>
                        </a:rPr>
                        <a:t> : width in play and CP routines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1" u="none" baseline="0" dirty="0">
                          <a:solidFill>
                            <a:srgbClr val="002060"/>
                          </a:solidFill>
                        </a:rPr>
                        <a:t>U</a:t>
                      </a:r>
                      <a:r>
                        <a:rPr lang="en-GB" sz="800" b="1" u="none" baseline="0" dirty="0" err="1">
                          <a:solidFill>
                            <a:srgbClr val="002060"/>
                          </a:solidFill>
                        </a:rPr>
                        <a:t>mpiring</a:t>
                      </a:r>
                      <a:endParaRPr lang="en-GB" sz="800" b="1"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1"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own performance.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tactics and strategies orally.</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Know why we cool down – to return body to normal state, remove lactic acid, return breathing/heart rate.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netball  (Agility, power, coordination, balance, speed) and explain why they are important.</a:t>
                      </a:r>
                    </a:p>
                    <a:p>
                      <a:pPr marL="0" indent="0" algn="l">
                        <a:buFont typeface="Arial" panose="020B0604020202020204" pitchFamily="34" charset="0"/>
                        <a:buNone/>
                      </a:pPr>
                      <a:endParaRPr lang="en-GB"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8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0" u="none" dirty="0">
                          <a:solidFill>
                            <a:srgbClr val="002060"/>
                          </a:solidFill>
                        </a:rPr>
                        <a:t>- Leadership of others (captain, coach, umpire)</a:t>
                      </a:r>
                    </a:p>
                    <a:p>
                      <a:pPr marL="0" indent="0" algn="l">
                        <a:buFont typeface="Arial" panose="020B0604020202020204" pitchFamily="34" charset="0"/>
                        <a:buNone/>
                      </a:pPr>
                      <a:r>
                        <a:rPr lang="en-GB" sz="800" b="0" u="none" dirty="0">
                          <a:solidFill>
                            <a:srgbClr val="002060"/>
                          </a:solidFill>
                        </a:rPr>
                        <a:t>- Extra curricular involvement (school or community)</a:t>
                      </a:r>
                    </a:p>
                    <a:p>
                      <a:pPr marL="0" indent="0" algn="l">
                        <a:buFont typeface="Arial" panose="020B0604020202020204" pitchFamily="34" charset="0"/>
                        <a:buNone/>
                      </a:pPr>
                      <a:r>
                        <a:rPr lang="en-GB" sz="800" b="0" u="none" dirty="0">
                          <a:solidFill>
                            <a:srgbClr val="002060"/>
                          </a:solidFill>
                        </a:rPr>
                        <a:t>- Compare skills/techniques</a:t>
                      </a:r>
                      <a:r>
                        <a:rPr lang="en-GB" sz="800" b="0" u="none" baseline="0" dirty="0">
                          <a:solidFill>
                            <a:srgbClr val="002060"/>
                          </a:solidFill>
                        </a:rPr>
                        <a:t> of others (e.g. peers or elite performers)</a:t>
                      </a:r>
                      <a:endParaRPr lang="en-GB" sz="800" b="0" u="none" dirty="0">
                        <a:solidFill>
                          <a:srgbClr val="002060"/>
                        </a:solidFill>
                      </a:endParaRPr>
                    </a:p>
                    <a:p>
                      <a:pPr marL="0" indent="0" algn="l">
                        <a:buFont typeface="Arial" panose="020B0604020202020204" pitchFamily="34" charset="0"/>
                        <a:buNone/>
                      </a:pPr>
                      <a:r>
                        <a:rPr lang="en-GB" sz="800" b="0" u="none" dirty="0">
                          <a:solidFill>
                            <a:srgbClr val="002060"/>
                          </a:solidFill>
                        </a:rPr>
                        <a:t>- How badminton affects health and fitness (e.g.</a:t>
                      </a:r>
                      <a:r>
                        <a:rPr lang="en-GB" sz="800" b="0" u="none" baseline="0" dirty="0">
                          <a:solidFill>
                            <a:srgbClr val="002060"/>
                          </a:solidFill>
                        </a:rPr>
                        <a:t> weight management, improvement of fitness components</a:t>
                      </a:r>
                      <a:r>
                        <a:rPr lang="en-GB" sz="1100" b="0" u="none" baseline="0" dirty="0">
                          <a:solidFill>
                            <a:srgbClr val="002060"/>
                          </a:solidFill>
                        </a:rPr>
                        <a:t>)</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r>
                        <a:rPr lang="en-GB" sz="800" b="1" u="none" dirty="0">
                          <a:solidFill>
                            <a:srgbClr val="002060"/>
                          </a:solidFill>
                        </a:rPr>
                        <a:t>Coordination</a:t>
                      </a:r>
                      <a:r>
                        <a:rPr lang="en-GB" sz="800" b="0" u="none" dirty="0">
                          <a:solidFill>
                            <a:srgbClr val="002060"/>
                          </a:solidFill>
                        </a:rPr>
                        <a:t> – the use of two or more body parts at the same time</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r>
                        <a:rPr lang="en-GB" sz="800" b="1" u="none" dirty="0">
                          <a:solidFill>
                            <a:srgbClr val="002060"/>
                          </a:solidFill>
                        </a:rPr>
                        <a:t>Agility</a:t>
                      </a:r>
                      <a:r>
                        <a:rPr lang="en-GB" sz="800" b="0" u="none" dirty="0">
                          <a:solidFill>
                            <a:srgbClr val="002060"/>
                          </a:solidFill>
                        </a:rPr>
                        <a:t> – changing direction at speed</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r>
                        <a:rPr lang="en-GB" sz="800" b="1" u="none" dirty="0">
                          <a:solidFill>
                            <a:srgbClr val="002060"/>
                          </a:solidFill>
                        </a:rPr>
                        <a:t>Speed</a:t>
                      </a:r>
                      <a:r>
                        <a:rPr lang="en-GB" sz="800" b="0" u="none" dirty="0">
                          <a:solidFill>
                            <a:srgbClr val="002060"/>
                          </a:solidFill>
                        </a:rPr>
                        <a:t> – amount of time taken to cover a set distance</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1" u="none" baseline="0" dirty="0">
                          <a:solidFill>
                            <a:srgbClr val="002060"/>
                          </a:solidFill>
                        </a:rPr>
                        <a:t>B</a:t>
                      </a:r>
                      <a:r>
                        <a:rPr lang="en-GB" sz="800" b="1" u="none" baseline="0" dirty="0" err="1">
                          <a:solidFill>
                            <a:srgbClr val="002060"/>
                          </a:solidFill>
                        </a:rPr>
                        <a:t>alance</a:t>
                      </a:r>
                      <a:r>
                        <a:rPr lang="en-GB" sz="800" b="1" u="none" baseline="0" dirty="0">
                          <a:solidFill>
                            <a:srgbClr val="002060"/>
                          </a:solidFill>
                        </a:rPr>
                        <a:t> </a:t>
                      </a:r>
                      <a:r>
                        <a:rPr lang="en-GB" sz="800" b="0" u="none" baseline="0" dirty="0">
                          <a:solidFill>
                            <a:srgbClr val="002060"/>
                          </a:solidFill>
                        </a:rPr>
                        <a:t>– keeping the centre of mass above the base of support</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1" u="none" baseline="0" dirty="0">
                          <a:solidFill>
                            <a:srgbClr val="002060"/>
                          </a:solidFill>
                        </a:rPr>
                        <a:t>P</a:t>
                      </a:r>
                      <a:r>
                        <a:rPr lang="en-GB" sz="800" b="1" u="none" baseline="0" dirty="0" err="1">
                          <a:solidFill>
                            <a:srgbClr val="002060"/>
                          </a:solidFill>
                        </a:rPr>
                        <a:t>ower</a:t>
                      </a:r>
                      <a:r>
                        <a:rPr lang="en-GB" sz="800" b="1" u="none" baseline="0" dirty="0">
                          <a:solidFill>
                            <a:srgbClr val="002060"/>
                          </a:solidFill>
                        </a:rPr>
                        <a:t> </a:t>
                      </a:r>
                      <a:r>
                        <a:rPr lang="en-GB" sz="800" b="0" u="none" baseline="0" dirty="0">
                          <a:solidFill>
                            <a:srgbClr val="002060"/>
                          </a:solidFill>
                        </a:rPr>
                        <a:t>– performing strength activities at speed</a:t>
                      </a: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endParaRPr lang="en-GB" sz="1100" b="1" u="none" dirty="0">
                        <a:solidFill>
                          <a:srgbClr val="002060"/>
                        </a:solidFill>
                      </a:endParaRPr>
                    </a:p>
                    <a:p>
                      <a:pPr marL="0" indent="0" algn="l">
                        <a:buFont typeface="Arial" panose="020B0604020202020204" pitchFamily="34" charset="0"/>
                        <a:buNone/>
                      </a:pPr>
                      <a:endParaRPr lang="en-US" sz="1100" b="1" u="none" dirty="0">
                        <a:solidFill>
                          <a:srgbClr val="002060"/>
                        </a:solidFill>
                      </a:endParaRPr>
                    </a:p>
                    <a:p>
                      <a:pPr marL="0" indent="0" algn="l">
                        <a:buFont typeface="Arial" panose="020B0604020202020204" pitchFamily="34" charset="0"/>
                        <a:buNone/>
                      </a:pPr>
                      <a:endParaRPr lang="en-US" sz="1100" b="1" u="none" dirty="0">
                        <a:solidFill>
                          <a:srgbClr val="002060"/>
                        </a:solidFill>
                      </a:endParaRPr>
                    </a:p>
                    <a:p>
                      <a:pPr marL="0" indent="0" algn="l">
                        <a:buFont typeface="Arial" panose="020B0604020202020204" pitchFamily="34" charset="0"/>
                        <a:buNone/>
                      </a:pPr>
                      <a:endParaRPr lang="en-GB" sz="1100" b="1" u="none" dirty="0">
                        <a:solidFill>
                          <a:srgbClr val="002060"/>
                        </a:solidFill>
                      </a:endParaRPr>
                    </a:p>
                  </a:txBody>
                  <a:tcPr/>
                </a:tc>
                <a:tc>
                  <a:txBody>
                    <a:bodyPr/>
                    <a:lstStyle/>
                    <a:p>
                      <a:pPr algn="l"/>
                      <a:r>
                        <a:rPr lang="en-GB" sz="1100" b="1" u="sng" dirty="0">
                          <a:solidFill>
                            <a:srgbClr val="002060"/>
                          </a:solidFill>
                        </a:rPr>
                        <a:t>Literacy in PE</a:t>
                      </a:r>
                    </a:p>
                    <a:p>
                      <a:pPr algn="l"/>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a:solidFill>
                            <a:srgbClr val="002060"/>
                          </a:solidFill>
                        </a:rPr>
                        <a:t>‘ABC’ </a:t>
                      </a:r>
                      <a:r>
                        <a:rPr lang="en-GB" sz="800" b="0" u="none" dirty="0">
                          <a:solidFill>
                            <a:srgbClr val="002060"/>
                          </a:solidFill>
                        </a:rPr>
                        <a:t>– Agree with/Build on/Contradict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ctr"/>
                      <a:endParaRPr lang="en-GB" sz="1100" b="1" u="sng" dirty="0">
                        <a:solidFill>
                          <a:srgbClr val="002060"/>
                        </a:solidFill>
                      </a:endParaRPr>
                    </a:p>
                    <a:p>
                      <a:pPr algn="l"/>
                      <a:r>
                        <a:rPr lang="en-GB" sz="800" b="0" u="none" dirty="0">
                          <a:solidFill>
                            <a:srgbClr val="002060"/>
                          </a:solidFill>
                        </a:rPr>
                        <a:t>Evaluate and analyse performance making suggested improvements (Y9).</a:t>
                      </a:r>
                      <a:endParaRPr lang="en-GB" sz="8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506745" y="228124"/>
            <a:ext cx="3180522" cy="1938992"/>
          </a:xfrm>
          <a:prstGeom prst="rect">
            <a:avLst/>
          </a:prstGeom>
          <a:noFill/>
        </p:spPr>
        <p:txBody>
          <a:bodyPr wrap="square" rtlCol="0">
            <a:spAutoFit/>
          </a:bodyPr>
          <a:lstStyle/>
          <a:p>
            <a:r>
              <a:rPr lang="en-GB" sz="1200" b="1" u="sng" dirty="0"/>
              <a:t>The bigger picture:</a:t>
            </a:r>
          </a:p>
          <a:p>
            <a:endParaRPr lang="en-GB" sz="1200" b="1" u="sng" dirty="0"/>
          </a:p>
          <a:p>
            <a:r>
              <a:rPr lang="en-GB" sz="1200" b="1" i="1" dirty="0"/>
              <a:t>Personal development opportunities </a:t>
            </a:r>
            <a:r>
              <a:rPr lang="en-GB" sz="1200" i="1" dirty="0"/>
              <a:t>– Leadership of others, listening and cooperation with others </a:t>
            </a:r>
          </a:p>
          <a:p>
            <a:endParaRPr lang="en-GB" sz="1200" i="1" dirty="0"/>
          </a:p>
          <a:p>
            <a:r>
              <a:rPr lang="en-GB" sz="1200" b="1" i="1" dirty="0"/>
              <a:t>Career links </a:t>
            </a:r>
            <a:r>
              <a:rPr lang="en-GB" sz="1200" i="1" dirty="0"/>
              <a:t>– Sports scientist, analyser, sports nutritionist </a:t>
            </a:r>
          </a:p>
          <a:p>
            <a:endParaRPr lang="en-GB" sz="1200" i="1" dirty="0"/>
          </a:p>
          <a:p>
            <a:r>
              <a:rPr lang="en-GB" sz="1200" b="1" i="1" dirty="0"/>
              <a:t>RSE</a:t>
            </a:r>
            <a:r>
              <a:rPr lang="en-GB" sz="1200" i="1" dirty="0"/>
              <a:t> – Physical, emotional and social well-being</a:t>
            </a:r>
          </a:p>
        </p:txBody>
      </p:sp>
      <p:graphicFrame>
        <p:nvGraphicFramePr>
          <p:cNvPr id="8" name="Table 7">
            <a:extLst>
              <a:ext uri="{FF2B5EF4-FFF2-40B4-BE49-F238E27FC236}">
                <a16:creationId xmlns:a16="http://schemas.microsoft.com/office/drawing/2014/main" id="{D5F087CA-0DB2-4226-AB2D-275EFB3BD1DF}"/>
              </a:ext>
            </a:extLst>
          </p:cNvPr>
          <p:cNvGraphicFramePr>
            <a:graphicFrameLocks noGrp="1"/>
          </p:cNvGraphicFramePr>
          <p:nvPr>
            <p:extLst>
              <p:ext uri="{D42A27DB-BD31-4B8C-83A1-F6EECF244321}">
                <p14:modId xmlns:p14="http://schemas.microsoft.com/office/powerpoint/2010/main" val="3602853039"/>
              </p:ext>
            </p:extLst>
          </p:nvPr>
        </p:nvGraphicFramePr>
        <p:xfrm>
          <a:off x="7011898" y="4994965"/>
          <a:ext cx="2751154" cy="1711960"/>
        </p:xfrm>
        <a:graphic>
          <a:graphicData uri="http://schemas.openxmlformats.org/drawingml/2006/table">
            <a:tbl>
              <a:tblPr firstRow="1" bandRow="1">
                <a:tableStyleId>{5C22544A-7EE6-4342-B048-85BDC9FD1C3A}</a:tableStyleId>
              </a:tblPr>
              <a:tblGrid>
                <a:gridCol w="1375577">
                  <a:extLst>
                    <a:ext uri="{9D8B030D-6E8A-4147-A177-3AD203B41FA5}">
                      <a16:colId xmlns:a16="http://schemas.microsoft.com/office/drawing/2014/main" val="2239686290"/>
                    </a:ext>
                  </a:extLst>
                </a:gridCol>
                <a:gridCol w="1375577">
                  <a:extLst>
                    <a:ext uri="{9D8B030D-6E8A-4147-A177-3AD203B41FA5}">
                      <a16:colId xmlns:a16="http://schemas.microsoft.com/office/drawing/2014/main" val="2446992306"/>
                    </a:ext>
                  </a:extLst>
                </a:gridCol>
              </a:tblGrid>
              <a:tr h="370840">
                <a:tc gridSpan="2">
                  <a:txBody>
                    <a:bodyPr/>
                    <a:lstStyle/>
                    <a:p>
                      <a:pPr algn="ctr"/>
                      <a:r>
                        <a:rPr lang="en-US" sz="1200" dirty="0"/>
                        <a:t>Anatomy &amp; Physiology</a:t>
                      </a:r>
                      <a:endParaRPr lang="en-GB" sz="1200" dirty="0"/>
                    </a:p>
                  </a:txBody>
                  <a:tcPr/>
                </a:tc>
                <a:tc hMerge="1">
                  <a:txBody>
                    <a:bodyPr/>
                    <a:lstStyle/>
                    <a:p>
                      <a:endParaRPr lang="en-GB" dirty="0"/>
                    </a:p>
                  </a:txBody>
                  <a:tcPr/>
                </a:tc>
                <a:extLst>
                  <a:ext uri="{0D108BD9-81ED-4DB2-BD59-A6C34878D82A}">
                    <a16:rowId xmlns:a16="http://schemas.microsoft.com/office/drawing/2014/main" val="1491078494"/>
                  </a:ext>
                </a:extLst>
              </a:tr>
              <a:tr h="370840">
                <a:tc>
                  <a:txBody>
                    <a:bodyPr/>
                    <a:lstStyle/>
                    <a:p>
                      <a:pPr marL="0" indent="0" algn="l">
                        <a:buFont typeface="Arial" panose="020B0604020202020204" pitchFamily="34" charset="0"/>
                        <a:buNone/>
                      </a:pPr>
                      <a:r>
                        <a:rPr lang="en-GB" sz="800" b="0" u="none" baseline="0" dirty="0">
                          <a:solidFill>
                            <a:srgbClr val="002060"/>
                          </a:solidFill>
                        </a:rPr>
                        <a:t>Hamstrings</a:t>
                      </a:r>
                    </a:p>
                    <a:p>
                      <a:pPr marL="0" indent="0" algn="l">
                        <a:buFont typeface="Arial" panose="020B0604020202020204" pitchFamily="34" charset="0"/>
                        <a:buNone/>
                      </a:pPr>
                      <a:r>
                        <a:rPr lang="en-GB" sz="800" b="0" u="none" baseline="0" dirty="0">
                          <a:solidFill>
                            <a:srgbClr val="002060"/>
                          </a:solidFill>
                        </a:rPr>
                        <a:t>Quadriceps </a:t>
                      </a:r>
                    </a:p>
                    <a:p>
                      <a:pPr marL="0" indent="0" algn="l">
                        <a:buFont typeface="Arial" panose="020B0604020202020204" pitchFamily="34" charset="0"/>
                        <a:buNone/>
                      </a:pPr>
                      <a:r>
                        <a:rPr lang="en-GB" sz="800" b="0" u="none" baseline="0" dirty="0">
                          <a:solidFill>
                            <a:srgbClr val="002060"/>
                          </a:solidFill>
                        </a:rPr>
                        <a:t>Gastrocnemius</a:t>
                      </a:r>
                    </a:p>
                    <a:p>
                      <a:pPr marL="0" indent="0" algn="l">
                        <a:buFont typeface="Arial" panose="020B0604020202020204" pitchFamily="34" charset="0"/>
                        <a:buNone/>
                      </a:pPr>
                      <a:r>
                        <a:rPr lang="en-GB" sz="800" b="0" u="none" baseline="0" dirty="0">
                          <a:solidFill>
                            <a:srgbClr val="002060"/>
                          </a:solidFill>
                        </a:rPr>
                        <a:t>Triceps</a:t>
                      </a:r>
                    </a:p>
                    <a:p>
                      <a:pPr marL="0" indent="0" algn="l">
                        <a:buFont typeface="Arial" panose="020B0604020202020204" pitchFamily="34" charset="0"/>
                        <a:buNone/>
                      </a:pPr>
                      <a:r>
                        <a:rPr lang="en-GB" sz="800" b="0" u="none" baseline="0" dirty="0">
                          <a:solidFill>
                            <a:srgbClr val="002060"/>
                          </a:solidFill>
                        </a:rPr>
                        <a:t>Biceps</a:t>
                      </a:r>
                    </a:p>
                    <a:p>
                      <a:pPr marL="0" indent="0" algn="l">
                        <a:buFont typeface="Arial" panose="020B0604020202020204" pitchFamily="34" charset="0"/>
                        <a:buNone/>
                      </a:pPr>
                      <a:r>
                        <a:rPr lang="en-US" sz="800" b="0" u="none" baseline="0" dirty="0">
                          <a:solidFill>
                            <a:srgbClr val="002060"/>
                          </a:solidFill>
                        </a:rPr>
                        <a:t>A</a:t>
                      </a:r>
                      <a:r>
                        <a:rPr lang="en-GB" sz="800" b="0" u="none" baseline="0" dirty="0" err="1">
                          <a:solidFill>
                            <a:srgbClr val="002060"/>
                          </a:solidFill>
                        </a:rPr>
                        <a:t>bdominals</a:t>
                      </a:r>
                      <a:endParaRPr lang="en-GB" sz="800" b="0" u="none" baseline="0" dirty="0">
                        <a:solidFill>
                          <a:srgbClr val="002060"/>
                        </a:solidFill>
                      </a:endParaRPr>
                    </a:p>
                    <a:p>
                      <a:pPr marL="0" indent="0" algn="l">
                        <a:buFont typeface="Arial" panose="020B0604020202020204" pitchFamily="34" charset="0"/>
                        <a:buNone/>
                      </a:pPr>
                      <a:r>
                        <a:rPr lang="en-US" sz="800" b="0" u="none" baseline="0" dirty="0">
                          <a:solidFill>
                            <a:srgbClr val="002060"/>
                          </a:solidFill>
                        </a:rPr>
                        <a:t>D</a:t>
                      </a:r>
                      <a:r>
                        <a:rPr lang="en-GB" sz="800" b="0" u="none" baseline="0" dirty="0" err="1">
                          <a:solidFill>
                            <a:srgbClr val="002060"/>
                          </a:solidFill>
                        </a:rPr>
                        <a:t>eltoids</a:t>
                      </a:r>
                      <a:endParaRPr lang="en-GB" sz="800" b="0" u="none" baseline="0" dirty="0">
                        <a:solidFill>
                          <a:srgbClr val="002060"/>
                        </a:solidFill>
                      </a:endParaRPr>
                    </a:p>
                    <a:p>
                      <a:r>
                        <a:rPr lang="en-US" sz="800" dirty="0">
                          <a:solidFill>
                            <a:srgbClr val="002060"/>
                          </a:solidFill>
                        </a:rPr>
                        <a:t>Pectorals</a:t>
                      </a:r>
                      <a:endParaRPr lang="en-GB" sz="800" dirty="0">
                        <a:solidFill>
                          <a:srgbClr val="002060"/>
                        </a:solidFill>
                      </a:endParaRPr>
                    </a:p>
                    <a:p>
                      <a:endParaRPr lang="en-GB" dirty="0"/>
                    </a:p>
                  </a:txBody>
                  <a:tcPr/>
                </a:tc>
                <a:tc>
                  <a:txBody>
                    <a:bodyPr/>
                    <a:lstStyle/>
                    <a:p>
                      <a:r>
                        <a:rPr lang="en-US" sz="800" dirty="0">
                          <a:solidFill>
                            <a:srgbClr val="002060"/>
                          </a:solidFill>
                        </a:rPr>
                        <a:t>Heart</a:t>
                      </a:r>
                    </a:p>
                    <a:p>
                      <a:r>
                        <a:rPr lang="en-US" sz="800" dirty="0">
                          <a:solidFill>
                            <a:srgbClr val="002060"/>
                          </a:solidFill>
                        </a:rPr>
                        <a:t>Lungs</a:t>
                      </a:r>
                    </a:p>
                    <a:p>
                      <a:r>
                        <a:rPr lang="en-US" sz="800" dirty="0">
                          <a:solidFill>
                            <a:srgbClr val="002060"/>
                          </a:solidFill>
                        </a:rPr>
                        <a:t>Arteries</a:t>
                      </a:r>
                    </a:p>
                    <a:p>
                      <a:r>
                        <a:rPr lang="en-US" sz="800" dirty="0">
                          <a:solidFill>
                            <a:srgbClr val="002060"/>
                          </a:solidFill>
                        </a:rPr>
                        <a:t>Veins</a:t>
                      </a:r>
                    </a:p>
                    <a:p>
                      <a:r>
                        <a:rPr lang="en-US" sz="800" dirty="0">
                          <a:solidFill>
                            <a:srgbClr val="002060"/>
                          </a:solidFill>
                        </a:rPr>
                        <a:t>Oxygen</a:t>
                      </a:r>
                    </a:p>
                    <a:p>
                      <a:r>
                        <a:rPr lang="en-US" sz="800" dirty="0">
                          <a:solidFill>
                            <a:srgbClr val="002060"/>
                          </a:solidFill>
                        </a:rPr>
                        <a:t>Deoxygenated</a:t>
                      </a:r>
                    </a:p>
                    <a:p>
                      <a:r>
                        <a:rPr lang="en-US" sz="800" dirty="0">
                          <a:solidFill>
                            <a:srgbClr val="002060"/>
                          </a:solidFill>
                        </a:rPr>
                        <a:t>Oxygenated</a:t>
                      </a:r>
                      <a:endParaRPr lang="en-GB" sz="800" dirty="0">
                        <a:solidFill>
                          <a:srgbClr val="002060"/>
                        </a:solidFill>
                      </a:endParaRPr>
                    </a:p>
                    <a:p>
                      <a:endParaRPr lang="en-GB" dirty="0"/>
                    </a:p>
                  </a:txBody>
                  <a:tcPr/>
                </a:tc>
                <a:extLst>
                  <a:ext uri="{0D108BD9-81ED-4DB2-BD59-A6C34878D82A}">
                    <a16:rowId xmlns:a16="http://schemas.microsoft.com/office/drawing/2014/main" val="2604927896"/>
                  </a:ext>
                </a:extLst>
              </a:tr>
            </a:tbl>
          </a:graphicData>
        </a:graphic>
      </p:graphicFrame>
      <p:pic>
        <p:nvPicPr>
          <p:cNvPr id="9" name="Picture 8">
            <a:extLst>
              <a:ext uri="{FF2B5EF4-FFF2-40B4-BE49-F238E27FC236}">
                <a16:creationId xmlns:a16="http://schemas.microsoft.com/office/drawing/2014/main" id="{F7D14870-D4C9-4EA3-ABD4-D6FA9E2D5D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7316" y="5401114"/>
            <a:ext cx="1720267" cy="1228762"/>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139193" y="-20554"/>
            <a:ext cx="7659147" cy="502702"/>
          </a:xfrm>
          <a:prstGeom prst="rect">
            <a:avLst/>
          </a:prstGeom>
          <a:noFill/>
        </p:spPr>
        <p:txBody>
          <a:bodyPr wrap="squar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Netball (Tactics &amp; Strategies):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220892" y="482148"/>
            <a:ext cx="11750215" cy="1169551"/>
          </a:xfrm>
          <a:prstGeom prst="rect">
            <a:avLst/>
          </a:prstGeom>
          <a:solidFill>
            <a:schemeClr val="accent5">
              <a:lumMod val="20000"/>
              <a:lumOff val="80000"/>
            </a:schemeClr>
          </a:solidFill>
          <a:ln w="3175">
            <a:noFill/>
          </a:ln>
        </p:spPr>
        <p:txBody>
          <a:bodyPr wrap="square" rtlCol="0">
            <a:spAutoFit/>
          </a:bodyPr>
          <a:lstStyle/>
          <a:p>
            <a:r>
              <a:rPr lang="en-US" sz="1000" b="1" dirty="0"/>
              <a:t>M</a:t>
            </a:r>
            <a:r>
              <a:rPr lang="en-GB" sz="1000" b="1" dirty="0"/>
              <a:t>APs </a:t>
            </a:r>
            <a:r>
              <a:rPr lang="en-GB" sz="1000" dirty="0"/>
              <a:t>– Pupils will complete one MAP mid way through this unit. Pupils will be assessed via:</a:t>
            </a:r>
          </a:p>
          <a:p>
            <a:pPr marL="342900" indent="-342900">
              <a:buAutoNum type="arabicPeriod"/>
            </a:pPr>
            <a:r>
              <a:rPr lang="en-GB" sz="1000" dirty="0">
                <a:solidFill>
                  <a:srgbClr val="002060"/>
                </a:solidFill>
              </a:rPr>
              <a:t>Their practical ability demonstrated during the MAP lesson (passing, attacking, defending, shooting, width in play strategies, CP routines)</a:t>
            </a:r>
          </a:p>
          <a:p>
            <a:pPr marL="342900" indent="-342900">
              <a:buAutoNum type="arabicPeriod"/>
            </a:pPr>
            <a:r>
              <a:rPr lang="en-US" sz="1000" dirty="0">
                <a:solidFill>
                  <a:srgbClr val="002060"/>
                </a:solidFill>
              </a:rPr>
              <a:t>T</a:t>
            </a:r>
            <a:r>
              <a:rPr lang="en-GB" sz="1000" dirty="0">
                <a:solidFill>
                  <a:srgbClr val="002060"/>
                </a:solidFill>
              </a:rPr>
              <a:t>heir ability to apply and create relevant tactics and strategies to outwit opponents as well as to link to the relevant components of fitness for football. They can also describe the pathway of oxygen through the body.</a:t>
            </a:r>
          </a:p>
          <a:p>
            <a:pPr marL="342900" indent="-342900">
              <a:buAutoNum type="arabicPeriod"/>
            </a:pPr>
            <a:r>
              <a:rPr lang="en-GB" sz="1000" dirty="0">
                <a:solidFill>
                  <a:srgbClr val="002060"/>
                </a:solidFill>
              </a:rPr>
              <a:t>Their ability to demonstrate their current levels of fitness, mental perseverance and social wellbeing by working collaboratively as a team.</a:t>
            </a:r>
          </a:p>
          <a:p>
            <a:endParaRPr lang="en-US" sz="1000" dirty="0"/>
          </a:p>
          <a:p>
            <a:r>
              <a:rPr lang="en-US" sz="1000" b="1" dirty="0"/>
              <a:t>S</a:t>
            </a:r>
            <a:r>
              <a:rPr lang="en-GB" sz="1000" b="1" dirty="0"/>
              <a:t>ummative assessment (Me in PE) </a:t>
            </a:r>
            <a:r>
              <a:rPr lang="en-GB" sz="100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335472149"/>
              </p:ext>
            </p:extLst>
          </p:nvPr>
        </p:nvGraphicFramePr>
        <p:xfrm>
          <a:off x="220894" y="1761456"/>
          <a:ext cx="11750213" cy="4907792"/>
        </p:xfrm>
        <a:graphic>
          <a:graphicData uri="http://schemas.openxmlformats.org/drawingml/2006/table">
            <a:tbl>
              <a:tblPr firstRow="1" bandRow="1">
                <a:tableStyleId>{69CF1AB2-1976-4502-BF36-3FF5EA218861}</a:tableStyleId>
              </a:tblPr>
              <a:tblGrid>
                <a:gridCol w="2058927">
                  <a:extLst>
                    <a:ext uri="{9D8B030D-6E8A-4147-A177-3AD203B41FA5}">
                      <a16:colId xmlns:a16="http://schemas.microsoft.com/office/drawing/2014/main" val="26545288"/>
                    </a:ext>
                  </a:extLst>
                </a:gridCol>
                <a:gridCol w="2209380">
                  <a:extLst>
                    <a:ext uri="{9D8B030D-6E8A-4147-A177-3AD203B41FA5}">
                      <a16:colId xmlns:a16="http://schemas.microsoft.com/office/drawing/2014/main" val="3735789182"/>
                    </a:ext>
                  </a:extLst>
                </a:gridCol>
                <a:gridCol w="2339544">
                  <a:extLst>
                    <a:ext uri="{9D8B030D-6E8A-4147-A177-3AD203B41FA5}">
                      <a16:colId xmlns:a16="http://schemas.microsoft.com/office/drawing/2014/main" val="3033360634"/>
                    </a:ext>
                  </a:extLst>
                </a:gridCol>
                <a:gridCol w="2571181">
                  <a:extLst>
                    <a:ext uri="{9D8B030D-6E8A-4147-A177-3AD203B41FA5}">
                      <a16:colId xmlns:a16="http://schemas.microsoft.com/office/drawing/2014/main" val="2709544202"/>
                    </a:ext>
                  </a:extLst>
                </a:gridCol>
                <a:gridCol w="2571181">
                  <a:extLst>
                    <a:ext uri="{9D8B030D-6E8A-4147-A177-3AD203B41FA5}">
                      <a16:colId xmlns:a16="http://schemas.microsoft.com/office/drawing/2014/main" val="2678782586"/>
                    </a:ext>
                  </a:extLst>
                </a:gridCol>
              </a:tblGrid>
              <a:tr h="242990">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a:txBody>
                    <a:bodyPr/>
                    <a:lstStyle/>
                    <a:p>
                      <a:pPr algn="ctr"/>
                      <a:endParaRPr lang="en-GB" sz="1100" dirty="0">
                        <a:solidFill>
                          <a:schemeClr val="tx1"/>
                        </a:solidFill>
                      </a:endParaRPr>
                    </a:p>
                  </a:txBody>
                  <a:tcPr/>
                </a:tc>
                <a:extLst>
                  <a:ext uri="{0D108BD9-81ED-4DB2-BD59-A6C34878D82A}">
                    <a16:rowId xmlns:a16="http://schemas.microsoft.com/office/drawing/2014/main" val="3069175115"/>
                  </a:ext>
                </a:extLst>
              </a:tr>
              <a:tr h="26525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a:solidFill>
                            <a:schemeClr val="tx1"/>
                          </a:solidFill>
                        </a:rPr>
                        <a:t>Mastering (</a:t>
                      </a:r>
                      <a:r>
                        <a:rPr lang="en-US" sz="1100" b="1" dirty="0">
                          <a:solidFill>
                            <a:schemeClr val="tx1"/>
                          </a:solidFill>
                        </a:rPr>
                        <a:t>up to ‘-’)</a:t>
                      </a:r>
                      <a:endParaRPr lang="en-GB" sz="1100" b="1" dirty="0">
                        <a:solidFill>
                          <a:schemeClr val="tx1"/>
                        </a:solidFill>
                      </a:endParaRPr>
                    </a:p>
                  </a:txBody>
                  <a:tcPr/>
                </a:tc>
                <a:tc>
                  <a:txBody>
                    <a:bodyPr/>
                    <a:lstStyle/>
                    <a:p>
                      <a:pPr algn="ctr"/>
                      <a:r>
                        <a:rPr lang="en-US" sz="1100" b="1" dirty="0">
                          <a:solidFill>
                            <a:schemeClr val="tx1"/>
                          </a:solidFill>
                        </a:rPr>
                        <a:t>Excelling (Above and Beyond)</a:t>
                      </a:r>
                      <a:endParaRPr lang="en-GB" sz="1100" b="1" dirty="0">
                        <a:solidFill>
                          <a:schemeClr val="tx1"/>
                        </a:solidFill>
                      </a:endParaRPr>
                    </a:p>
                  </a:txBody>
                  <a:tcPr/>
                </a:tc>
                <a:extLst>
                  <a:ext uri="{0D108BD9-81ED-4DB2-BD59-A6C34878D82A}">
                    <a16:rowId xmlns:a16="http://schemas.microsoft.com/office/drawing/2014/main" val="1482251926"/>
                  </a:ext>
                </a:extLst>
              </a:tr>
              <a:tr h="438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can demonstrate basic technique of the following skills with little to no tactical awareness using guidance from the teacher: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Perform a very limited range of passes in attack  in isolation with inconsistent accuracy and footwork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Perform a limited range of defensive strategies which are ineffective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Demonstrate shooting technique when in isolation but when under pressure lacks accuracy and  control.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dirty="0">
                          <a:solidFill>
                            <a:schemeClr val="tx1"/>
                          </a:solidFill>
                        </a:rPr>
                        <a:t>Demonstrates limited awareness of how tactics and strategies can improve the game.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a limited knowledge of umpiring using support from the teacher to enforce the rules. Can keep score.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indent="-171450">
                        <a:buFontTx/>
                        <a:buChar char="-"/>
                      </a:pPr>
                      <a:r>
                        <a:rPr lang="en-US" sz="800" b="0" dirty="0">
                          <a:solidFill>
                            <a:schemeClr val="tx1"/>
                          </a:solidFill>
                        </a:rPr>
                        <a:t>Can identify that blood transports oxygen around the body.</a:t>
                      </a:r>
                    </a:p>
                    <a:p>
                      <a:pPr marL="0" indent="0">
                        <a:buFontTx/>
                        <a:buNone/>
                      </a:pPr>
                      <a:endParaRPr lang="en-US" sz="800" b="0" dirty="0">
                        <a:solidFill>
                          <a:schemeClr val="tx1"/>
                        </a:solidFill>
                      </a:endParaRPr>
                    </a:p>
                    <a:p>
                      <a:pPr marL="171450" indent="-171450">
                        <a:buFontTx/>
                        <a:buChar char="-"/>
                      </a:pPr>
                      <a:r>
                        <a:rPr lang="en-US" sz="800" b="0" i="0" u="none" dirty="0">
                          <a:solidFill>
                            <a:schemeClr val="tx1"/>
                          </a:solidFill>
                        </a:rPr>
                        <a:t>Fitness is limited for Netball and is unable to sustain it for the duration of the activity (i.e. lacks coordination, agility, power and speed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algn="ctr"/>
                      <a:endParaRPr lang="en-US" sz="8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can demonstrate fair technique of the following skills with some tactical awareness using guidance from the teacher: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Can demonstrate some features of attacking play and footwork but inconsistent when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Perform some defensive strategies with some effect (e.g. man to man marking)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Demonstrate shooting technique when in isolation now showing some accuracy and  control.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dirty="0">
                          <a:solidFill>
                            <a:schemeClr val="tx1"/>
                          </a:solidFill>
                        </a:rPr>
                        <a:t>Demonstrates some awareness of how tactics and strategies can improve the game. E.g. using the width in play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a good knowledge of umpiring using some support from the teacher to enforce the rules. Can keep score and use some signals.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describe the importance of a warm up/cool down and can lead one with support from peers/teacher referring to the relevant muscles and oxygen transportation around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good for netball (i.e. coordination, agility, speed, power and balance).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must be able to perform the following activities with consistently good technique in isolation and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confidently perform a range of attacking features that are now becoming effective when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confidently demonstrate a range of defensive strategies that are more effective now when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confidently demonstrate a more consistent shooting technique from different areas of the semi circle with more accuracy and control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effectively apply tactics and strategies to the game and demonstrate understanding e.g. use of CP routines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a very good knowledge of umpiring without support from the teacher to enforce the rules confidently. Can keep score and use signals whilst also explaining decisions made.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explain the importance of a warm up/cool down and can lead an effective 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describe how blood is pumped around the body and why oxygen is needed in higher doses during exercise referring to blood vessels and relevant muscles for netball.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Demonstrates an excellent level of fitness for netball referring to the components of fitness.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should be able to recall all the content in the knowledge journey and demonstrate application through the following in isolation and under pressure with accuracy:</a:t>
                      </a:r>
                    </a:p>
                    <a:p>
                      <a:pPr algn="l"/>
                      <a:endParaRPr lang="en-US" sz="800" b="0" i="0" dirty="0">
                        <a:solidFill>
                          <a:schemeClr val="tx1"/>
                        </a:solidFill>
                      </a:endParaRPr>
                    </a:p>
                    <a:p>
                      <a:pPr marL="171450" indent="-171450" algn="l">
                        <a:buFontTx/>
                        <a:buChar char="-"/>
                      </a:pPr>
                      <a:r>
                        <a:rPr lang="en-US" sz="800" b="0" i="0" dirty="0">
                          <a:solidFill>
                            <a:schemeClr val="tx1"/>
                          </a:solidFill>
                        </a:rPr>
                        <a:t>Can confidently and consistently perform all of the passes in netball and execute them with correct footwork in isolation and when under pressure.</a:t>
                      </a:r>
                    </a:p>
                    <a:p>
                      <a:pPr marL="0" indent="0" algn="l">
                        <a:buFontTx/>
                        <a:buNone/>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confidently demonstrate a range of defensive strategies consistently that are now extremely effective when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consistently shoot the ball from a wide range of distances with accuracy when under pressure from a defender.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confidently execute effective tactics and strategies that contribute to the winning of the game.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excellent knowledge of umpiring  without support from the teacher to enforce the rules confidently. Can keep score and use hand signals confidently.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Demonstrates an excellent level of fitness for netball identifying which areas could be improved on further.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Explain the importance of a warm up/cool down to reduce the effects of muscle soreness referring to the order that blood travels to become oxygenated and used by the body.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should be able to recall and perform all the content in the knowledge journey as well demonstrate application whilst </a:t>
                      </a:r>
                      <a:r>
                        <a:rPr lang="en-US" sz="800" b="1" i="1" dirty="0" err="1">
                          <a:solidFill>
                            <a:schemeClr val="tx1"/>
                          </a:solidFill>
                        </a:rPr>
                        <a:t>analysing</a:t>
                      </a:r>
                      <a:r>
                        <a:rPr lang="en-US" sz="800" b="1" i="1" dirty="0">
                          <a:solidFill>
                            <a:schemeClr val="tx1"/>
                          </a:solidFill>
                        </a:rPr>
                        <a:t> others:</a:t>
                      </a:r>
                    </a:p>
                    <a:p>
                      <a:pPr algn="l"/>
                      <a:endParaRPr lang="en-US" sz="800" b="0" i="0" dirty="0">
                        <a:solidFill>
                          <a:schemeClr val="tx1"/>
                        </a:solidFill>
                      </a:endParaRPr>
                    </a:p>
                    <a:p>
                      <a:pPr marL="171450" indent="-171450" algn="l">
                        <a:buFontTx/>
                        <a:buChar char="-"/>
                      </a:pPr>
                      <a:r>
                        <a:rPr lang="en-US" sz="800" b="0" i="0" dirty="0">
                          <a:solidFill>
                            <a:schemeClr val="tx1"/>
                          </a:solidFill>
                        </a:rPr>
                        <a:t>Can confidently and consistently demonstrate all of the techniques within the scheme with precision, accuracy and fluidity at all times.</a:t>
                      </a:r>
                    </a:p>
                    <a:p>
                      <a:pPr marL="0" indent="0" algn="l">
                        <a:buFontTx/>
                        <a:buNone/>
                      </a:pPr>
                      <a:endParaRPr lang="en-US" sz="800" b="0" i="0" dirty="0">
                        <a:solidFill>
                          <a:schemeClr val="tx1"/>
                        </a:solidFill>
                      </a:endParaRPr>
                    </a:p>
                    <a:p>
                      <a:pPr marL="171450" indent="-171450" algn="l">
                        <a:buFontTx/>
                        <a:buChar char="-"/>
                      </a:pPr>
                      <a:r>
                        <a:rPr lang="en-US" sz="800" b="0" i="0" dirty="0">
                          <a:solidFill>
                            <a:schemeClr val="tx1"/>
                          </a:solidFill>
                        </a:rPr>
                        <a:t>Can confidently and consistently execute a wide range of defensive strategies when under pressure and also assist in developing others technique.</a:t>
                      </a:r>
                    </a:p>
                    <a:p>
                      <a:pPr marL="0" indent="0" algn="l">
                        <a:buFontTx/>
                        <a:buNone/>
                      </a:pPr>
                      <a:endParaRPr lang="en-US" sz="800" b="0" i="0" dirty="0">
                        <a:solidFill>
                          <a:schemeClr val="tx1"/>
                        </a:solidFill>
                      </a:endParaRPr>
                    </a:p>
                    <a:p>
                      <a:pPr marL="171450" indent="-171450" algn="l">
                        <a:buFontTx/>
                        <a:buChar char="-"/>
                      </a:pPr>
                      <a:r>
                        <a:rPr lang="en-US" sz="800" b="0" i="0" dirty="0">
                          <a:solidFill>
                            <a:schemeClr val="tx1"/>
                          </a:solidFill>
                        </a:rPr>
                        <a:t>Can shoot from all areas of the semi circle and can do so also on one foot when under pressure.</a:t>
                      </a:r>
                    </a:p>
                    <a:p>
                      <a:pPr marL="0" indent="0" algn="l">
                        <a:buFontTx/>
                        <a:buNone/>
                      </a:pPr>
                      <a:endParaRPr lang="en-US" sz="800" b="0" i="0" dirty="0">
                        <a:solidFill>
                          <a:schemeClr val="tx1"/>
                        </a:solidFill>
                      </a:endParaRPr>
                    </a:p>
                    <a:p>
                      <a:pPr marL="171450" indent="-171450" algn="l">
                        <a:buFontTx/>
                        <a:buChar char="-"/>
                      </a:pPr>
                      <a:r>
                        <a:rPr lang="en-US" sz="800" b="0" i="0" dirty="0">
                          <a:solidFill>
                            <a:schemeClr val="tx1"/>
                          </a:solidFill>
                        </a:rPr>
                        <a:t>Demonstrates excellent awareness of how tactics and strategies can be applied to the game and also confidently be </a:t>
                      </a:r>
                    </a:p>
                    <a:p>
                      <a:pPr marL="0" indent="0" algn="l">
                        <a:buFontTx/>
                        <a:buNone/>
                      </a:pPr>
                      <a:endParaRPr lang="en-US" sz="800" b="0" i="0" dirty="0">
                        <a:solidFill>
                          <a:schemeClr val="tx1"/>
                        </a:solidFill>
                      </a:endParaRPr>
                    </a:p>
                    <a:p>
                      <a:pPr marL="171450" indent="-171450">
                        <a:buFontTx/>
                        <a:buChar char="-"/>
                      </a:pPr>
                      <a:r>
                        <a:rPr lang="en-US" sz="800" b="0" i="0" dirty="0">
                          <a:solidFill>
                            <a:schemeClr val="tx1"/>
                          </a:solidFill>
                        </a:rPr>
                        <a:t>Has excellent knowledge of umpiring  without support from the teacher to enforce the rules confidently. Can keep score and use signals whilst also explaining decisions made with confidence.</a:t>
                      </a:r>
                    </a:p>
                    <a:p>
                      <a:pPr marL="0" indent="0">
                        <a:buFontTx/>
                        <a:buNone/>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excellent for netball and is able to sustain it for the duration of the activity at high levels of intensity (i.e. coordination, agility, speed, power and balance).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Justify the importance of a warm up/cool down to reduce the effects of muscle soreness referring to the order that blood travels to become oxygenated and used by the body.</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574544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1291</TotalTime>
  <Words>1867</Words>
  <Application>Microsoft Office PowerPoint</Application>
  <PresentationFormat>Widescreen</PresentationFormat>
  <Paragraphs>209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81</cp:revision>
  <cp:lastPrinted>2020-02-24T11:31:23Z</cp:lastPrinted>
  <dcterms:created xsi:type="dcterms:W3CDTF">2019-12-19T05:38:14Z</dcterms:created>
  <dcterms:modified xsi:type="dcterms:W3CDTF">2021-03-17T16:52:13Z</dcterms:modified>
</cp:coreProperties>
</file>