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4"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114" d="100"/>
          <a:sy n="114"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38BE2A0A-6670-4880-8D4A-EE917B802B4C}" type="datetimeFigureOut">
              <a:rPr lang="en-GB" smtClean="0"/>
              <a:t>17/03/2021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BBC2989-3009-4CBB-87BB-14486C2B4FD5}" type="slidenum">
              <a:rPr lang="en-GB" smtClean="0"/>
              <a:t>‹#›</a:t>
            </a:fld>
            <a:endParaRPr lang="en-GB"/>
          </a:p>
        </p:txBody>
      </p:sp>
    </p:spTree>
    <p:extLst>
      <p:ext uri="{BB962C8B-B14F-4D97-AF65-F5344CB8AC3E}">
        <p14:creationId xmlns:p14="http://schemas.microsoft.com/office/powerpoint/2010/main" val="2678455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3518899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17/03/2021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17/03/2021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17/03/2021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17/03/2021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17/03/2021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45022" y="0"/>
            <a:ext cx="7426328"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Y9 Netball: Journey of Knowledge (Analysis &amp; Feedback)</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425758"/>
            <a:ext cx="7689200" cy="1477328"/>
          </a:xfrm>
          <a:prstGeom prst="rect">
            <a:avLst/>
          </a:prstGeom>
          <a:solidFill>
            <a:schemeClr val="accent5">
              <a:lumMod val="20000"/>
              <a:lumOff val="80000"/>
            </a:schemeClr>
          </a:solidFill>
          <a:ln w="3175">
            <a:noFill/>
          </a:ln>
        </p:spPr>
        <p:txBody>
          <a:bodyPr wrap="square" rtlCol="0">
            <a:spAutoFit/>
          </a:bodyPr>
          <a:lstStyle/>
          <a:p>
            <a:r>
              <a:rPr lang="en-GB" sz="1000" b="1" dirty="0"/>
              <a:t>Context and Introduction to Unit</a:t>
            </a:r>
          </a:p>
          <a:p>
            <a:r>
              <a:rPr lang="en-GB" sz="1000" dirty="0"/>
              <a:t>In this unit pupils will learn about the evaluation and analysis of performance in netball. They will learn how to observe other’s performance and highlight strengths and areas for improvement. They will also learn how to communicate their opinions effectively and sensitively. They will link the previous techniques learnt to their observations and be able to skilfully suggest ways in which improvement can be made; equally they will learn to evaluate the impact this has.</a:t>
            </a:r>
          </a:p>
          <a:p>
            <a:r>
              <a:rPr lang="en-GB" sz="1000" b="1" i="1" dirty="0"/>
              <a:t>Prior knowledge (KS2/KS3)</a:t>
            </a:r>
          </a:p>
          <a:p>
            <a:r>
              <a:rPr lang="en-GB" sz="1000" dirty="0"/>
              <a:t>In Y8 pupils will have learnt a range of tactics and strategies required to outwit opponents effectively in netball. They will have knowledge of the game rules and a range of skills including attacking, defending and shooting. They will also be able to plan tactics/strategies for success and also demonstrate  adaptability to game play.</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514306876"/>
              </p:ext>
            </p:extLst>
          </p:nvPr>
        </p:nvGraphicFramePr>
        <p:xfrm>
          <a:off x="129085" y="1906369"/>
          <a:ext cx="11879188" cy="4876800"/>
        </p:xfrm>
        <a:graphic>
          <a:graphicData uri="http://schemas.openxmlformats.org/drawingml/2006/table">
            <a:tbl>
              <a:tblPr firstRow="1" bandRow="1">
                <a:tableStyleId>{5940675A-B579-460E-94D1-54222C63F5DA}</a:tableStyleId>
              </a:tblPr>
              <a:tblGrid>
                <a:gridCol w="4532928">
                  <a:extLst>
                    <a:ext uri="{9D8B030D-6E8A-4147-A177-3AD203B41FA5}">
                      <a16:colId xmlns:a16="http://schemas.microsoft.com/office/drawing/2014/main" val="3001272792"/>
                    </a:ext>
                  </a:extLst>
                </a:gridCol>
                <a:gridCol w="2217598">
                  <a:extLst>
                    <a:ext uri="{9D8B030D-6E8A-4147-A177-3AD203B41FA5}">
                      <a16:colId xmlns:a16="http://schemas.microsoft.com/office/drawing/2014/main" val="1320432718"/>
                    </a:ext>
                  </a:extLst>
                </a:gridCol>
                <a:gridCol w="3154935">
                  <a:extLst>
                    <a:ext uri="{9D8B030D-6E8A-4147-A177-3AD203B41FA5}">
                      <a16:colId xmlns:a16="http://schemas.microsoft.com/office/drawing/2014/main" val="1897910160"/>
                    </a:ext>
                  </a:extLst>
                </a:gridCol>
                <a:gridCol w="1973727">
                  <a:extLst>
                    <a:ext uri="{9D8B030D-6E8A-4147-A177-3AD203B41FA5}">
                      <a16:colId xmlns:a16="http://schemas.microsoft.com/office/drawing/2014/main" val="3498275268"/>
                    </a:ext>
                  </a:extLst>
                </a:gridCol>
              </a:tblGrid>
              <a:tr h="4499493">
                <a:tc>
                  <a:txBody>
                    <a:bodyPr/>
                    <a:lstStyle/>
                    <a:p>
                      <a:pPr marL="0" indent="0" algn="l">
                        <a:buFont typeface="Arial" panose="020B0604020202020204" pitchFamily="34" charset="0"/>
                        <a:buNone/>
                      </a:pPr>
                      <a:r>
                        <a:rPr lang="en-GB" sz="900" b="1" u="sng" baseline="0" dirty="0">
                          <a:solidFill>
                            <a:srgbClr val="002060"/>
                          </a:solidFill>
                        </a:rPr>
                        <a:t>CORE KNOWLEDGE</a:t>
                      </a:r>
                    </a:p>
                    <a:p>
                      <a:pPr marL="0" indent="0" algn="l">
                        <a:buFont typeface="Arial" panose="020B0604020202020204" pitchFamily="34" charset="0"/>
                        <a:buNone/>
                      </a:pPr>
                      <a:endParaRPr lang="en-GB" sz="900" b="0" u="sng" baseline="0" dirty="0">
                        <a:solidFill>
                          <a:srgbClr val="002060"/>
                        </a:solidFill>
                      </a:endParaRPr>
                    </a:p>
                    <a:p>
                      <a:pPr marL="0" indent="0" algn="l">
                        <a:buFont typeface="Arial" panose="020B0604020202020204" pitchFamily="34" charset="0"/>
                        <a:buNone/>
                      </a:pPr>
                      <a:r>
                        <a:rPr lang="en-US" sz="900" b="1" u="sng" baseline="0" dirty="0">
                          <a:solidFill>
                            <a:srgbClr val="002060"/>
                          </a:solidFill>
                          <a:highlight>
                            <a:srgbClr val="00FF00"/>
                          </a:highlight>
                        </a:rPr>
                        <a:t>Physical Me </a:t>
                      </a:r>
                      <a:r>
                        <a:rPr lang="en-US" sz="900" b="0" u="none" baseline="0" dirty="0">
                          <a:solidFill>
                            <a:srgbClr val="002060"/>
                          </a:solidFill>
                        </a:rPr>
                        <a:t>– analyzing for strengths and weaknesses:</a:t>
                      </a:r>
                    </a:p>
                    <a:p>
                      <a:pPr marL="0" indent="0" algn="l">
                        <a:buFont typeface="Arial" panose="020B0604020202020204" pitchFamily="34" charset="0"/>
                        <a:buNone/>
                      </a:pPr>
                      <a:endParaRPr lang="en-US" sz="900" b="0" u="none" baseline="0" dirty="0">
                        <a:solidFill>
                          <a:srgbClr val="002060"/>
                        </a:solidFill>
                      </a:endParaRPr>
                    </a:p>
                    <a:p>
                      <a:pPr marL="0" indent="0" algn="l">
                        <a:buFont typeface="Arial" panose="020B0604020202020204" pitchFamily="34" charset="0"/>
                        <a:buNone/>
                      </a:pPr>
                      <a:r>
                        <a:rPr lang="en-US" sz="900" b="1" u="sng" baseline="0" dirty="0">
                          <a:solidFill>
                            <a:srgbClr val="002060"/>
                          </a:solidFill>
                        </a:rPr>
                        <a:t>Passing</a:t>
                      </a:r>
                      <a:r>
                        <a:rPr lang="en-US" sz="900" b="0" u="none" baseline="0" dirty="0">
                          <a:solidFill>
                            <a:srgbClr val="002060"/>
                          </a:solidFill>
                        </a:rPr>
                        <a:t> – for accuracy, when and how do you pass in different situations.</a:t>
                      </a:r>
                    </a:p>
                    <a:p>
                      <a:pPr marL="0" indent="0" algn="l">
                        <a:buFont typeface="Arial" panose="020B0604020202020204" pitchFamily="34" charset="0"/>
                        <a:buNone/>
                      </a:pPr>
                      <a:r>
                        <a:rPr lang="en-US" sz="900" b="1" u="sng" baseline="0" dirty="0">
                          <a:solidFill>
                            <a:srgbClr val="002060"/>
                          </a:solidFill>
                        </a:rPr>
                        <a:t>Footwork</a:t>
                      </a:r>
                      <a:r>
                        <a:rPr lang="en-US" sz="900" b="0" u="none" baseline="0" dirty="0">
                          <a:solidFill>
                            <a:srgbClr val="002060"/>
                          </a:solidFill>
                        </a:rPr>
                        <a:t> – turning in the air, when and how to use this</a:t>
                      </a:r>
                    </a:p>
                    <a:p>
                      <a:pPr marL="0" indent="0" algn="l">
                        <a:buFont typeface="Arial" panose="020B0604020202020204" pitchFamily="34" charset="0"/>
                        <a:buNone/>
                      </a:pPr>
                      <a:r>
                        <a:rPr lang="en-US" sz="900" b="1" u="sng" baseline="0" dirty="0">
                          <a:solidFill>
                            <a:srgbClr val="002060"/>
                          </a:solidFill>
                        </a:rPr>
                        <a:t>Shooting</a:t>
                      </a:r>
                      <a:r>
                        <a:rPr lang="en-US" sz="900" b="0" u="none" baseline="0" dirty="0">
                          <a:solidFill>
                            <a:srgbClr val="002060"/>
                          </a:solidFill>
                        </a:rPr>
                        <a:t> – for accuracy from a range of different places in the semi circle and with pressure of defenders.</a:t>
                      </a:r>
                    </a:p>
                    <a:p>
                      <a:pPr marL="0" indent="0" algn="l">
                        <a:buFont typeface="Arial" panose="020B0604020202020204" pitchFamily="34" charset="0"/>
                        <a:buNone/>
                      </a:pPr>
                      <a:r>
                        <a:rPr lang="en-US" sz="900" b="1" u="sng" baseline="0" dirty="0">
                          <a:solidFill>
                            <a:srgbClr val="002060"/>
                          </a:solidFill>
                        </a:rPr>
                        <a:t>Tactics</a:t>
                      </a:r>
                      <a:r>
                        <a:rPr lang="en-US" sz="900" b="0" u="none" baseline="0" dirty="0">
                          <a:solidFill>
                            <a:srgbClr val="002060"/>
                          </a:solidFill>
                        </a:rPr>
                        <a:t> – when and how to use them effectively – CP routines</a:t>
                      </a:r>
                    </a:p>
                    <a:p>
                      <a:pPr marL="0" indent="0" algn="l">
                        <a:buFont typeface="Arial" panose="020B0604020202020204" pitchFamily="34" charset="0"/>
                        <a:buNone/>
                      </a:pPr>
                      <a:endParaRPr lang="en-US" sz="900" b="0" u="none" baseline="0" dirty="0">
                        <a:solidFill>
                          <a:srgbClr val="002060"/>
                        </a:solidFill>
                        <a:highlight>
                          <a:srgbClr val="FF0000"/>
                        </a:highlight>
                      </a:endParaRPr>
                    </a:p>
                    <a:p>
                      <a:pPr marL="0" indent="0" algn="l">
                        <a:buFont typeface="Arial" panose="020B0604020202020204" pitchFamily="34" charset="0"/>
                        <a:buNone/>
                      </a:pPr>
                      <a:r>
                        <a:rPr lang="en-US" sz="900" b="1" u="sng" baseline="0" dirty="0">
                          <a:solidFill>
                            <a:srgbClr val="002060"/>
                          </a:solidFill>
                          <a:highlight>
                            <a:srgbClr val="FF0000"/>
                          </a:highlight>
                        </a:rPr>
                        <a:t>Thinking Me</a:t>
                      </a:r>
                    </a:p>
                    <a:p>
                      <a:pPr marL="0" indent="0" algn="l">
                        <a:buFont typeface="Arial" panose="020B0604020202020204" pitchFamily="34" charset="0"/>
                        <a:buNone/>
                      </a:pPr>
                      <a:endParaRPr lang="en-GB" sz="900" b="0" u="none" baseline="0" dirty="0">
                        <a:solidFill>
                          <a:srgbClr val="002060"/>
                        </a:solidFill>
                      </a:endParaRPr>
                    </a:p>
                    <a:p>
                      <a:pPr marL="0" indent="0" algn="l">
                        <a:buFont typeface="Arial" panose="020B0604020202020204" pitchFamily="34" charset="0"/>
                        <a:buNone/>
                      </a:pPr>
                      <a:r>
                        <a:rPr lang="en-GB" sz="900" b="1" u="sng" baseline="0" dirty="0">
                          <a:solidFill>
                            <a:srgbClr val="002060"/>
                          </a:solidFill>
                        </a:rPr>
                        <a:t>Evaluation </a:t>
                      </a:r>
                      <a:r>
                        <a:rPr lang="en-GB" sz="900" b="0" u="none" baseline="0" dirty="0">
                          <a:solidFill>
                            <a:srgbClr val="002060"/>
                          </a:solidFill>
                        </a:rPr>
                        <a:t>– identify strengths and weaknesses a peer/self performance.</a:t>
                      </a:r>
                    </a:p>
                    <a:p>
                      <a:pPr marL="0" indent="0" algn="l">
                        <a:buFont typeface="Arial" panose="020B0604020202020204" pitchFamily="34" charset="0"/>
                        <a:buNone/>
                      </a:pPr>
                      <a:r>
                        <a:rPr lang="en-GB" sz="900" b="1" u="sng" baseline="0" dirty="0">
                          <a:solidFill>
                            <a:srgbClr val="002060"/>
                          </a:solidFill>
                        </a:rPr>
                        <a:t>Analysis</a:t>
                      </a:r>
                      <a:r>
                        <a:rPr lang="en-GB" sz="900" b="0" u="none" baseline="0" dirty="0">
                          <a:solidFill>
                            <a:srgbClr val="002060"/>
                          </a:solidFill>
                        </a:rPr>
                        <a:t> – observe and record events in performance, assess and monitor performance against criteria.</a:t>
                      </a:r>
                      <a:endParaRPr lang="en-US" sz="900" b="0" u="none" baseline="0" dirty="0">
                        <a:solidFill>
                          <a:srgbClr val="002060"/>
                        </a:solidFill>
                      </a:endParaRPr>
                    </a:p>
                    <a:p>
                      <a:pPr marL="0" indent="0" algn="l">
                        <a:buFont typeface="Arial" panose="020B0604020202020204" pitchFamily="34" charset="0"/>
                        <a:buNone/>
                      </a:pPr>
                      <a:r>
                        <a:rPr lang="en-US" sz="900" b="1" u="sng" baseline="0" dirty="0">
                          <a:solidFill>
                            <a:srgbClr val="002060"/>
                          </a:solidFill>
                        </a:rPr>
                        <a:t>T</a:t>
                      </a:r>
                      <a:r>
                        <a:rPr lang="en-GB" sz="900" b="1" u="sng" baseline="0" dirty="0" err="1">
                          <a:solidFill>
                            <a:srgbClr val="002060"/>
                          </a:solidFill>
                        </a:rPr>
                        <a:t>actics</a:t>
                      </a:r>
                      <a:r>
                        <a:rPr lang="en-GB" sz="900" b="1" u="sng" baseline="0" dirty="0">
                          <a:solidFill>
                            <a:srgbClr val="002060"/>
                          </a:solidFill>
                        </a:rPr>
                        <a:t> </a:t>
                      </a:r>
                      <a:r>
                        <a:rPr lang="en-GB" sz="900" b="0" u="none" baseline="0" dirty="0">
                          <a:solidFill>
                            <a:srgbClr val="002060"/>
                          </a:solidFill>
                        </a:rPr>
                        <a:t>– Use of tactics within game play to outwit opponents (CP routines, backline play, ways of attacking or defending).</a:t>
                      </a:r>
                      <a:endParaRPr lang="en-US" sz="900" b="0" u="none" baseline="0" dirty="0">
                        <a:solidFill>
                          <a:srgbClr val="002060"/>
                        </a:solidFill>
                      </a:endParaRPr>
                    </a:p>
                    <a:p>
                      <a:pPr marL="0" indent="0" algn="l">
                        <a:buFont typeface="Arial" panose="020B0604020202020204" pitchFamily="34" charset="0"/>
                        <a:buNone/>
                      </a:pPr>
                      <a:r>
                        <a:rPr lang="en-US" sz="900" b="1" u="sng" baseline="0" dirty="0">
                          <a:solidFill>
                            <a:srgbClr val="002060"/>
                          </a:solidFill>
                        </a:rPr>
                        <a:t>Umpiring</a:t>
                      </a:r>
                      <a:r>
                        <a:rPr lang="en-GB" sz="900" b="0" u="none" baseline="0" dirty="0">
                          <a:solidFill>
                            <a:srgbClr val="002060"/>
                          </a:solidFill>
                        </a:rPr>
                        <a:t> – Accurately highlight any errors (footwork, obstruction, contact, direction of play).</a:t>
                      </a:r>
                    </a:p>
                    <a:p>
                      <a:pPr marL="0" indent="0" algn="l">
                        <a:buFont typeface="Arial" panose="020B0604020202020204" pitchFamily="34" charset="0"/>
                        <a:buNone/>
                      </a:pPr>
                      <a:endParaRPr lang="en-US" sz="9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b="1" u="sng" baseline="0" dirty="0">
                          <a:solidFill>
                            <a:srgbClr val="002060"/>
                          </a:solidFill>
                        </a:rPr>
                        <a:t>The </a:t>
                      </a:r>
                      <a:r>
                        <a:rPr lang="en-GB" sz="900" b="1" u="sng" baseline="0" dirty="0" err="1">
                          <a:solidFill>
                            <a:srgbClr val="002060"/>
                          </a:solidFill>
                        </a:rPr>
                        <a:t>Musculo</a:t>
                      </a:r>
                      <a:r>
                        <a:rPr lang="en-GB" sz="900" b="1" u="sng" baseline="0" dirty="0">
                          <a:solidFill>
                            <a:srgbClr val="002060"/>
                          </a:solidFill>
                        </a:rPr>
                        <a:t>-Skeletal System: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900" b="0" u="none" baseline="0" dirty="0">
                          <a:solidFill>
                            <a:srgbClr val="002060"/>
                          </a:solidFill>
                        </a:rPr>
                        <a:t>Identify bones of the body and explain how muscles &amp; bones work together to cause movement.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b="1" u="sng" baseline="0" dirty="0">
                          <a:solidFill>
                            <a:srgbClr val="002060"/>
                          </a:solidFill>
                        </a:rPr>
                        <a:t>A</a:t>
                      </a:r>
                      <a:r>
                        <a:rPr lang="en-GB" sz="900" b="1" u="sng" baseline="0" dirty="0" err="1">
                          <a:solidFill>
                            <a:srgbClr val="002060"/>
                          </a:solidFill>
                        </a:rPr>
                        <a:t>natomy</a:t>
                      </a:r>
                      <a:r>
                        <a:rPr lang="en-GB" sz="900" b="1" u="sng" baseline="0" dirty="0">
                          <a:solidFill>
                            <a:srgbClr val="002060"/>
                          </a:solidFill>
                        </a:rPr>
                        <a:t> &amp; Physiology </a:t>
                      </a:r>
                      <a:r>
                        <a:rPr lang="en-GB" sz="900" b="0" u="none" baseline="0" dirty="0">
                          <a:solidFill>
                            <a:srgbClr val="002060"/>
                          </a:solidFill>
                        </a:rPr>
                        <a:t>– muscle action and how muscles work in antagonistic pairs. Through contraction and relaxation muscles create movement</a:t>
                      </a:r>
                      <a:endParaRPr lang="en-US" sz="900" b="0" u="none" baseline="0" dirty="0">
                        <a:solidFill>
                          <a:srgbClr val="002060"/>
                        </a:solidFill>
                      </a:endParaRPr>
                    </a:p>
                    <a:p>
                      <a:pPr marL="0" indent="0" algn="l">
                        <a:buFont typeface="Arial" panose="020B0604020202020204" pitchFamily="34" charset="0"/>
                        <a:buNone/>
                      </a:pPr>
                      <a:endParaRPr lang="en-US" sz="900" b="1" u="sng" baseline="0" dirty="0">
                        <a:solidFill>
                          <a:srgbClr val="002060"/>
                        </a:solidFill>
                      </a:endParaRPr>
                    </a:p>
                    <a:p>
                      <a:pPr marL="0" indent="0" algn="l">
                        <a:buFont typeface="Arial" panose="020B0604020202020204" pitchFamily="34" charset="0"/>
                        <a:buNone/>
                      </a:pPr>
                      <a:r>
                        <a:rPr lang="en-US" sz="900" b="1" u="sng" baseline="0" dirty="0">
                          <a:solidFill>
                            <a:srgbClr val="002060"/>
                          </a:solidFill>
                          <a:highlight>
                            <a:srgbClr val="FFFF00"/>
                          </a:highlight>
                        </a:rPr>
                        <a:t>Healthy 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900" b="0" i="0" u="none" baseline="0" dirty="0">
                          <a:solidFill>
                            <a:srgbClr val="002060"/>
                          </a:solidFill>
                        </a:rPr>
                        <a:t>Pupils should demonstrate the appropriate levels of fitness for netball as well as mental stability in order to persist with areas of weakness and social health to work alongside others to perform and coach.</a:t>
                      </a:r>
                      <a:r>
                        <a:rPr lang="en-GB" sz="900" b="0" u="none" baseline="0" dirty="0">
                          <a:solidFill>
                            <a:srgbClr val="002060"/>
                          </a:solidFill>
                        </a:rPr>
                        <a:t>. </a:t>
                      </a:r>
                      <a:r>
                        <a:rPr lang="en-US" sz="900" b="0" u="none" baseline="0" dirty="0">
                          <a:solidFill>
                            <a:srgbClr val="002060"/>
                          </a:solidFill>
                        </a:rPr>
                        <a:t>. Pupils should recognize the wider health benefits of participation in football (Nutrition, positive body image, stress relief, preventing loneliness, new friendship,  positive mindset).</a:t>
                      </a:r>
                      <a:endParaRPr lang="en-GB" sz="900" b="0" u="none" baseline="0" dirty="0">
                        <a:solidFill>
                          <a:srgbClr val="002060"/>
                        </a:solidFill>
                      </a:endParaRPr>
                    </a:p>
                  </a:txBody>
                  <a:tcPr/>
                </a:tc>
                <a:tc>
                  <a:txBody>
                    <a:bodyPr/>
                    <a:lstStyle/>
                    <a:p>
                      <a:pPr marL="0" indent="0" algn="l">
                        <a:buFont typeface="Arial" panose="020B0604020202020204" pitchFamily="34" charset="0"/>
                        <a:buNone/>
                      </a:pPr>
                      <a:r>
                        <a:rPr lang="en-GB" sz="1200" b="1" u="sng" baseline="0" dirty="0">
                          <a:solidFill>
                            <a:srgbClr val="002060"/>
                          </a:solidFill>
                        </a:rPr>
                        <a:t>Core Skills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0" u="none" baseline="0" dirty="0">
                          <a:solidFill>
                            <a:srgbClr val="002060"/>
                          </a:solidFill>
                        </a:rPr>
                        <a:t>- Lead others in warm up routines for football (pulse raising activity such as jogging, stretching muscles: hamstrings, quadriceps, gastrocnemius, triceps, biceps, deltoid, trapezius)</a:t>
                      </a:r>
                    </a:p>
                    <a:p>
                      <a:pPr marL="0" indent="0" algn="l">
                        <a:buFont typeface="Arial" panose="020B0604020202020204" pitchFamily="34" charset="0"/>
                        <a:buNone/>
                      </a:pPr>
                      <a:endParaRPr lang="en-GB" sz="800" b="0"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1" u="none" baseline="0" dirty="0">
                          <a:solidFill>
                            <a:srgbClr val="002060"/>
                          </a:solidFill>
                        </a:rPr>
                        <a:t>Demonstration and application of the following skills:</a:t>
                      </a:r>
                      <a:endParaRPr lang="en-GB" sz="800" b="1" u="sng" baseline="0" dirty="0">
                        <a:solidFill>
                          <a:srgbClr val="002060"/>
                        </a:solidFill>
                      </a:endParaRPr>
                    </a:p>
                    <a:p>
                      <a:pPr marL="171450" indent="-171450" algn="l">
                        <a:buFontTx/>
                        <a:buChar char="-"/>
                      </a:pPr>
                      <a:r>
                        <a:rPr lang="en-GB" sz="800" b="0" u="none" baseline="0" dirty="0">
                          <a:solidFill>
                            <a:srgbClr val="002060"/>
                          </a:solidFill>
                        </a:rPr>
                        <a:t>Observation (Looking for strengths and weaknesses).</a:t>
                      </a:r>
                    </a:p>
                    <a:p>
                      <a:pPr marL="0" indent="0" algn="l">
                        <a:buFontTx/>
                        <a:buNone/>
                      </a:pPr>
                      <a:endParaRPr lang="en-GB" sz="800" b="0" u="none" baseline="0" dirty="0">
                        <a:solidFill>
                          <a:srgbClr val="002060"/>
                        </a:solidFill>
                      </a:endParaRPr>
                    </a:p>
                    <a:p>
                      <a:pPr marL="171450" indent="-171450" algn="l">
                        <a:buFontTx/>
                        <a:buChar char="-"/>
                      </a:pPr>
                      <a:r>
                        <a:rPr lang="en-GB" sz="800" b="0" u="none" baseline="0" dirty="0">
                          <a:solidFill>
                            <a:srgbClr val="002060"/>
                          </a:solidFill>
                        </a:rPr>
                        <a:t>Analysis (Highlight areas of strength and weakness in performance).</a:t>
                      </a:r>
                    </a:p>
                    <a:p>
                      <a:pPr marL="0" indent="0" algn="l">
                        <a:buFontTx/>
                        <a:buNone/>
                      </a:pPr>
                      <a:endParaRPr lang="en-GB" sz="800" b="0" u="none" baseline="0" dirty="0">
                        <a:solidFill>
                          <a:srgbClr val="002060"/>
                        </a:solidFill>
                      </a:endParaRPr>
                    </a:p>
                    <a:p>
                      <a:pPr marL="171450" indent="-171450" algn="l">
                        <a:buFontTx/>
                        <a:buChar char="-"/>
                      </a:pPr>
                      <a:r>
                        <a:rPr lang="en-GB" sz="800" b="0" u="none" baseline="0" dirty="0">
                          <a:solidFill>
                            <a:srgbClr val="002060"/>
                          </a:solidFill>
                        </a:rPr>
                        <a:t>Feedback (Must be critical and indicate ways of which to improve).</a:t>
                      </a:r>
                    </a:p>
                    <a:p>
                      <a:pPr marL="0" indent="0" algn="l">
                        <a:buFontTx/>
                        <a:buNone/>
                      </a:pPr>
                      <a:endParaRPr lang="en-GB" sz="800" b="0" u="none" baseline="0" dirty="0">
                        <a:solidFill>
                          <a:srgbClr val="002060"/>
                        </a:solidFill>
                      </a:endParaRPr>
                    </a:p>
                    <a:p>
                      <a:pPr marL="171450" indent="-171450" algn="l">
                        <a:buFontTx/>
                        <a:buChar char="-"/>
                      </a:pPr>
                      <a:r>
                        <a:rPr lang="en-GB" sz="800" b="0" u="none" baseline="0" dirty="0">
                          <a:solidFill>
                            <a:srgbClr val="002060"/>
                          </a:solidFill>
                        </a:rPr>
                        <a:t>Communication (Articulate the strengths and weaknesses and apply with respect).</a:t>
                      </a:r>
                    </a:p>
                    <a:p>
                      <a:pPr marL="0" indent="0" algn="l">
                        <a:buFontTx/>
                        <a:buNone/>
                      </a:pPr>
                      <a:endParaRPr lang="en-GB" sz="800" b="0" u="none" baseline="0" dirty="0">
                        <a:solidFill>
                          <a:srgbClr val="002060"/>
                        </a:solidFill>
                      </a:endParaRPr>
                    </a:p>
                    <a:p>
                      <a:pPr marL="171450" indent="-171450" algn="l">
                        <a:buFontTx/>
                        <a:buChar char="-"/>
                      </a:pPr>
                      <a:r>
                        <a:rPr lang="en-GB" sz="800" b="0" u="none" baseline="0" dirty="0">
                          <a:solidFill>
                            <a:srgbClr val="002060"/>
                          </a:solidFill>
                        </a:rPr>
                        <a:t>Acting on advice from others (Listen to criticism and use this to improve).</a:t>
                      </a:r>
                    </a:p>
                    <a:p>
                      <a:pPr marL="171450" indent="-171450" algn="l">
                        <a:buFontTx/>
                        <a:buChar char="-"/>
                      </a:pPr>
                      <a:endParaRPr lang="en-GB" sz="800" b="0" u="none" baseline="0" dirty="0">
                        <a:solidFill>
                          <a:srgbClr val="002060"/>
                        </a:solidFill>
                      </a:endParaRPr>
                    </a:p>
                    <a:p>
                      <a:pPr marL="171450" indent="-171450" algn="l">
                        <a:buFontTx/>
                        <a:buChar char="-"/>
                      </a:pPr>
                      <a:r>
                        <a:rPr lang="en-GB" sz="800" b="0" u="none" baseline="0" dirty="0">
                          <a:solidFill>
                            <a:srgbClr val="002060"/>
                          </a:solidFill>
                        </a:rPr>
                        <a:t>Justify areas of strength and weakness in own performance (Listen to peers assessment and watch back any video footage to develop technique when cross referencing this with elite models).</a:t>
                      </a:r>
                    </a:p>
                    <a:p>
                      <a:pPr marL="171450" indent="-171450" algn="l">
                        <a:buFontTx/>
                        <a:buChar char="-"/>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-Articulate knowledge of tactics and strategies orally to others</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-Pupils must be able to explain how the tactics and strategies are effectively applied within the game.</a:t>
                      </a:r>
                    </a:p>
                    <a:p>
                      <a:pPr marL="0" indent="0" algn="l">
                        <a:buFont typeface="Arial" panose="020B0604020202020204" pitchFamily="34" charset="0"/>
                        <a:buNone/>
                      </a:pPr>
                      <a:endParaRPr lang="en-GB" sz="1000" b="1" u="none" baseline="0" dirty="0">
                        <a:solidFill>
                          <a:srgbClr val="002060"/>
                        </a:solidFill>
                      </a:endParaRPr>
                    </a:p>
                    <a:p>
                      <a:pPr marL="0" indent="0" algn="l">
                        <a:buFont typeface="Arial" panose="020B0604020202020204" pitchFamily="34" charset="0"/>
                        <a:buNone/>
                      </a:pPr>
                      <a:endParaRPr lang="en-GB" sz="1000" b="1" u="none" baseline="0" dirty="0">
                        <a:solidFill>
                          <a:srgbClr val="002060"/>
                        </a:solidFill>
                      </a:endParaRPr>
                    </a:p>
                    <a:p>
                      <a:pPr marL="0" indent="0" algn="l">
                        <a:buFont typeface="Arial" panose="020B0604020202020204" pitchFamily="34" charset="0"/>
                        <a:buNone/>
                      </a:pPr>
                      <a:endParaRPr lang="en-GB" sz="1000" b="1" u="none" baseline="0" dirty="0">
                        <a:solidFill>
                          <a:srgbClr val="002060"/>
                        </a:solidFill>
                      </a:endParaRPr>
                    </a:p>
                  </a:txBody>
                  <a:tcPr/>
                </a:tc>
                <a:tc>
                  <a:txBody>
                    <a:bodyPr/>
                    <a:lstStyle/>
                    <a:p>
                      <a:pPr marL="0" indent="0" algn="l">
                        <a:buFont typeface="Arial" panose="020B0604020202020204" pitchFamily="34" charset="0"/>
                        <a:buNone/>
                      </a:pPr>
                      <a:r>
                        <a:rPr lang="en-GB" sz="1200" b="1" u="sng" dirty="0">
                          <a:solidFill>
                            <a:srgbClr val="002060"/>
                          </a:solidFill>
                        </a:rPr>
                        <a:t>ABOVE AND BEYOND</a:t>
                      </a:r>
                    </a:p>
                    <a:p>
                      <a:pPr marL="0" indent="0" algn="l">
                        <a:buFont typeface="Arial" panose="020B0604020202020204" pitchFamily="34" charset="0"/>
                        <a:buNone/>
                      </a:pPr>
                      <a:endParaRPr lang="en-GB" sz="800" b="1" u="sng" dirty="0">
                        <a:solidFill>
                          <a:srgbClr val="002060"/>
                        </a:solidFill>
                      </a:endParaRPr>
                    </a:p>
                    <a:p>
                      <a:pPr marL="0" indent="0" algn="l">
                        <a:buFont typeface="Arial" panose="020B0604020202020204" pitchFamily="34" charset="0"/>
                        <a:buNone/>
                      </a:pPr>
                      <a:r>
                        <a:rPr lang="en-GB" sz="800" b="0" u="none" dirty="0">
                          <a:solidFill>
                            <a:srgbClr val="002060"/>
                          </a:solidFill>
                        </a:rPr>
                        <a:t>- Critique the teachers technique whilst giving constructive feedback.</a:t>
                      </a:r>
                    </a:p>
                    <a:p>
                      <a:pPr marL="0" indent="0" algn="l">
                        <a:buFontTx/>
                        <a:buNone/>
                      </a:pPr>
                      <a:r>
                        <a:rPr lang="en-US" sz="800" b="0" u="none" dirty="0">
                          <a:solidFill>
                            <a:srgbClr val="002060"/>
                          </a:solidFill>
                        </a:rPr>
                        <a:t>- C</a:t>
                      </a:r>
                      <a:r>
                        <a:rPr lang="en-GB" sz="800" b="0" u="none" dirty="0">
                          <a:solidFill>
                            <a:srgbClr val="002060"/>
                          </a:solidFill>
                        </a:rPr>
                        <a:t>ritique a live game and provide constructive feedback to both players.</a:t>
                      </a:r>
                    </a:p>
                    <a:p>
                      <a:pPr marL="0" indent="0" algn="l">
                        <a:buFontTx/>
                        <a:buNone/>
                      </a:pPr>
                      <a:endParaRPr lang="en-GB" sz="1000" b="1" u="sng" dirty="0">
                        <a:solidFill>
                          <a:srgbClr val="002060"/>
                        </a:solidFill>
                      </a:endParaRPr>
                    </a:p>
                    <a:p>
                      <a:pPr marL="0" indent="0" algn="l">
                        <a:buFont typeface="Arial" panose="020B0604020202020204" pitchFamily="34" charset="0"/>
                        <a:buNone/>
                      </a:pPr>
                      <a:r>
                        <a:rPr lang="en-GB" sz="1200" b="1" u="sng" dirty="0">
                          <a:solidFill>
                            <a:srgbClr val="002060"/>
                          </a:solidFill>
                        </a:rPr>
                        <a:t>VOCABULARY</a:t>
                      </a:r>
                    </a:p>
                    <a:p>
                      <a:pPr marL="0" indent="0" algn="l">
                        <a:buFont typeface="Arial" panose="020B0604020202020204" pitchFamily="34" charset="0"/>
                        <a:buNone/>
                      </a:pPr>
                      <a:endParaRPr lang="en-GB" sz="1000" b="1" u="sng" dirty="0">
                        <a:solidFill>
                          <a:srgbClr val="002060"/>
                        </a:solidFill>
                      </a:endParaRPr>
                    </a:p>
                    <a:p>
                      <a:pPr marL="0" indent="0" algn="l">
                        <a:buFont typeface="Arial" panose="020B0604020202020204" pitchFamily="34" charset="0"/>
                        <a:buNone/>
                      </a:pPr>
                      <a:endParaRPr lang="en-GB" sz="1000" b="1" u="none" dirty="0">
                        <a:solidFill>
                          <a:srgbClr val="002060"/>
                        </a:solidFill>
                      </a:endParaRPr>
                    </a:p>
                    <a:p>
                      <a:pPr marL="0" indent="0" algn="l">
                        <a:buFont typeface="Arial" panose="020B0604020202020204" pitchFamily="34" charset="0"/>
                        <a:buNone/>
                      </a:pPr>
                      <a:endParaRPr lang="en-GB" sz="1000" b="1" u="none" dirty="0">
                        <a:solidFill>
                          <a:srgbClr val="002060"/>
                        </a:solidFill>
                      </a:endParaRPr>
                    </a:p>
                  </a:txBody>
                  <a:tcPr/>
                </a:tc>
                <a:tc>
                  <a:txBody>
                    <a:bodyPr/>
                    <a:lstStyle/>
                    <a:p>
                      <a:pPr algn="l"/>
                      <a:r>
                        <a:rPr lang="en-GB" sz="1000" b="1" u="sng" dirty="0">
                          <a:solidFill>
                            <a:srgbClr val="002060"/>
                          </a:solidFill>
                        </a:rPr>
                        <a:t>Literacy in PE</a:t>
                      </a:r>
                    </a:p>
                    <a:p>
                      <a:pPr algn="ctr"/>
                      <a:endParaRPr lang="en-GB" sz="1000" b="1" u="sng" dirty="0">
                        <a:solidFill>
                          <a:srgbClr val="002060"/>
                        </a:solidFill>
                      </a:endParaRPr>
                    </a:p>
                    <a:p>
                      <a:pPr algn="l"/>
                      <a:r>
                        <a:rPr lang="en-GB" sz="800" b="1" u="none" dirty="0">
                          <a:solidFill>
                            <a:srgbClr val="002060"/>
                          </a:solidFill>
                        </a:rPr>
                        <a:t>‘ABC’ </a:t>
                      </a:r>
                      <a:r>
                        <a:rPr lang="en-GB" sz="800" b="0" u="none" dirty="0">
                          <a:solidFill>
                            <a:srgbClr val="002060"/>
                          </a:solidFill>
                        </a:rPr>
                        <a:t>– Agree with/Build on/Contradict</a:t>
                      </a:r>
                    </a:p>
                    <a:p>
                      <a:pPr algn="l"/>
                      <a:r>
                        <a:rPr lang="en-GB" sz="800" b="0" u="none" dirty="0">
                          <a:solidFill>
                            <a:srgbClr val="002060"/>
                          </a:solidFill>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p>
                    <a:p>
                      <a:pPr algn="ctr"/>
                      <a:endParaRPr lang="en-GB" sz="1000" b="1" u="sng" dirty="0">
                        <a:solidFill>
                          <a:srgbClr val="002060"/>
                        </a:solidFill>
                      </a:endParaRPr>
                    </a:p>
                    <a:p>
                      <a:pPr algn="ctr"/>
                      <a:endParaRPr lang="en-GB" sz="1000" b="1" u="sng" dirty="0">
                        <a:solidFill>
                          <a:srgbClr val="002060"/>
                        </a:solidFill>
                      </a:endParaRPr>
                    </a:p>
                    <a:p>
                      <a:pPr algn="l"/>
                      <a:r>
                        <a:rPr lang="en-GB" sz="1000" b="1" u="sng" dirty="0">
                          <a:solidFill>
                            <a:srgbClr val="002060"/>
                          </a:solidFill>
                        </a:rPr>
                        <a:t>WHERE NEXT?</a:t>
                      </a:r>
                    </a:p>
                    <a:p>
                      <a:pPr algn="l"/>
                      <a:r>
                        <a:rPr lang="en-GB" sz="800" b="0" u="none" dirty="0">
                          <a:solidFill>
                            <a:srgbClr val="002060"/>
                          </a:solidFill>
                        </a:rPr>
                        <a:t>Pupils</a:t>
                      </a:r>
                      <a:r>
                        <a:rPr lang="en-GB" sz="800" b="0" u="none" baseline="0" dirty="0">
                          <a:solidFill>
                            <a:srgbClr val="002060"/>
                          </a:solidFill>
                        </a:rPr>
                        <a:t> demonstrate these skills in the ‘developing sports skills’ unit of Cambridge National: Sport Studies (Level 2)</a:t>
                      </a:r>
                      <a:endParaRPr lang="en-GB" sz="800" b="1" u="sng" dirty="0">
                        <a:solidFill>
                          <a:srgbClr val="002060"/>
                        </a:solidFill>
                      </a:endParaRPr>
                    </a:p>
                    <a:p>
                      <a:pPr algn="ctr"/>
                      <a:endParaRPr lang="en-GB" sz="1000" b="1" u="sng" dirty="0">
                        <a:solidFill>
                          <a:srgbClr val="002060"/>
                        </a:solidFill>
                      </a:endParaRPr>
                    </a:p>
                    <a:p>
                      <a:pPr algn="ctr"/>
                      <a:endParaRPr lang="en-GB" sz="1000" b="1" u="sng" dirty="0">
                        <a:solidFill>
                          <a:srgbClr val="002060"/>
                        </a:solidFill>
                      </a:endParaRPr>
                    </a:p>
                    <a:p>
                      <a:pPr algn="ctr"/>
                      <a:endParaRPr lang="en-GB" sz="1000" b="1" u="sng" dirty="0">
                        <a:solidFill>
                          <a:srgbClr val="002060"/>
                        </a:solidFill>
                      </a:endParaRPr>
                    </a:p>
                    <a:p>
                      <a:pPr algn="ctr"/>
                      <a:endParaRPr lang="en-GB" sz="10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7969813" y="0"/>
            <a:ext cx="4189988" cy="197570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328780" y="135791"/>
            <a:ext cx="3294184" cy="1631216"/>
          </a:xfrm>
          <a:prstGeom prst="rect">
            <a:avLst/>
          </a:prstGeom>
          <a:noFill/>
        </p:spPr>
        <p:txBody>
          <a:bodyPr wrap="square" rtlCol="0">
            <a:spAutoFit/>
          </a:bodyPr>
          <a:lstStyle/>
          <a:p>
            <a:r>
              <a:rPr lang="en-GB" sz="1200" b="1" u="sng" dirty="0"/>
              <a:t>The bigger picture:</a:t>
            </a:r>
          </a:p>
          <a:p>
            <a:r>
              <a:rPr lang="en-GB" sz="1100" b="1" i="1" dirty="0"/>
              <a:t>Personal development opportunities – </a:t>
            </a:r>
            <a:r>
              <a:rPr lang="en-GB" sz="1100" i="1" dirty="0"/>
              <a:t>Self reflection, critique of others, problem solving, honest assessment, justification of opinions sensitively.</a:t>
            </a:r>
          </a:p>
          <a:p>
            <a:endParaRPr lang="en-GB" sz="1100" b="1" i="1" dirty="0"/>
          </a:p>
          <a:p>
            <a:r>
              <a:rPr lang="en-GB" sz="1100" b="1" i="1" dirty="0"/>
              <a:t>Career links – </a:t>
            </a:r>
            <a:r>
              <a:rPr lang="en-GB" sz="1100" dirty="0"/>
              <a:t>Sports scientist, Sports journalism.</a:t>
            </a:r>
          </a:p>
          <a:p>
            <a:endParaRPr lang="en-GB" sz="1100" b="1" i="1" dirty="0"/>
          </a:p>
          <a:p>
            <a:r>
              <a:rPr lang="en-GB" sz="1100" b="1" i="1" dirty="0"/>
              <a:t>RSE – </a:t>
            </a:r>
            <a:r>
              <a:rPr lang="en-GB" sz="1100" i="1" dirty="0"/>
              <a:t>Sports psychology linked to mental health. (Motivation, goal setting).</a:t>
            </a:r>
          </a:p>
        </p:txBody>
      </p:sp>
      <p:graphicFrame>
        <p:nvGraphicFramePr>
          <p:cNvPr id="9" name="Table 8">
            <a:extLst>
              <a:ext uri="{FF2B5EF4-FFF2-40B4-BE49-F238E27FC236}">
                <a16:creationId xmlns:a16="http://schemas.microsoft.com/office/drawing/2014/main" id="{AE919B8C-38AF-4CC3-8790-67F483819747}"/>
              </a:ext>
            </a:extLst>
          </p:cNvPr>
          <p:cNvGraphicFramePr>
            <a:graphicFrameLocks noGrp="1"/>
          </p:cNvGraphicFramePr>
          <p:nvPr>
            <p:extLst>
              <p:ext uri="{D42A27DB-BD31-4B8C-83A1-F6EECF244321}">
                <p14:modId xmlns:p14="http://schemas.microsoft.com/office/powerpoint/2010/main" val="1592302777"/>
              </p:ext>
            </p:extLst>
          </p:nvPr>
        </p:nvGraphicFramePr>
        <p:xfrm>
          <a:off x="7131292" y="3073559"/>
          <a:ext cx="2649416" cy="1199634"/>
        </p:xfrm>
        <a:graphic>
          <a:graphicData uri="http://schemas.openxmlformats.org/drawingml/2006/table">
            <a:tbl>
              <a:tblPr firstRow="1" bandRow="1">
                <a:tableStyleId>{5C22544A-7EE6-4342-B048-85BDC9FD1C3A}</a:tableStyleId>
              </a:tblPr>
              <a:tblGrid>
                <a:gridCol w="2649416">
                  <a:extLst>
                    <a:ext uri="{9D8B030D-6E8A-4147-A177-3AD203B41FA5}">
                      <a16:colId xmlns:a16="http://schemas.microsoft.com/office/drawing/2014/main" val="20122840"/>
                    </a:ext>
                  </a:extLst>
                </a:gridCol>
              </a:tblGrid>
              <a:tr h="281299">
                <a:tc>
                  <a:txBody>
                    <a:bodyPr/>
                    <a:lstStyle/>
                    <a:p>
                      <a:pPr algn="ctr"/>
                      <a:r>
                        <a:rPr lang="en-US" sz="1400" dirty="0"/>
                        <a:t>Analysis &amp; Feedback</a:t>
                      </a:r>
                      <a:endParaRPr lang="en-GB" sz="1400" dirty="0"/>
                    </a:p>
                  </a:txBody>
                  <a:tcPr/>
                </a:tc>
                <a:extLst>
                  <a:ext uri="{0D108BD9-81ED-4DB2-BD59-A6C34878D82A}">
                    <a16:rowId xmlns:a16="http://schemas.microsoft.com/office/drawing/2014/main" val="4277020455"/>
                  </a:ext>
                </a:extLst>
              </a:tr>
              <a:tr h="894834">
                <a:tc>
                  <a:txBody>
                    <a:bodyPr/>
                    <a:lstStyle/>
                    <a:p>
                      <a:r>
                        <a:rPr lang="en-US" sz="1000" dirty="0">
                          <a:solidFill>
                            <a:srgbClr val="002060"/>
                          </a:solidFill>
                        </a:rPr>
                        <a:t>Improvement                                    Analysis                                                                                                                         </a:t>
                      </a:r>
                    </a:p>
                    <a:p>
                      <a:r>
                        <a:rPr lang="en-US" sz="1000" dirty="0">
                          <a:solidFill>
                            <a:srgbClr val="002060"/>
                          </a:solidFill>
                        </a:rPr>
                        <a:t>Observing                                          Critique                                                                                  </a:t>
                      </a:r>
                    </a:p>
                    <a:p>
                      <a:r>
                        <a:rPr lang="en-US" sz="1000" dirty="0">
                          <a:solidFill>
                            <a:srgbClr val="002060"/>
                          </a:solidFill>
                        </a:rPr>
                        <a:t>Impact                                                Criteria                                                                                      Review                                                Peer                                                                                          </a:t>
                      </a:r>
                    </a:p>
                    <a:p>
                      <a:r>
                        <a:rPr lang="en-US" sz="1000" dirty="0">
                          <a:solidFill>
                            <a:srgbClr val="002060"/>
                          </a:solidFill>
                        </a:rPr>
                        <a:t>Self                                                      Technique                                                                                 </a:t>
                      </a:r>
                      <a:endParaRPr lang="en-GB" sz="1000" dirty="0">
                        <a:solidFill>
                          <a:srgbClr val="002060"/>
                        </a:solidFill>
                      </a:endParaRPr>
                    </a:p>
                  </a:txBody>
                  <a:tcPr/>
                </a:tc>
                <a:extLst>
                  <a:ext uri="{0D108BD9-81ED-4DB2-BD59-A6C34878D82A}">
                    <a16:rowId xmlns:a16="http://schemas.microsoft.com/office/drawing/2014/main" val="3294028680"/>
                  </a:ext>
                </a:extLst>
              </a:tr>
            </a:tbl>
          </a:graphicData>
        </a:graphic>
      </p:graphicFrame>
      <p:graphicFrame>
        <p:nvGraphicFramePr>
          <p:cNvPr id="10" name="Table 9">
            <a:extLst>
              <a:ext uri="{FF2B5EF4-FFF2-40B4-BE49-F238E27FC236}">
                <a16:creationId xmlns:a16="http://schemas.microsoft.com/office/drawing/2014/main" id="{94378B86-0A44-4E02-A4A0-ABEEA8777DE1}"/>
              </a:ext>
            </a:extLst>
          </p:cNvPr>
          <p:cNvGraphicFramePr>
            <a:graphicFrameLocks noGrp="1"/>
          </p:cNvGraphicFramePr>
          <p:nvPr>
            <p:extLst>
              <p:ext uri="{D42A27DB-BD31-4B8C-83A1-F6EECF244321}">
                <p14:modId xmlns:p14="http://schemas.microsoft.com/office/powerpoint/2010/main" val="3952881395"/>
              </p:ext>
            </p:extLst>
          </p:nvPr>
        </p:nvGraphicFramePr>
        <p:xfrm>
          <a:off x="7131292" y="4454388"/>
          <a:ext cx="2649416" cy="1859280"/>
        </p:xfrm>
        <a:graphic>
          <a:graphicData uri="http://schemas.openxmlformats.org/drawingml/2006/table">
            <a:tbl>
              <a:tblPr firstRow="1" bandRow="1">
                <a:tableStyleId>{5C22544A-7EE6-4342-B048-85BDC9FD1C3A}</a:tableStyleId>
              </a:tblPr>
              <a:tblGrid>
                <a:gridCol w="1324708">
                  <a:extLst>
                    <a:ext uri="{9D8B030D-6E8A-4147-A177-3AD203B41FA5}">
                      <a16:colId xmlns:a16="http://schemas.microsoft.com/office/drawing/2014/main" val="2344191195"/>
                    </a:ext>
                  </a:extLst>
                </a:gridCol>
                <a:gridCol w="1324708">
                  <a:extLst>
                    <a:ext uri="{9D8B030D-6E8A-4147-A177-3AD203B41FA5}">
                      <a16:colId xmlns:a16="http://schemas.microsoft.com/office/drawing/2014/main" val="1473936109"/>
                    </a:ext>
                  </a:extLst>
                </a:gridCol>
              </a:tblGrid>
              <a:tr h="297850">
                <a:tc gridSpan="2">
                  <a:txBody>
                    <a:bodyPr/>
                    <a:lstStyle/>
                    <a:p>
                      <a:pPr algn="ctr"/>
                      <a:r>
                        <a:rPr lang="en-US" sz="1400" dirty="0"/>
                        <a:t>Anatomy &amp; Physiology</a:t>
                      </a:r>
                      <a:endParaRPr lang="en-GB" sz="1400" dirty="0"/>
                    </a:p>
                  </a:txBody>
                  <a:tcPr/>
                </a:tc>
                <a:tc hMerge="1">
                  <a:txBody>
                    <a:bodyPr/>
                    <a:lstStyle/>
                    <a:p>
                      <a:endParaRPr lang="en-GB" dirty="0"/>
                    </a:p>
                  </a:txBody>
                  <a:tcPr/>
                </a:tc>
                <a:extLst>
                  <a:ext uri="{0D108BD9-81ED-4DB2-BD59-A6C34878D82A}">
                    <a16:rowId xmlns:a16="http://schemas.microsoft.com/office/drawing/2014/main" val="4133639112"/>
                  </a:ext>
                </a:extLst>
              </a:tr>
              <a:tr h="1534319">
                <a:tc>
                  <a:txBody>
                    <a:bodyPr/>
                    <a:lstStyle/>
                    <a:p>
                      <a:r>
                        <a:rPr lang="en-US" sz="800" dirty="0">
                          <a:solidFill>
                            <a:srgbClr val="002060"/>
                          </a:solidFill>
                        </a:rPr>
                        <a:t>Heart</a:t>
                      </a:r>
                    </a:p>
                    <a:p>
                      <a:r>
                        <a:rPr lang="en-US" sz="800" dirty="0">
                          <a:solidFill>
                            <a:srgbClr val="002060"/>
                          </a:solidFill>
                        </a:rPr>
                        <a:t>Lungs</a:t>
                      </a:r>
                    </a:p>
                    <a:p>
                      <a:r>
                        <a:rPr lang="en-US" sz="800" dirty="0">
                          <a:solidFill>
                            <a:srgbClr val="002060"/>
                          </a:solidFill>
                        </a:rPr>
                        <a:t>Arteries</a:t>
                      </a:r>
                    </a:p>
                    <a:p>
                      <a:r>
                        <a:rPr lang="en-US" sz="800" dirty="0">
                          <a:solidFill>
                            <a:srgbClr val="002060"/>
                          </a:solidFill>
                        </a:rPr>
                        <a:t>Veins</a:t>
                      </a:r>
                    </a:p>
                    <a:p>
                      <a:r>
                        <a:rPr lang="en-US" sz="800" dirty="0">
                          <a:solidFill>
                            <a:srgbClr val="002060"/>
                          </a:solidFill>
                        </a:rPr>
                        <a:t>Oxygen</a:t>
                      </a:r>
                    </a:p>
                    <a:p>
                      <a:r>
                        <a:rPr lang="en-US" sz="800" dirty="0">
                          <a:solidFill>
                            <a:srgbClr val="002060"/>
                          </a:solidFill>
                        </a:rPr>
                        <a:t>Deoxygenated</a:t>
                      </a:r>
                    </a:p>
                    <a:p>
                      <a:r>
                        <a:rPr lang="en-US" sz="800" dirty="0">
                          <a:solidFill>
                            <a:srgbClr val="002060"/>
                          </a:solidFill>
                        </a:rPr>
                        <a:t>Oxygenated</a:t>
                      </a:r>
                    </a:p>
                    <a:p>
                      <a:r>
                        <a:rPr lang="en-US" sz="800" dirty="0">
                          <a:solidFill>
                            <a:srgbClr val="002060"/>
                          </a:solidFill>
                        </a:rPr>
                        <a:t>Ligaments</a:t>
                      </a:r>
                    </a:p>
                    <a:p>
                      <a:r>
                        <a:rPr lang="en-US" sz="800" dirty="0">
                          <a:solidFill>
                            <a:srgbClr val="002060"/>
                          </a:solidFill>
                        </a:rPr>
                        <a:t>Tendons</a:t>
                      </a:r>
                    </a:p>
                    <a:p>
                      <a:r>
                        <a:rPr lang="en-US" sz="800" dirty="0">
                          <a:solidFill>
                            <a:srgbClr val="002060"/>
                          </a:solidFill>
                        </a:rPr>
                        <a:t>Flexion</a:t>
                      </a:r>
                    </a:p>
                    <a:p>
                      <a:r>
                        <a:rPr lang="en-US" sz="800" dirty="0">
                          <a:solidFill>
                            <a:srgbClr val="002060"/>
                          </a:solidFill>
                        </a:rPr>
                        <a:t>Extension</a:t>
                      </a:r>
                    </a:p>
                    <a:p>
                      <a:r>
                        <a:rPr lang="en-US" sz="800" dirty="0">
                          <a:solidFill>
                            <a:srgbClr val="002060"/>
                          </a:solidFill>
                        </a:rPr>
                        <a:t>Cells</a:t>
                      </a:r>
                    </a:p>
                  </a:txBody>
                  <a:tcPr/>
                </a:tc>
                <a:tc>
                  <a:txBody>
                    <a:bodyPr/>
                    <a:lstStyle/>
                    <a:p>
                      <a:pPr marL="0" indent="0" algn="l">
                        <a:buFont typeface="Arial" panose="020B0604020202020204" pitchFamily="34" charset="0"/>
                        <a:buNone/>
                      </a:pPr>
                      <a:r>
                        <a:rPr lang="en-GB" sz="800" b="0" u="none" baseline="0" dirty="0">
                          <a:solidFill>
                            <a:srgbClr val="002060"/>
                          </a:solidFill>
                        </a:rPr>
                        <a:t>Hamstrings</a:t>
                      </a:r>
                    </a:p>
                    <a:p>
                      <a:pPr marL="0" indent="0" algn="l">
                        <a:buFont typeface="Arial" panose="020B0604020202020204" pitchFamily="34" charset="0"/>
                        <a:buNone/>
                      </a:pPr>
                      <a:r>
                        <a:rPr lang="en-GB" sz="800" b="0" u="none" baseline="0" dirty="0">
                          <a:solidFill>
                            <a:srgbClr val="002060"/>
                          </a:solidFill>
                        </a:rPr>
                        <a:t>Quadriceps </a:t>
                      </a:r>
                    </a:p>
                    <a:p>
                      <a:pPr marL="0" indent="0" algn="l">
                        <a:buFont typeface="Arial" panose="020B0604020202020204" pitchFamily="34" charset="0"/>
                        <a:buNone/>
                      </a:pPr>
                      <a:r>
                        <a:rPr lang="en-GB" sz="800" b="0" u="none" baseline="0" dirty="0">
                          <a:solidFill>
                            <a:srgbClr val="002060"/>
                          </a:solidFill>
                        </a:rPr>
                        <a:t>Gastrocnemius</a:t>
                      </a:r>
                    </a:p>
                    <a:p>
                      <a:pPr marL="0" indent="0" algn="l">
                        <a:buFont typeface="Arial" panose="020B0604020202020204" pitchFamily="34" charset="0"/>
                        <a:buNone/>
                      </a:pPr>
                      <a:r>
                        <a:rPr lang="en-GB" sz="800" b="0" u="none" baseline="0" dirty="0">
                          <a:solidFill>
                            <a:srgbClr val="002060"/>
                          </a:solidFill>
                        </a:rPr>
                        <a:t>Triceps</a:t>
                      </a:r>
                    </a:p>
                    <a:p>
                      <a:pPr marL="0" indent="0" algn="l">
                        <a:buFont typeface="Arial" panose="020B0604020202020204" pitchFamily="34" charset="0"/>
                        <a:buNone/>
                      </a:pPr>
                      <a:r>
                        <a:rPr lang="en-GB" sz="800" b="0" u="none" baseline="0" dirty="0">
                          <a:solidFill>
                            <a:srgbClr val="002060"/>
                          </a:solidFill>
                        </a:rPr>
                        <a:t>Biceps</a:t>
                      </a:r>
                    </a:p>
                    <a:p>
                      <a:pPr marL="0" indent="0" algn="l">
                        <a:buFont typeface="Arial" panose="020B0604020202020204" pitchFamily="34" charset="0"/>
                        <a:buNone/>
                      </a:pPr>
                      <a:r>
                        <a:rPr lang="en-US" sz="800" b="0" u="none" baseline="0" dirty="0">
                          <a:solidFill>
                            <a:srgbClr val="002060"/>
                          </a:solidFill>
                        </a:rPr>
                        <a:t>A</a:t>
                      </a:r>
                      <a:r>
                        <a:rPr lang="en-GB" sz="800" b="0" u="none" baseline="0" dirty="0" err="1">
                          <a:solidFill>
                            <a:srgbClr val="002060"/>
                          </a:solidFill>
                        </a:rPr>
                        <a:t>bdominals</a:t>
                      </a:r>
                      <a:endParaRPr lang="en-GB" sz="800" b="0" u="none" baseline="0" dirty="0">
                        <a:solidFill>
                          <a:srgbClr val="002060"/>
                        </a:solidFill>
                      </a:endParaRPr>
                    </a:p>
                    <a:p>
                      <a:pPr marL="0" indent="0" algn="l">
                        <a:buFont typeface="Arial" panose="020B0604020202020204" pitchFamily="34" charset="0"/>
                        <a:buNone/>
                      </a:pPr>
                      <a:r>
                        <a:rPr lang="en-US" sz="800" b="0" u="none" baseline="0" dirty="0">
                          <a:solidFill>
                            <a:srgbClr val="002060"/>
                          </a:solidFill>
                        </a:rPr>
                        <a:t>D</a:t>
                      </a:r>
                      <a:r>
                        <a:rPr lang="en-GB" sz="800" b="0" u="none" baseline="0" dirty="0" err="1">
                          <a:solidFill>
                            <a:srgbClr val="002060"/>
                          </a:solidFill>
                        </a:rPr>
                        <a:t>eltoids</a:t>
                      </a:r>
                      <a:endParaRPr lang="en-GB" sz="800" b="0" u="none" baseline="0" dirty="0">
                        <a:solidFill>
                          <a:srgbClr val="002060"/>
                        </a:solidFill>
                      </a:endParaRPr>
                    </a:p>
                    <a:p>
                      <a:r>
                        <a:rPr lang="en-US" sz="800" dirty="0">
                          <a:solidFill>
                            <a:srgbClr val="002060"/>
                          </a:solidFill>
                        </a:rPr>
                        <a:t>Pectorals</a:t>
                      </a:r>
                    </a:p>
                    <a:p>
                      <a:r>
                        <a:rPr lang="en-US" sz="800" dirty="0">
                          <a:solidFill>
                            <a:srgbClr val="002060"/>
                          </a:solidFill>
                        </a:rPr>
                        <a:t>Latissimus dorsi</a:t>
                      </a:r>
                    </a:p>
                    <a:p>
                      <a:r>
                        <a:rPr lang="en-US" sz="800" dirty="0">
                          <a:solidFill>
                            <a:srgbClr val="002060"/>
                          </a:solidFill>
                        </a:rPr>
                        <a:t>Femur</a:t>
                      </a:r>
                    </a:p>
                    <a:p>
                      <a:r>
                        <a:rPr lang="en-US" sz="800" dirty="0" err="1">
                          <a:solidFill>
                            <a:srgbClr val="002060"/>
                          </a:solidFill>
                        </a:rPr>
                        <a:t>Humerus</a:t>
                      </a:r>
                      <a:endParaRPr lang="en-US" sz="800" dirty="0">
                        <a:solidFill>
                          <a:srgbClr val="002060"/>
                        </a:solidFill>
                      </a:endParaRPr>
                    </a:p>
                    <a:p>
                      <a:r>
                        <a:rPr lang="en-US" sz="800" dirty="0">
                          <a:solidFill>
                            <a:srgbClr val="002060"/>
                          </a:solidFill>
                        </a:rPr>
                        <a:t>Ribs</a:t>
                      </a:r>
                    </a:p>
                  </a:txBody>
                  <a:tcPr/>
                </a:tc>
                <a:extLst>
                  <a:ext uri="{0D108BD9-81ED-4DB2-BD59-A6C34878D82A}">
                    <a16:rowId xmlns:a16="http://schemas.microsoft.com/office/drawing/2014/main" val="34783312"/>
                  </a:ext>
                </a:extLst>
              </a:tr>
            </a:tbl>
          </a:graphicData>
        </a:graphic>
      </p:graphicFrame>
      <p:pic>
        <p:nvPicPr>
          <p:cNvPr id="11" name="Picture 10">
            <a:extLst>
              <a:ext uri="{FF2B5EF4-FFF2-40B4-BE49-F238E27FC236}">
                <a16:creationId xmlns:a16="http://schemas.microsoft.com/office/drawing/2014/main" id="{F7D14870-D4C9-4EA3-ABD4-D6FA9E2D5D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8594" y="5339986"/>
            <a:ext cx="1720267" cy="1228762"/>
          </a:xfrm>
          <a:prstGeom prst="rect">
            <a:avLst/>
          </a:prstGeom>
        </p:spPr>
      </p:pic>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012975" y="-20554"/>
            <a:ext cx="7198958"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9 Netball (Analysis &amp; Feedback):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750215" cy="1169551"/>
          </a:xfrm>
          <a:prstGeom prst="rect">
            <a:avLst/>
          </a:prstGeom>
          <a:solidFill>
            <a:schemeClr val="accent5">
              <a:lumMod val="20000"/>
              <a:lumOff val="80000"/>
            </a:schemeClr>
          </a:solidFill>
          <a:ln w="3175">
            <a:noFill/>
          </a:ln>
        </p:spPr>
        <p:txBody>
          <a:bodyPr wrap="square" rtlCol="0">
            <a:spAutoFit/>
          </a:bodyPr>
          <a:lstStyle/>
          <a:p>
            <a:r>
              <a:rPr lang="en-US" sz="1000" b="1" dirty="0"/>
              <a:t>M</a:t>
            </a:r>
            <a:r>
              <a:rPr lang="en-GB" sz="1000" b="1" dirty="0"/>
              <a:t>APs </a:t>
            </a:r>
            <a:r>
              <a:rPr lang="en-GB" sz="1000" dirty="0"/>
              <a:t>– Pupils will complete one MAP mid way through this unit. Pupils will be assessed via:</a:t>
            </a:r>
          </a:p>
          <a:p>
            <a:r>
              <a:rPr lang="en-GB" sz="1000" dirty="0">
                <a:solidFill>
                  <a:srgbClr val="002060"/>
                </a:solidFill>
              </a:rPr>
              <a:t>1. Their practical ability demonstrated during the MAP lesson (Passing / footwork / marking technique depending on where they are up to in the scheme.)</a:t>
            </a:r>
          </a:p>
          <a:p>
            <a:r>
              <a:rPr lang="en-GB" sz="1000" dirty="0">
                <a:solidFill>
                  <a:srgbClr val="002060"/>
                </a:solidFill>
              </a:rPr>
              <a:t>2. Their ability to link the relevant components of fitness to the activity they are being assessed in.</a:t>
            </a:r>
          </a:p>
          <a:p>
            <a:r>
              <a:rPr lang="en-US" sz="1000" dirty="0">
                <a:solidFill>
                  <a:srgbClr val="002060"/>
                </a:solidFill>
              </a:rPr>
              <a:t>3. Their ability to demonstrate their current levels of fitness, mental perseverance and social wellbeing by working collaboratively as a team.</a:t>
            </a:r>
          </a:p>
          <a:p>
            <a:endParaRPr lang="en-US" sz="1000" dirty="0"/>
          </a:p>
          <a:p>
            <a:r>
              <a:rPr lang="en-US" sz="1000" b="1" dirty="0"/>
              <a:t>S</a:t>
            </a:r>
            <a:r>
              <a:rPr lang="en-GB" sz="1000" b="1" dirty="0" err="1"/>
              <a:t>ummative</a:t>
            </a:r>
            <a:r>
              <a:rPr lang="en-GB" sz="1000" b="1" dirty="0"/>
              <a:t> assessment (Me in PE) </a:t>
            </a:r>
            <a:r>
              <a:rPr lang="en-GB" sz="1000" dirty="0"/>
              <a:t>– The knowledge from this unit will be tested as part of a 1 hour P2S practical assessment at the end of the allocated half term focusing on Physical Me, Thinking Me and Healthy Me. Video evidence will be collected and the Me in PE assessment form will be completed by the class teacher.</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2237846837"/>
              </p:ext>
            </p:extLst>
          </p:nvPr>
        </p:nvGraphicFramePr>
        <p:xfrm>
          <a:off x="139437" y="1756277"/>
          <a:ext cx="11750213" cy="4862461"/>
        </p:xfrm>
        <a:graphic>
          <a:graphicData uri="http://schemas.openxmlformats.org/drawingml/2006/table">
            <a:tbl>
              <a:tblPr firstRow="1" bandRow="1">
                <a:tableStyleId>{69CF1AB2-1976-4502-BF36-3FF5EA218861}</a:tableStyleId>
              </a:tblPr>
              <a:tblGrid>
                <a:gridCol w="2058927">
                  <a:extLst>
                    <a:ext uri="{9D8B030D-6E8A-4147-A177-3AD203B41FA5}">
                      <a16:colId xmlns:a16="http://schemas.microsoft.com/office/drawing/2014/main" val="26545288"/>
                    </a:ext>
                  </a:extLst>
                </a:gridCol>
                <a:gridCol w="2209380">
                  <a:extLst>
                    <a:ext uri="{9D8B030D-6E8A-4147-A177-3AD203B41FA5}">
                      <a16:colId xmlns:a16="http://schemas.microsoft.com/office/drawing/2014/main" val="3735789182"/>
                    </a:ext>
                  </a:extLst>
                </a:gridCol>
                <a:gridCol w="2339544">
                  <a:extLst>
                    <a:ext uri="{9D8B030D-6E8A-4147-A177-3AD203B41FA5}">
                      <a16:colId xmlns:a16="http://schemas.microsoft.com/office/drawing/2014/main" val="3033360634"/>
                    </a:ext>
                  </a:extLst>
                </a:gridCol>
                <a:gridCol w="2571181">
                  <a:extLst>
                    <a:ext uri="{9D8B030D-6E8A-4147-A177-3AD203B41FA5}">
                      <a16:colId xmlns:a16="http://schemas.microsoft.com/office/drawing/2014/main" val="2709544202"/>
                    </a:ext>
                  </a:extLst>
                </a:gridCol>
                <a:gridCol w="2571181">
                  <a:extLst>
                    <a:ext uri="{9D8B030D-6E8A-4147-A177-3AD203B41FA5}">
                      <a16:colId xmlns:a16="http://schemas.microsoft.com/office/drawing/2014/main" val="818263688"/>
                    </a:ext>
                  </a:extLst>
                </a:gridCol>
              </a:tblGrid>
              <a:tr h="262707">
                <a:tc gridSpan="4">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a:txBody>
                    <a:bodyPr/>
                    <a:lstStyle/>
                    <a:p>
                      <a:pPr algn="ctr"/>
                      <a:endParaRPr lang="en-GB" sz="1100" dirty="0">
                        <a:solidFill>
                          <a:schemeClr val="tx1"/>
                        </a:solidFill>
                      </a:endParaRPr>
                    </a:p>
                  </a:txBody>
                  <a:tcPr/>
                </a:tc>
                <a:extLst>
                  <a:ext uri="{0D108BD9-81ED-4DB2-BD59-A6C34878D82A}">
                    <a16:rowId xmlns:a16="http://schemas.microsoft.com/office/drawing/2014/main" val="3069175115"/>
                  </a:ext>
                </a:extLst>
              </a:tr>
              <a:tr h="363034">
                <a:tc>
                  <a:txBody>
                    <a:bodyPr/>
                    <a:lstStyle/>
                    <a:p>
                      <a:pPr algn="ctr"/>
                      <a:r>
                        <a:rPr lang="en-US" sz="1100" dirty="0">
                          <a:solidFill>
                            <a:schemeClr val="tx1"/>
                          </a:solidFill>
                        </a:rPr>
                        <a:t>Emerging</a:t>
                      </a:r>
                      <a:endParaRPr lang="en-GB" sz="1100" dirty="0">
                        <a:solidFill>
                          <a:schemeClr val="tx1"/>
                        </a:solidFill>
                      </a:endParaRPr>
                    </a:p>
                  </a:txBody>
                  <a:tcPr/>
                </a:tc>
                <a:tc>
                  <a:txBody>
                    <a:bodyPr/>
                    <a:lstStyle/>
                    <a:p>
                      <a:pPr algn="ctr"/>
                      <a:r>
                        <a:rPr lang="en-US" sz="1100" dirty="0">
                          <a:solidFill>
                            <a:schemeClr val="tx1"/>
                          </a:solidFill>
                        </a:rPr>
                        <a:t>Developing</a:t>
                      </a:r>
                      <a:endParaRPr lang="en-GB" sz="1100" dirty="0">
                        <a:solidFill>
                          <a:schemeClr val="tx1"/>
                        </a:solidFill>
                      </a:endParaRPr>
                    </a:p>
                  </a:txBody>
                  <a:tcPr/>
                </a:tc>
                <a:tc>
                  <a:txBody>
                    <a:bodyPr/>
                    <a:lstStyle/>
                    <a:p>
                      <a:pPr algn="ctr"/>
                      <a:r>
                        <a:rPr lang="en-US" sz="1100" dirty="0">
                          <a:solidFill>
                            <a:schemeClr val="tx1"/>
                          </a:solidFill>
                        </a:rPr>
                        <a:t>Securing</a:t>
                      </a:r>
                      <a:endParaRPr lang="en-GB" sz="1100" dirty="0">
                        <a:solidFill>
                          <a:schemeClr val="tx1"/>
                        </a:solidFill>
                      </a:endParaRPr>
                    </a:p>
                  </a:txBody>
                  <a:tcPr/>
                </a:tc>
                <a:tc>
                  <a:txBody>
                    <a:bodyPr/>
                    <a:lstStyle/>
                    <a:p>
                      <a:pPr algn="ctr"/>
                      <a:r>
                        <a:rPr lang="en-US" sz="1100" dirty="0">
                          <a:solidFill>
                            <a:schemeClr val="tx1"/>
                          </a:solidFill>
                        </a:rPr>
                        <a:t>Mastering</a:t>
                      </a:r>
                      <a:endParaRPr lang="en-GB" sz="1100" dirty="0">
                        <a:solidFill>
                          <a:schemeClr val="tx1"/>
                        </a:solidFill>
                      </a:endParaRPr>
                    </a:p>
                  </a:txBody>
                  <a:tcPr/>
                </a:tc>
                <a:tc>
                  <a:txBody>
                    <a:bodyPr/>
                    <a:lstStyle/>
                    <a:p>
                      <a:pPr algn="ctr"/>
                      <a:r>
                        <a:rPr lang="en-US" sz="1100" dirty="0">
                          <a:solidFill>
                            <a:schemeClr val="tx1"/>
                          </a:solidFill>
                        </a:rPr>
                        <a:t>Excelling</a:t>
                      </a:r>
                      <a:endParaRPr lang="en-GB" sz="1100" dirty="0">
                        <a:solidFill>
                          <a:schemeClr val="tx1"/>
                        </a:solidFill>
                      </a:endParaRPr>
                    </a:p>
                  </a:txBody>
                  <a:tcPr/>
                </a:tc>
                <a:extLst>
                  <a:ext uri="{0D108BD9-81ED-4DB2-BD59-A6C34878D82A}">
                    <a16:rowId xmlns:a16="http://schemas.microsoft.com/office/drawing/2014/main" val="1482251926"/>
                  </a:ext>
                </a:extLst>
              </a:tr>
              <a:tr h="36876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1" dirty="0">
                          <a:solidFill>
                            <a:schemeClr val="tx1"/>
                          </a:solidFill>
                        </a:rPr>
                        <a:t>Pupils can demonstrate basic technique of passing/control, footwork and shooting skills. Analysis and feedback is limited and requires guidance from the teacher.  </a:t>
                      </a:r>
                    </a:p>
                    <a:p>
                      <a:pPr algn="l"/>
                      <a:endParaRPr lang="en-US" sz="800" dirty="0">
                        <a:solidFill>
                          <a:schemeClr val="tx1"/>
                        </a:solidFill>
                      </a:endParaRPr>
                    </a:p>
                    <a:p>
                      <a:pPr marL="171450" indent="-171450">
                        <a:buFontTx/>
                        <a:buChar char="-"/>
                      </a:pPr>
                      <a:r>
                        <a:rPr lang="en-US" sz="800" dirty="0">
                          <a:solidFill>
                            <a:schemeClr val="tx1"/>
                          </a:solidFill>
                        </a:rPr>
                        <a:t>Requires leadership from teacher/peers in identifying each stage of the relevant skill.</a:t>
                      </a:r>
                    </a:p>
                    <a:p>
                      <a:pPr marL="0" indent="0">
                        <a:buFontTx/>
                        <a:buNone/>
                      </a:pPr>
                      <a:endParaRPr lang="en-US" sz="800" dirty="0">
                        <a:solidFill>
                          <a:schemeClr val="tx1"/>
                        </a:solidFill>
                      </a:endParaRPr>
                    </a:p>
                    <a:p>
                      <a:pPr marL="171450" indent="-171450">
                        <a:buFontTx/>
                        <a:buChar char="-"/>
                      </a:pPr>
                      <a:r>
                        <a:rPr lang="en-US" sz="800" dirty="0">
                          <a:solidFill>
                            <a:schemeClr val="tx1"/>
                          </a:solidFill>
                        </a:rPr>
                        <a:t>Requires assistance when identifying weaknesses and communicating this to peers.</a:t>
                      </a:r>
                    </a:p>
                    <a:p>
                      <a:pPr marL="171450" indent="-171450">
                        <a:buFontTx/>
                        <a:buChar char="-"/>
                      </a:pPr>
                      <a:endParaRPr lang="en-US" sz="8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play a small sided game but does not apply tactical elements to game play.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Has a limited knowledge of umpiring using support from the teacher to enforce the rules. Can keep score.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identify a few muscles accurately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Cannot identify muscles that work in antagonistic pairs. </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Fitness is limited for netball and is unable to sustain it for the duration of the activity (i.e. lacks coordination, agility, power and speed).</a:t>
                      </a:r>
                    </a:p>
                    <a:p>
                      <a:pPr algn="l"/>
                      <a:endParaRPr lang="en-US" sz="8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1" dirty="0">
                          <a:solidFill>
                            <a:schemeClr val="tx1"/>
                          </a:solidFill>
                        </a:rPr>
                        <a:t>Pupils can demonstrate fair technique of passing/control, footwork and shooting skills. Analysis and feedback is limited but requires some guidance from the teacher.  </a:t>
                      </a:r>
                    </a:p>
                    <a:p>
                      <a:pPr algn="l"/>
                      <a:endParaRPr lang="en-US" sz="800" b="0" i="0" dirty="0">
                        <a:solidFill>
                          <a:schemeClr val="tx1"/>
                        </a:solidFill>
                      </a:endParaRPr>
                    </a:p>
                    <a:p>
                      <a:pPr marL="171450" indent="-171450">
                        <a:buFontTx/>
                        <a:buChar char="-"/>
                      </a:pPr>
                      <a:r>
                        <a:rPr lang="en-US" sz="800" b="0" i="0" dirty="0">
                          <a:solidFill>
                            <a:schemeClr val="tx1"/>
                          </a:solidFill>
                        </a:rPr>
                        <a:t>-Can identify most strengths in performance but requires assistance when identifying weaknesses.</a:t>
                      </a:r>
                    </a:p>
                    <a:p>
                      <a:pPr marL="0" indent="0">
                        <a:buFontTx/>
                        <a:buNone/>
                      </a:pPr>
                      <a:endParaRPr lang="en-US" sz="800" b="0" i="0" dirty="0">
                        <a:solidFill>
                          <a:schemeClr val="tx1"/>
                        </a:solidFill>
                      </a:endParaRPr>
                    </a:p>
                    <a:p>
                      <a:pPr marL="171450" indent="-171450">
                        <a:buFontTx/>
                        <a:buChar char="-"/>
                      </a:pPr>
                      <a:r>
                        <a:rPr lang="en-US" sz="800" b="0" i="0" dirty="0">
                          <a:solidFill>
                            <a:schemeClr val="tx1"/>
                          </a:solidFill>
                        </a:rPr>
                        <a:t>Can provide feedback to peers unassisted but struggles to identify ways forward.</a:t>
                      </a:r>
                    </a:p>
                    <a:p>
                      <a:pPr marL="0" indent="0">
                        <a:buFontTx/>
                        <a:buNone/>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play a small sided game and applies some tactical elements to game play.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Has a good knowledge of umpiring  using some support from the teacher to enforce the rules. Can keep score and use some signals.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identify a few muscles accurately and relate to basic sporting movements.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identify a pair of muscles that work in antagonistic pairs to create movement.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Fitness is good for netball and is able to sustain it for the duration of the activity (i.e. coordination, agility, speed, power and balance).</a:t>
                      </a:r>
                    </a:p>
                    <a:p>
                      <a:pPr algn="l"/>
                      <a:endParaRPr lang="en-US" sz="800" b="0" i="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1" dirty="0">
                          <a:solidFill>
                            <a:schemeClr val="tx1"/>
                          </a:solidFill>
                        </a:rPr>
                        <a:t>Pupils must be able to perform all skills within the unit with consistently good technique and analysis and feedback is clear and precise.</a:t>
                      </a:r>
                    </a:p>
                    <a:p>
                      <a:pPr algn="l"/>
                      <a:endParaRPr lang="en-US" sz="800" dirty="0">
                        <a:solidFill>
                          <a:schemeClr val="tx1"/>
                        </a:solidFill>
                      </a:endParaRPr>
                    </a:p>
                    <a:p>
                      <a:pPr algn="l"/>
                      <a:endParaRPr lang="en-US" sz="800" dirty="0">
                        <a:solidFill>
                          <a:schemeClr val="tx1"/>
                        </a:solidFill>
                      </a:endParaRPr>
                    </a:p>
                    <a:p>
                      <a:pPr marL="171450" indent="-171450">
                        <a:buFontTx/>
                        <a:buChar char="-"/>
                      </a:pPr>
                      <a:r>
                        <a:rPr lang="en-US" sz="800" b="0" u="none" baseline="0" dirty="0">
                          <a:solidFill>
                            <a:schemeClr val="tx1"/>
                          </a:solidFill>
                        </a:rPr>
                        <a:t>Can identify most strengths and weaknesses in performance whilst describing ways to improve.</a:t>
                      </a:r>
                    </a:p>
                    <a:p>
                      <a:endParaRPr lang="en-US" sz="800" b="0" u="none" baseline="0" dirty="0">
                        <a:solidFill>
                          <a:schemeClr val="tx1"/>
                        </a:solidFill>
                      </a:endParaRPr>
                    </a:p>
                    <a:p>
                      <a:pPr marL="171450" indent="-171450">
                        <a:buFontTx/>
                        <a:buChar char="-"/>
                      </a:pPr>
                      <a:r>
                        <a:rPr lang="en-US" sz="800" b="0" u="none" baseline="0" dirty="0">
                          <a:solidFill>
                            <a:schemeClr val="tx1"/>
                          </a:solidFill>
                        </a:rPr>
                        <a:t>Can provide feedback to peers unassisted with at least two clear points made.</a:t>
                      </a:r>
                    </a:p>
                    <a:p>
                      <a:pPr marL="0" indent="0">
                        <a:buFontTx/>
                        <a:buNone/>
                      </a:pPr>
                      <a:endParaRPr lang="en-US" sz="800" b="0" u="none" baseline="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play a small sided game and applies tactical elements to game play which are effective.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Has a very good knowledge of umpiring without support from the teacher to enforce the rules confidently. Can keep score and use signals whilst also explaining decisions made.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identify a range of muscles accurately and relate to basic sporting movements.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identify muscles that work in antagonistic pairs to create movement and knows that muscles either contract or relax.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Fitness is very good for netball and is able to sustain it for the duration of the activity (i.e. coordination, agility, speed, power and balance).</a:t>
                      </a:r>
                    </a:p>
                    <a:p>
                      <a:pPr algn="l"/>
                      <a:endParaRPr lang="en-GB" sz="800" dirty="0">
                        <a:solidFill>
                          <a:schemeClr val="tx1"/>
                        </a:solidFill>
                      </a:endParaRPr>
                    </a:p>
                  </a:txBody>
                  <a:tcPr/>
                </a:tc>
                <a:tc>
                  <a:txBody>
                    <a:bodyPr/>
                    <a:lstStyle/>
                    <a:p>
                      <a:pPr algn="l"/>
                      <a:r>
                        <a:rPr lang="en-US" sz="800" b="1" i="1" dirty="0">
                          <a:solidFill>
                            <a:schemeClr val="tx1"/>
                          </a:solidFill>
                        </a:rPr>
                        <a:t>Pupils should be able to recall all the content in the knowledge journey and demonstrate clear and precise feedback through peer and self analysis</a:t>
                      </a:r>
                    </a:p>
                    <a:p>
                      <a:pPr algn="l"/>
                      <a:endParaRPr lang="en-US" sz="800" b="1" i="1" dirty="0">
                        <a:solidFill>
                          <a:schemeClr val="tx1"/>
                        </a:solidFill>
                      </a:endParaRPr>
                    </a:p>
                    <a:p>
                      <a:endParaRPr lang="en-US" sz="800" b="1" i="1" dirty="0">
                        <a:solidFill>
                          <a:schemeClr val="tx1"/>
                        </a:solidFill>
                      </a:endParaRPr>
                    </a:p>
                    <a:p>
                      <a:pPr marL="171450" indent="-171450">
                        <a:buFontTx/>
                        <a:buChar char="-"/>
                      </a:pPr>
                      <a:r>
                        <a:rPr lang="en-US" sz="800" b="0" i="0" dirty="0">
                          <a:solidFill>
                            <a:schemeClr val="tx1"/>
                          </a:solidFill>
                        </a:rPr>
                        <a:t>Can identify all strengths and weaknesses in their own performance and others.</a:t>
                      </a:r>
                    </a:p>
                    <a:p>
                      <a:pPr marL="0" indent="0">
                        <a:buFontTx/>
                        <a:buNone/>
                      </a:pPr>
                      <a:endParaRPr lang="en-US" sz="800" b="0" i="0" dirty="0">
                        <a:solidFill>
                          <a:schemeClr val="tx1"/>
                        </a:solidFill>
                      </a:endParaRPr>
                    </a:p>
                    <a:p>
                      <a:pPr marL="171450" indent="-171450">
                        <a:buFontTx/>
                        <a:buChar char="-"/>
                      </a:pPr>
                      <a:r>
                        <a:rPr lang="en-US" sz="800" b="0" i="0" dirty="0">
                          <a:solidFill>
                            <a:schemeClr val="tx1"/>
                          </a:solidFill>
                        </a:rPr>
                        <a:t>Can provide clear and coherent feedback on their own performance and a partners by identifying clear ways forward and modelling correct technique.</a:t>
                      </a:r>
                    </a:p>
                    <a:p>
                      <a:pPr marL="171450" indent="-171450">
                        <a:buFontTx/>
                        <a:buChar cha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play a small sided game and applies tactical elements to game play  which have a dominant impact on the game.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Has excellent knowledge of umpiring  without support from the teacher to enforce the rules confidently. Can keep score and use signals whilst also explaining decisions made with confidence.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identify a wide range of muscles accurately and relate to more complex sporting movements.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identify muscles that work in antagonistic pairs to create movement and knows that muscles either contract or relax. The contracting muscle shortens and fattens and the relaxing one lengthens.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Fitness is excellent for netball and is able to sustain it for the duration of the activity at high levels of intensity (i.e. coordination, agility, speed, power and balance). </a:t>
                      </a:r>
                    </a:p>
                    <a:p>
                      <a:pPr algn="l"/>
                      <a:endParaRPr lang="en-US" sz="800" b="0" i="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1" dirty="0">
                          <a:solidFill>
                            <a:schemeClr val="tx1"/>
                          </a:solidFill>
                        </a:rPr>
                        <a:t>Pupils should be able to recall all the content in the knowledge journey and demonstrate excellent feedback through peer and self analysis.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1" i="1" dirty="0">
                        <a:solidFill>
                          <a:schemeClr val="tx1"/>
                        </a:solidFill>
                      </a:endParaRPr>
                    </a:p>
                    <a:p>
                      <a:pPr algn="l"/>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dirty="0">
                          <a:solidFill>
                            <a:schemeClr val="tx1"/>
                          </a:solidFill>
                        </a:rPr>
                        <a:t>Can identify all strengths and weaknesses in their own performance and others, including game play and umpiring.</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provide clear and coherent feedback on their own performance and a partners by identifying clear ways forward and modelling correct technique, including refereeing.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Has excellent knowledge of umpiring  without support from the teacher to enforce the rules confidently. Can keep score and use signals whilst also explaining decisions made with confidence.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identify all muscles (from GCSE PE) accurately and relate to complex sporting movements.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Can identify muscles that work in antagonistic pairs to create movement and knows that muscles either contract or relax. The contracting muscle shortens and fattens and the relaxing one lengthens. Also knows about different types of muscle contraction (isotonic, isometric).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Fitness is excellent </a:t>
                      </a:r>
                      <a:r>
                        <a:rPr lang="en-US" sz="800" b="0" i="0">
                          <a:solidFill>
                            <a:schemeClr val="tx1"/>
                          </a:solidFill>
                        </a:rPr>
                        <a:t>for netball </a:t>
                      </a:r>
                      <a:r>
                        <a:rPr lang="en-US" sz="800" b="0" i="0" dirty="0">
                          <a:solidFill>
                            <a:schemeClr val="tx1"/>
                          </a:solidFill>
                        </a:rPr>
                        <a:t>and is able to sustain it for the duration of the activity at high levels of intensity (i.e. coordination, agility, speed, power and balance).</a:t>
                      </a:r>
                    </a:p>
                    <a:p>
                      <a:pPr algn="l"/>
                      <a:endParaRPr lang="en-US" sz="800" b="0" i="0" dirty="0">
                        <a:solidFill>
                          <a:schemeClr val="tx1"/>
                        </a:solidFill>
                      </a:endParaRP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13139897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610</TotalTime>
  <Words>1836</Words>
  <Application>Microsoft Office PowerPoint</Application>
  <PresentationFormat>Widescreen</PresentationFormat>
  <Paragraphs>191</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 Matthew</cp:lastModifiedBy>
  <cp:revision>67</cp:revision>
  <cp:lastPrinted>2020-02-24T11:31:23Z</cp:lastPrinted>
  <dcterms:created xsi:type="dcterms:W3CDTF">2019-12-19T05:38:14Z</dcterms:created>
  <dcterms:modified xsi:type="dcterms:W3CDTF">2021-03-17T16:56:47Z</dcterms:modified>
</cp:coreProperties>
</file>