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4"/>
  </p:notesMasterIdLst>
  <p:sldIdLst>
    <p:sldId id="260" r:id="rId2"/>
    <p:sldId id="262" r:id="rId3"/>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38" autoAdjust="0"/>
    <p:restoredTop sz="94660"/>
  </p:normalViewPr>
  <p:slideViewPr>
    <p:cSldViewPr snapToGrid="0">
      <p:cViewPr varScale="1">
        <p:scale>
          <a:sx n="114" d="100"/>
          <a:sy n="114" d="100"/>
        </p:scale>
        <p:origin x="51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92260BD1-29DB-4B92-AC0B-CDFB5B1FFD52}" type="datetimeFigureOut">
              <a:rPr lang="en-GB" smtClean="0"/>
              <a:t>24/06/2022</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20C36C1C-D12F-4BD0-B19C-A456C282834C}" type="slidenum">
              <a:rPr lang="en-GB" smtClean="0"/>
              <a:t>‹#›</a:t>
            </a:fld>
            <a:endParaRPr lang="en-GB"/>
          </a:p>
        </p:txBody>
      </p:sp>
    </p:spTree>
    <p:extLst>
      <p:ext uri="{BB962C8B-B14F-4D97-AF65-F5344CB8AC3E}">
        <p14:creationId xmlns:p14="http://schemas.microsoft.com/office/powerpoint/2010/main" val="3354088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2A894AE-061A-684E-AB07-38A14DF36FF1}" type="slidenum">
              <a:rPr lang="en-US" smtClean="0"/>
              <a:t>2</a:t>
            </a:fld>
            <a:endParaRPr lang="en-US"/>
          </a:p>
        </p:txBody>
      </p:sp>
    </p:spTree>
    <p:extLst>
      <p:ext uri="{BB962C8B-B14F-4D97-AF65-F5344CB8AC3E}">
        <p14:creationId xmlns:p14="http://schemas.microsoft.com/office/powerpoint/2010/main" val="15167585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79B1226-9A2E-4157-8AC4-B569B567B764}" type="datetimeFigureOut">
              <a:rPr lang="en-GB" smtClean="0"/>
              <a:t>24/06/2022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5355FB-7249-462E-A59C-AD7456B9ABCF}" type="slidenum">
              <a:rPr lang="en-GB" smtClean="0"/>
              <a:t>‹#›</a:t>
            </a:fld>
            <a:endParaRPr lang="en-GB"/>
          </a:p>
        </p:txBody>
      </p:sp>
    </p:spTree>
    <p:extLst>
      <p:ext uri="{BB962C8B-B14F-4D97-AF65-F5344CB8AC3E}">
        <p14:creationId xmlns:p14="http://schemas.microsoft.com/office/powerpoint/2010/main" val="7057585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9B1226-9A2E-4157-8AC4-B569B567B764}" type="datetimeFigureOut">
              <a:rPr lang="en-GB" smtClean="0"/>
              <a:t>24/06/2022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5355FB-7249-462E-A59C-AD7456B9ABCF}" type="slidenum">
              <a:rPr lang="en-GB" smtClean="0"/>
              <a:t>‹#›</a:t>
            </a:fld>
            <a:endParaRPr lang="en-GB"/>
          </a:p>
        </p:txBody>
      </p:sp>
    </p:spTree>
    <p:extLst>
      <p:ext uri="{BB962C8B-B14F-4D97-AF65-F5344CB8AC3E}">
        <p14:creationId xmlns:p14="http://schemas.microsoft.com/office/powerpoint/2010/main" val="12319756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9B1226-9A2E-4157-8AC4-B569B567B764}" type="datetimeFigureOut">
              <a:rPr lang="en-GB" smtClean="0"/>
              <a:t>24/06/2022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5355FB-7249-462E-A59C-AD7456B9ABCF}" type="slidenum">
              <a:rPr lang="en-GB" smtClean="0"/>
              <a:t>‹#›</a:t>
            </a:fld>
            <a:endParaRPr lang="en-GB"/>
          </a:p>
        </p:txBody>
      </p:sp>
    </p:spTree>
    <p:extLst>
      <p:ext uri="{BB962C8B-B14F-4D97-AF65-F5344CB8AC3E}">
        <p14:creationId xmlns:p14="http://schemas.microsoft.com/office/powerpoint/2010/main" val="504485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9B1226-9A2E-4157-8AC4-B569B567B764}" type="datetimeFigureOut">
              <a:rPr lang="en-GB" smtClean="0"/>
              <a:t>24/06/2022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5355FB-7249-462E-A59C-AD7456B9ABCF}" type="slidenum">
              <a:rPr lang="en-GB" smtClean="0"/>
              <a:t>‹#›</a:t>
            </a:fld>
            <a:endParaRPr lang="en-GB"/>
          </a:p>
        </p:txBody>
      </p:sp>
    </p:spTree>
    <p:extLst>
      <p:ext uri="{BB962C8B-B14F-4D97-AF65-F5344CB8AC3E}">
        <p14:creationId xmlns:p14="http://schemas.microsoft.com/office/powerpoint/2010/main" val="10690930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79B1226-9A2E-4157-8AC4-B569B567B764}" type="datetimeFigureOut">
              <a:rPr lang="en-GB" smtClean="0"/>
              <a:t>24/06/2022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5355FB-7249-462E-A59C-AD7456B9ABCF}" type="slidenum">
              <a:rPr lang="en-GB" smtClean="0"/>
              <a:t>‹#›</a:t>
            </a:fld>
            <a:endParaRPr lang="en-GB"/>
          </a:p>
        </p:txBody>
      </p:sp>
    </p:spTree>
    <p:extLst>
      <p:ext uri="{BB962C8B-B14F-4D97-AF65-F5344CB8AC3E}">
        <p14:creationId xmlns:p14="http://schemas.microsoft.com/office/powerpoint/2010/main" val="2799031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79B1226-9A2E-4157-8AC4-B569B567B764}" type="datetimeFigureOut">
              <a:rPr lang="en-GB" smtClean="0"/>
              <a:t>24/06/2022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85355FB-7249-462E-A59C-AD7456B9ABCF}" type="slidenum">
              <a:rPr lang="en-GB" smtClean="0"/>
              <a:t>‹#›</a:t>
            </a:fld>
            <a:endParaRPr lang="en-GB"/>
          </a:p>
        </p:txBody>
      </p:sp>
    </p:spTree>
    <p:extLst>
      <p:ext uri="{BB962C8B-B14F-4D97-AF65-F5344CB8AC3E}">
        <p14:creationId xmlns:p14="http://schemas.microsoft.com/office/powerpoint/2010/main" val="6216730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79B1226-9A2E-4157-8AC4-B569B567B764}" type="datetimeFigureOut">
              <a:rPr lang="en-GB" smtClean="0"/>
              <a:t>24/06/2022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85355FB-7249-462E-A59C-AD7456B9ABCF}" type="slidenum">
              <a:rPr lang="en-GB" smtClean="0"/>
              <a:t>‹#›</a:t>
            </a:fld>
            <a:endParaRPr lang="en-GB"/>
          </a:p>
        </p:txBody>
      </p:sp>
    </p:spTree>
    <p:extLst>
      <p:ext uri="{BB962C8B-B14F-4D97-AF65-F5344CB8AC3E}">
        <p14:creationId xmlns:p14="http://schemas.microsoft.com/office/powerpoint/2010/main" val="35983505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79B1226-9A2E-4157-8AC4-B569B567B764}" type="datetimeFigureOut">
              <a:rPr lang="en-GB" smtClean="0"/>
              <a:t>24/06/2022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85355FB-7249-462E-A59C-AD7456B9ABCF}" type="slidenum">
              <a:rPr lang="en-GB" smtClean="0"/>
              <a:t>‹#›</a:t>
            </a:fld>
            <a:endParaRPr lang="en-GB"/>
          </a:p>
        </p:txBody>
      </p:sp>
    </p:spTree>
    <p:extLst>
      <p:ext uri="{BB962C8B-B14F-4D97-AF65-F5344CB8AC3E}">
        <p14:creationId xmlns:p14="http://schemas.microsoft.com/office/powerpoint/2010/main" val="3332171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9B1226-9A2E-4157-8AC4-B569B567B764}" type="datetimeFigureOut">
              <a:rPr lang="en-GB" smtClean="0"/>
              <a:t>24/06/2022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85355FB-7249-462E-A59C-AD7456B9ABCF}" type="slidenum">
              <a:rPr lang="en-GB" smtClean="0"/>
              <a:t>‹#›</a:t>
            </a:fld>
            <a:endParaRPr lang="en-GB"/>
          </a:p>
        </p:txBody>
      </p:sp>
    </p:spTree>
    <p:extLst>
      <p:ext uri="{BB962C8B-B14F-4D97-AF65-F5344CB8AC3E}">
        <p14:creationId xmlns:p14="http://schemas.microsoft.com/office/powerpoint/2010/main" val="2431272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79B1226-9A2E-4157-8AC4-B569B567B764}" type="datetimeFigureOut">
              <a:rPr lang="en-GB" smtClean="0"/>
              <a:t>24/06/2022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85355FB-7249-462E-A59C-AD7456B9ABCF}" type="slidenum">
              <a:rPr lang="en-GB" smtClean="0"/>
              <a:t>‹#›</a:t>
            </a:fld>
            <a:endParaRPr lang="en-GB"/>
          </a:p>
        </p:txBody>
      </p:sp>
    </p:spTree>
    <p:extLst>
      <p:ext uri="{BB962C8B-B14F-4D97-AF65-F5344CB8AC3E}">
        <p14:creationId xmlns:p14="http://schemas.microsoft.com/office/powerpoint/2010/main" val="20401856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79B1226-9A2E-4157-8AC4-B569B567B764}" type="datetimeFigureOut">
              <a:rPr lang="en-GB" smtClean="0"/>
              <a:t>24/06/2022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85355FB-7249-462E-A59C-AD7456B9ABCF}" type="slidenum">
              <a:rPr lang="en-GB" smtClean="0"/>
              <a:t>‹#›</a:t>
            </a:fld>
            <a:endParaRPr lang="en-GB"/>
          </a:p>
        </p:txBody>
      </p:sp>
    </p:spTree>
    <p:extLst>
      <p:ext uri="{BB962C8B-B14F-4D97-AF65-F5344CB8AC3E}">
        <p14:creationId xmlns:p14="http://schemas.microsoft.com/office/powerpoint/2010/main" val="1121381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9B1226-9A2E-4157-8AC4-B569B567B764}" type="datetimeFigureOut">
              <a:rPr lang="en-GB" smtClean="0"/>
              <a:t>24/06/2022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5355FB-7249-462E-A59C-AD7456B9ABCF}" type="slidenum">
              <a:rPr lang="en-GB" smtClean="0"/>
              <a:t>‹#›</a:t>
            </a:fld>
            <a:endParaRPr lang="en-GB"/>
          </a:p>
        </p:txBody>
      </p:sp>
    </p:spTree>
    <p:extLst>
      <p:ext uri="{BB962C8B-B14F-4D97-AF65-F5344CB8AC3E}">
        <p14:creationId xmlns:p14="http://schemas.microsoft.com/office/powerpoint/2010/main" val="331170461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AFAD1CB-A943-4AA4-98D0-ACDEB906C165}"/>
              </a:ext>
            </a:extLst>
          </p:cNvPr>
          <p:cNvSpPr/>
          <p:nvPr/>
        </p:nvSpPr>
        <p:spPr>
          <a:xfrm>
            <a:off x="252677" y="0"/>
            <a:ext cx="7500579" cy="441146"/>
          </a:xfrm>
          <a:prstGeom prst="rect">
            <a:avLst/>
          </a:prstGeom>
          <a:noFill/>
        </p:spPr>
        <p:txBody>
          <a:bodyPr wrap="none" lIns="132080" tIns="66040" rIns="132080" bIns="66040">
            <a:spAutoFit/>
          </a:bodyPr>
          <a:lstStyle/>
          <a:p>
            <a:pPr algn="ctr"/>
            <a:r>
              <a:rPr lang="en-US" sz="2000" b="1" u="sng" dirty="0">
                <a:ln w="0"/>
                <a:solidFill>
                  <a:srgbClr val="002060"/>
                </a:solidFill>
                <a:effectLst>
                  <a:outerShdw blurRad="38100" dist="25400" dir="5400000" algn="ctr" rotWithShape="0">
                    <a:srgbClr val="6E747A">
                      <a:alpha val="43000"/>
                    </a:srgbClr>
                  </a:outerShdw>
                </a:effectLst>
              </a:rPr>
              <a:t>Y8 Striking &amp; Fielding (Tactics and Strategies): Journey of Knowledge</a:t>
            </a:r>
          </a:p>
        </p:txBody>
      </p:sp>
      <p:graphicFrame>
        <p:nvGraphicFramePr>
          <p:cNvPr id="6" name="Table 6">
            <a:extLst>
              <a:ext uri="{FF2B5EF4-FFF2-40B4-BE49-F238E27FC236}">
                <a16:creationId xmlns:a16="http://schemas.microsoft.com/office/drawing/2014/main" id="{BEA7F948-0AE4-44BF-A804-D96AF7A9AAD2}"/>
              </a:ext>
            </a:extLst>
          </p:cNvPr>
          <p:cNvGraphicFramePr>
            <a:graphicFrameLocks noGrp="1"/>
          </p:cNvGraphicFramePr>
          <p:nvPr>
            <p:extLst>
              <p:ext uri="{D42A27DB-BD31-4B8C-83A1-F6EECF244321}">
                <p14:modId xmlns:p14="http://schemas.microsoft.com/office/powerpoint/2010/main" val="1396116293"/>
              </p:ext>
            </p:extLst>
          </p:nvPr>
        </p:nvGraphicFramePr>
        <p:xfrm>
          <a:off x="121134" y="2104927"/>
          <a:ext cx="12070866" cy="4693920"/>
        </p:xfrm>
        <a:graphic>
          <a:graphicData uri="http://schemas.openxmlformats.org/drawingml/2006/table">
            <a:tbl>
              <a:tblPr firstRow="1" bandRow="1">
                <a:tableStyleId>{5940675A-B579-460E-94D1-54222C63F5DA}</a:tableStyleId>
              </a:tblPr>
              <a:tblGrid>
                <a:gridCol w="5373655">
                  <a:extLst>
                    <a:ext uri="{9D8B030D-6E8A-4147-A177-3AD203B41FA5}">
                      <a16:colId xmlns:a16="http://schemas.microsoft.com/office/drawing/2014/main" val="3001272792"/>
                    </a:ext>
                  </a:extLst>
                </a:gridCol>
                <a:gridCol w="1828800">
                  <a:extLst>
                    <a:ext uri="{9D8B030D-6E8A-4147-A177-3AD203B41FA5}">
                      <a16:colId xmlns:a16="http://schemas.microsoft.com/office/drawing/2014/main" val="1320432718"/>
                    </a:ext>
                  </a:extLst>
                </a:gridCol>
                <a:gridCol w="2944536">
                  <a:extLst>
                    <a:ext uri="{9D8B030D-6E8A-4147-A177-3AD203B41FA5}">
                      <a16:colId xmlns:a16="http://schemas.microsoft.com/office/drawing/2014/main" val="1897910160"/>
                    </a:ext>
                  </a:extLst>
                </a:gridCol>
                <a:gridCol w="1923875">
                  <a:extLst>
                    <a:ext uri="{9D8B030D-6E8A-4147-A177-3AD203B41FA5}">
                      <a16:colId xmlns:a16="http://schemas.microsoft.com/office/drawing/2014/main" val="3498275268"/>
                    </a:ext>
                  </a:extLst>
                </a:gridCol>
              </a:tblGrid>
              <a:tr h="4311231">
                <a:tc>
                  <a:txBody>
                    <a:bodyPr/>
                    <a:lstStyle/>
                    <a:p>
                      <a:pPr marL="0" indent="0" algn="l">
                        <a:buFont typeface="Arial" panose="020B0604020202020204" pitchFamily="34" charset="0"/>
                        <a:buNone/>
                      </a:pPr>
                      <a:r>
                        <a:rPr lang="en-GB" sz="1100" b="1" u="sng" baseline="0" dirty="0">
                          <a:solidFill>
                            <a:srgbClr val="002060"/>
                          </a:solidFill>
                        </a:rPr>
                        <a:t>CORE KNOWLEDGE</a:t>
                      </a:r>
                    </a:p>
                    <a:p>
                      <a:pPr marL="0" indent="0" algn="l">
                        <a:buFont typeface="Arial" panose="020B0604020202020204" pitchFamily="34" charset="0"/>
                        <a:buNone/>
                      </a:pPr>
                      <a:endParaRPr lang="en-GB" sz="750" b="1" u="sng" baseline="0" dirty="0">
                        <a:solidFill>
                          <a:srgbClr val="002060"/>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750" b="1" u="sng" baseline="0" dirty="0">
                          <a:solidFill>
                            <a:srgbClr val="002060"/>
                          </a:solidFill>
                          <a:highlight>
                            <a:srgbClr val="00FF00"/>
                          </a:highlight>
                        </a:rPr>
                        <a:t>Physical Me</a:t>
                      </a:r>
                      <a:endParaRPr lang="en-GB" sz="750" b="1" u="sng" baseline="0" dirty="0">
                        <a:solidFill>
                          <a:srgbClr val="002060"/>
                        </a:solidFill>
                      </a:endParaRPr>
                    </a:p>
                    <a:p>
                      <a:pPr marL="0" indent="0" algn="l">
                        <a:buFont typeface="Arial" panose="020B0604020202020204" pitchFamily="34" charset="0"/>
                        <a:buNone/>
                      </a:pPr>
                      <a:r>
                        <a:rPr lang="en-GB" sz="750" b="1" i="1" u="none" baseline="0" dirty="0">
                          <a:solidFill>
                            <a:srgbClr val="002060"/>
                          </a:solidFill>
                        </a:rPr>
                        <a:t>Disguise</a:t>
                      </a:r>
                      <a:r>
                        <a:rPr lang="en-GB" sz="750" b="0" i="1" u="none" baseline="0" dirty="0">
                          <a:solidFill>
                            <a:srgbClr val="002060"/>
                          </a:solidFill>
                        </a:rPr>
                        <a:t> </a:t>
                      </a:r>
                      <a:r>
                        <a:rPr lang="en-GB" sz="750" b="0" i="0" u="none" baseline="0" dirty="0">
                          <a:solidFill>
                            <a:srgbClr val="002060"/>
                          </a:solidFill>
                        </a:rPr>
                        <a:t>– fake a movement and then perform something different (i.e.. Pretend to bat left, but then bat right)</a:t>
                      </a:r>
                      <a:endParaRPr lang="en-GB" sz="750" b="0" i="1" u="none" baseline="0" dirty="0">
                        <a:solidFill>
                          <a:srgbClr val="002060"/>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750" b="1" i="1" u="none" baseline="0" dirty="0">
                          <a:solidFill>
                            <a:srgbClr val="002060"/>
                          </a:solidFill>
                        </a:rPr>
                        <a:t>Placement</a:t>
                      </a:r>
                      <a:r>
                        <a:rPr lang="en-GB" sz="750" b="0" i="1" u="none" baseline="0" dirty="0">
                          <a:solidFill>
                            <a:srgbClr val="002060"/>
                          </a:solidFill>
                        </a:rPr>
                        <a:t> </a:t>
                      </a:r>
                      <a:r>
                        <a:rPr lang="en-GB" sz="750" b="0" i="0" u="none" baseline="0" dirty="0">
                          <a:solidFill>
                            <a:srgbClr val="002060"/>
                          </a:solidFill>
                        </a:rPr>
                        <a:t>– plan where you want the ball to go (encourage shots where there are no fielders)</a:t>
                      </a:r>
                      <a:endParaRPr lang="en-GB" sz="750" b="0" i="1" u="none" baseline="0" dirty="0">
                        <a:solidFill>
                          <a:srgbClr val="002060"/>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750" b="1" i="1" u="none" baseline="0" dirty="0">
                          <a:solidFill>
                            <a:srgbClr val="002060"/>
                          </a:solidFill>
                        </a:rPr>
                        <a:t>Positioning </a:t>
                      </a:r>
                      <a:r>
                        <a:rPr lang="en-GB" sz="750" b="0" i="0" u="none" baseline="0" dirty="0">
                          <a:solidFill>
                            <a:srgbClr val="002060"/>
                          </a:solidFill>
                        </a:rPr>
                        <a:t>– positioning of players in your team (consider  positions in the field) </a:t>
                      </a:r>
                    </a:p>
                    <a:p>
                      <a:pPr marL="0" indent="0" algn="l">
                        <a:buFont typeface="Arial" panose="020B0604020202020204" pitchFamily="34" charset="0"/>
                        <a:buNone/>
                      </a:pPr>
                      <a:endParaRPr lang="en-US" sz="750" b="0" i="1" u="none" baseline="0" dirty="0">
                        <a:solidFill>
                          <a:srgbClr val="002060"/>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750" b="1" u="sng" baseline="0" dirty="0">
                          <a:solidFill>
                            <a:schemeClr val="bg1"/>
                          </a:solidFill>
                          <a:highlight>
                            <a:srgbClr val="FF0000"/>
                          </a:highlight>
                        </a:rPr>
                        <a:t>Thinking Me</a:t>
                      </a:r>
                      <a:endParaRPr lang="en-GB" sz="750" b="1" u="sng" baseline="0" dirty="0">
                        <a:solidFill>
                          <a:schemeClr val="bg1"/>
                        </a:solidFill>
                      </a:endParaRPr>
                    </a:p>
                    <a:p>
                      <a:pPr marL="171450" indent="-171450" algn="l">
                        <a:buFontTx/>
                        <a:buChar char="-"/>
                      </a:pPr>
                      <a:r>
                        <a:rPr lang="en-GB" sz="750" b="1" u="sng" baseline="0" dirty="0">
                          <a:solidFill>
                            <a:srgbClr val="002060"/>
                          </a:solidFill>
                        </a:rPr>
                        <a:t>Cricket rules</a:t>
                      </a:r>
                      <a:endParaRPr lang="en-GB" sz="750" b="0" u="none" baseline="0" dirty="0">
                        <a:solidFill>
                          <a:srgbClr val="002060"/>
                        </a:solidFill>
                      </a:endParaRPr>
                    </a:p>
                    <a:p>
                      <a:pPr marL="171450" indent="-171450" algn="l">
                        <a:buFontTx/>
                        <a:buChar char="-"/>
                      </a:pPr>
                      <a:r>
                        <a:rPr lang="en-GB" sz="750" b="0" u="none" baseline="0" dirty="0">
                          <a:solidFill>
                            <a:srgbClr val="002060"/>
                          </a:solidFill>
                        </a:rPr>
                        <a:t>1 bounce from a bowl</a:t>
                      </a:r>
                    </a:p>
                    <a:p>
                      <a:pPr marL="171450" indent="-171450" algn="l">
                        <a:buFontTx/>
                        <a:buChar char="-"/>
                      </a:pPr>
                      <a:r>
                        <a:rPr lang="en-GB" sz="750" b="0" u="none" baseline="0" dirty="0">
                          <a:solidFill>
                            <a:srgbClr val="002060"/>
                          </a:solidFill>
                        </a:rPr>
                        <a:t>Bowl must be within range of batter</a:t>
                      </a:r>
                    </a:p>
                    <a:p>
                      <a:pPr marL="171450" indent="-171450" algn="l">
                        <a:buFontTx/>
                        <a:buChar char="-"/>
                      </a:pPr>
                      <a:r>
                        <a:rPr lang="en-GB" sz="750" b="0" u="none" baseline="0" dirty="0">
                          <a:solidFill>
                            <a:srgbClr val="002060"/>
                          </a:solidFill>
                        </a:rPr>
                        <a:t>Batter must stay in crease</a:t>
                      </a:r>
                    </a:p>
                    <a:p>
                      <a:pPr marL="171450" indent="-171450" algn="l">
                        <a:buFontTx/>
                        <a:buChar char="-"/>
                      </a:pPr>
                      <a:r>
                        <a:rPr lang="en-GB" sz="750" b="0" u="none" baseline="0" dirty="0">
                          <a:solidFill>
                            <a:srgbClr val="002060"/>
                          </a:solidFill>
                        </a:rPr>
                        <a:t>Run between bases to score – boundaries 4 or 6</a:t>
                      </a:r>
                    </a:p>
                    <a:p>
                      <a:pPr marL="0" indent="0" algn="l">
                        <a:buFont typeface="Arial" panose="020B0604020202020204" pitchFamily="34" charset="0"/>
                        <a:buNone/>
                      </a:pPr>
                      <a:endParaRPr lang="en-GB" sz="750" b="0" u="none" baseline="0" dirty="0">
                        <a:solidFill>
                          <a:srgbClr val="002060"/>
                        </a:solidFill>
                      </a:endParaRPr>
                    </a:p>
                    <a:p>
                      <a:pPr marL="171450" indent="-171450" algn="l">
                        <a:buFontTx/>
                        <a:buChar char="-"/>
                      </a:pPr>
                      <a:r>
                        <a:rPr lang="en-GB" sz="750" b="1" u="sng" baseline="0" dirty="0">
                          <a:solidFill>
                            <a:srgbClr val="002060"/>
                          </a:solidFill>
                        </a:rPr>
                        <a:t>Rounders/softball rules</a:t>
                      </a:r>
                    </a:p>
                    <a:p>
                      <a:pPr marL="171450" indent="-171450" algn="l">
                        <a:buFontTx/>
                        <a:buChar char="-"/>
                      </a:pPr>
                      <a:r>
                        <a:rPr lang="en-GB" sz="750" b="0" u="none" baseline="0" dirty="0">
                          <a:solidFill>
                            <a:srgbClr val="002060"/>
                          </a:solidFill>
                        </a:rPr>
                        <a:t>Under arm bowl – 1 clean bowl (must run)</a:t>
                      </a:r>
                    </a:p>
                    <a:p>
                      <a:pPr marL="171450" indent="-171450" algn="l">
                        <a:buFontTx/>
                        <a:buChar char="-"/>
                      </a:pPr>
                      <a:r>
                        <a:rPr lang="en-GB" sz="750" b="0" u="none" baseline="0" dirty="0">
                          <a:solidFill>
                            <a:srgbClr val="002060"/>
                          </a:solidFill>
                        </a:rPr>
                        <a:t>No run when hit behind</a:t>
                      </a:r>
                    </a:p>
                    <a:p>
                      <a:pPr marL="171450" indent="-171450" algn="l">
                        <a:buFontTx/>
                        <a:buChar char="-"/>
                      </a:pPr>
                      <a:r>
                        <a:rPr lang="en-GB" sz="750" b="0" u="none" baseline="0" dirty="0">
                          <a:solidFill>
                            <a:srgbClr val="002060"/>
                          </a:solidFill>
                        </a:rPr>
                        <a:t>No overtaking</a:t>
                      </a:r>
                    </a:p>
                    <a:p>
                      <a:pPr marL="171450" indent="-171450" algn="l">
                        <a:buFontTx/>
                        <a:buChar char="-"/>
                      </a:pPr>
                      <a:r>
                        <a:rPr lang="en-GB" sz="750" b="0" u="none" baseline="0" dirty="0">
                          <a:solidFill>
                            <a:srgbClr val="002060"/>
                          </a:solidFill>
                        </a:rPr>
                        <a:t>Stump base before runner to get them out</a:t>
                      </a:r>
                    </a:p>
                    <a:p>
                      <a:pPr marL="171450" indent="-171450" algn="l">
                        <a:buFontTx/>
                        <a:buChar char="-"/>
                      </a:pPr>
                      <a:r>
                        <a:rPr lang="en-GB" sz="750" b="0" u="none" baseline="0" dirty="0">
                          <a:solidFill>
                            <a:srgbClr val="002060"/>
                          </a:solidFill>
                        </a:rPr>
                        <a:t>Catch or run out</a:t>
                      </a:r>
                    </a:p>
                    <a:p>
                      <a:pPr marL="171450" indent="-171450" algn="l">
                        <a:buFontTx/>
                        <a:buChar char="-"/>
                      </a:pPr>
                      <a:endParaRPr lang="en-GB" sz="750" b="0" u="none" baseline="0" dirty="0">
                        <a:solidFill>
                          <a:srgbClr val="002060"/>
                        </a:solidFill>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750" b="1" u="none" baseline="0" dirty="0">
                          <a:solidFill>
                            <a:srgbClr val="002060"/>
                          </a:solidFill>
                        </a:rPr>
                        <a:t>Tactics &amp; Strategies: </a:t>
                      </a:r>
                      <a:r>
                        <a:rPr lang="en-GB" sz="750" b="0" u="none" baseline="0" dirty="0">
                          <a:solidFill>
                            <a:srgbClr val="002060"/>
                          </a:solidFill>
                        </a:rPr>
                        <a:t>Outwitting and opponent when bowling (Fast/spin), opting for defensive/offensive batting depending on the incoming bowl, selecting the right fielder to throw to when fielding and using the long barrier effectively.</a:t>
                      </a:r>
                    </a:p>
                    <a:p>
                      <a:pPr marL="171450" indent="-171450" algn="l">
                        <a:buFontTx/>
                        <a:buChar char="-"/>
                      </a:pPr>
                      <a:r>
                        <a:rPr lang="en-GB" sz="750" b="1" u="none" baseline="0" dirty="0">
                          <a:solidFill>
                            <a:srgbClr val="002060"/>
                          </a:solidFill>
                        </a:rPr>
                        <a:t>ABC: </a:t>
                      </a:r>
                      <a:r>
                        <a:rPr lang="en-GB" sz="750" b="0" u="none" baseline="0" dirty="0">
                          <a:solidFill>
                            <a:srgbClr val="002060"/>
                          </a:solidFill>
                        </a:rPr>
                        <a:t>Pupils are asked relevant questions about their lesson focus by the teacher (teaching points/tactics) and other pupils are asked to A, B or C their responses.</a:t>
                      </a:r>
                    </a:p>
                    <a:p>
                      <a:pPr marL="171450" indent="-171450" algn="l">
                        <a:buFontTx/>
                        <a:buChar char="-"/>
                      </a:pPr>
                      <a:r>
                        <a:rPr lang="en-US" sz="750" b="1" u="none" baseline="0" dirty="0">
                          <a:solidFill>
                            <a:srgbClr val="002060"/>
                          </a:solidFill>
                        </a:rPr>
                        <a:t>Cardiovascular System: </a:t>
                      </a:r>
                      <a:r>
                        <a:rPr lang="en-US" sz="750" b="0" u="none" baseline="0" dirty="0">
                          <a:solidFill>
                            <a:srgbClr val="002060"/>
                          </a:solidFill>
                        </a:rPr>
                        <a:t>The role of the heart and lungs in supplying the body with oxygen and removing waste products. Including the blood vessels (arteries, veins and capillaries).</a:t>
                      </a:r>
                      <a:r>
                        <a:rPr lang="en-US" sz="750" b="1" u="none" baseline="0" dirty="0">
                          <a:solidFill>
                            <a:srgbClr val="002060"/>
                          </a:solidFill>
                        </a:rPr>
                        <a:t> </a:t>
                      </a:r>
                      <a:endParaRPr lang="en-US" sz="750" b="0" u="none" baseline="0" dirty="0">
                        <a:solidFill>
                          <a:srgbClr val="002060"/>
                        </a:solidFill>
                      </a:endParaRPr>
                    </a:p>
                    <a:p>
                      <a:pPr marL="0" indent="0" algn="l">
                        <a:buFontTx/>
                        <a:buNone/>
                      </a:pPr>
                      <a:endParaRPr lang="en-GB" sz="750" b="0" u="none" baseline="0" dirty="0">
                        <a:solidFill>
                          <a:srgbClr val="002060"/>
                        </a:solidFill>
                      </a:endParaRPr>
                    </a:p>
                    <a:p>
                      <a:pPr marL="0" indent="0" algn="l">
                        <a:buFontTx/>
                        <a:buNone/>
                      </a:pPr>
                      <a:r>
                        <a:rPr lang="en-GB" sz="750" b="1" u="none" baseline="0" dirty="0">
                          <a:solidFill>
                            <a:srgbClr val="002060"/>
                          </a:solidFill>
                          <a:highlight>
                            <a:srgbClr val="FFFF00"/>
                          </a:highlight>
                        </a:rPr>
                        <a:t>Healthy Me</a:t>
                      </a:r>
                      <a:endParaRPr lang="en-GB" sz="750" b="0" u="none" baseline="0" dirty="0">
                        <a:solidFill>
                          <a:srgbClr val="002060"/>
                        </a:solidFill>
                      </a:endParaRPr>
                    </a:p>
                    <a:p>
                      <a:pPr marL="171450" indent="-171450" algn="l">
                        <a:buFontTx/>
                        <a:buChar char="-"/>
                      </a:pPr>
                      <a:r>
                        <a:rPr lang="en-GB" sz="750" b="0" u="none" baseline="0" dirty="0">
                          <a:solidFill>
                            <a:srgbClr val="002060"/>
                          </a:solidFill>
                        </a:rPr>
                        <a:t>Physical health in order to meet the requirements of S&amp;F– Coordination, cardiovascular endurance, agility, balance, speed, power, reaction time.</a:t>
                      </a:r>
                    </a:p>
                    <a:p>
                      <a:pPr marL="0" indent="0" algn="l">
                        <a:buFontTx/>
                        <a:buNone/>
                      </a:pPr>
                      <a:endParaRPr lang="en-GB" sz="750" b="0" u="none" baseline="0" dirty="0">
                        <a:solidFill>
                          <a:srgbClr val="002060"/>
                        </a:solidFill>
                      </a:endParaRPr>
                    </a:p>
                    <a:p>
                      <a:pPr marL="0" indent="0" algn="l">
                        <a:buFontTx/>
                        <a:buNone/>
                      </a:pPr>
                      <a:r>
                        <a:rPr lang="en-GB" sz="750" b="1" u="none" baseline="0" dirty="0">
                          <a:solidFill>
                            <a:srgbClr val="002060"/>
                          </a:solidFill>
                          <a:highlight>
                            <a:srgbClr val="00FFFF"/>
                          </a:highlight>
                        </a:rPr>
                        <a:t>Social Me</a:t>
                      </a:r>
                    </a:p>
                    <a:p>
                      <a:pPr marL="171450" indent="-171450" algn="l">
                        <a:buFontTx/>
                        <a:buChar char="-"/>
                      </a:pPr>
                      <a:r>
                        <a:rPr lang="en-GB" sz="750" b="0" u="none" baseline="0" dirty="0">
                          <a:solidFill>
                            <a:srgbClr val="002060"/>
                          </a:solidFill>
                        </a:rPr>
                        <a:t>This takes into account the behaviour/attitude of pupils as well as their ability to support each other and work together as a team. Also when explaining tactics and strategies to one another.</a:t>
                      </a:r>
                    </a:p>
                    <a:p>
                      <a:pPr marL="0" indent="0" algn="l">
                        <a:buFontTx/>
                        <a:buNone/>
                      </a:pPr>
                      <a:endParaRPr lang="en-GB" sz="750" b="0" u="none" baseline="0" dirty="0">
                        <a:solidFill>
                          <a:srgbClr val="002060"/>
                        </a:solidFill>
                      </a:endParaRPr>
                    </a:p>
                    <a:p>
                      <a:pPr marL="0" indent="0" algn="l">
                        <a:buFontTx/>
                        <a:buNone/>
                      </a:pPr>
                      <a:r>
                        <a:rPr lang="en-GB" sz="750" b="1" u="none" baseline="0" dirty="0">
                          <a:solidFill>
                            <a:schemeClr val="bg1"/>
                          </a:solidFill>
                          <a:highlight>
                            <a:srgbClr val="FF00FF"/>
                          </a:highlight>
                        </a:rPr>
                        <a:t>Resilient Me</a:t>
                      </a:r>
                    </a:p>
                    <a:p>
                      <a:pPr marL="171450" indent="-171450" algn="l">
                        <a:buFontTx/>
                        <a:buChar char="-"/>
                      </a:pPr>
                      <a:r>
                        <a:rPr lang="en-GB" sz="750" b="0" u="none" baseline="0" dirty="0">
                          <a:solidFill>
                            <a:srgbClr val="002060"/>
                          </a:solidFill>
                        </a:rPr>
                        <a:t>Doesn’t give up when skills are challenging and regroups and evaluates well when skills are not working successfully</a:t>
                      </a:r>
                      <a:r>
                        <a:rPr lang="en-GB" sz="750" b="0" i="1" u="none" baseline="0" dirty="0">
                          <a:solidFill>
                            <a:srgbClr val="002060"/>
                          </a:solidFill>
                        </a:rPr>
                        <a:t>.</a:t>
                      </a:r>
                    </a:p>
                  </a:txBody>
                  <a:tcPr/>
                </a:tc>
                <a:tc>
                  <a:txBody>
                    <a:bodyPr/>
                    <a:lstStyle/>
                    <a:p>
                      <a:pPr marL="0" indent="0" algn="l">
                        <a:buFont typeface="Arial" panose="020B0604020202020204" pitchFamily="34" charset="0"/>
                        <a:buNone/>
                      </a:pPr>
                      <a:r>
                        <a:rPr lang="en-GB" sz="1100" b="1" u="sng" baseline="0" dirty="0">
                          <a:solidFill>
                            <a:srgbClr val="002060"/>
                          </a:solidFill>
                        </a:rPr>
                        <a:t>CORE SKILLS</a:t>
                      </a:r>
                    </a:p>
                    <a:p>
                      <a:pPr marL="0" indent="0" algn="l">
                        <a:buFont typeface="Arial" panose="020B0604020202020204" pitchFamily="34" charset="0"/>
                        <a:buNone/>
                      </a:pPr>
                      <a:endParaRPr lang="en-GB" sz="800" b="1" u="sng" baseline="0" dirty="0">
                        <a:solidFill>
                          <a:srgbClr val="002060"/>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0" u="none" baseline="0" dirty="0">
                          <a:solidFill>
                            <a:srgbClr val="002060"/>
                          </a:solidFill>
                        </a:rPr>
                        <a:t>Lead others in warm up routines for cricket, rounders or softball (pulse raising activity such as jogging, stretching muscles: hamstrings, quadriceps, gastrocnemius, triceps, biceps, deltoid, trapezius)</a:t>
                      </a:r>
                    </a:p>
                    <a:p>
                      <a:pPr marL="0" indent="0" algn="l">
                        <a:buFont typeface="Arial" panose="020B0604020202020204" pitchFamily="34" charset="0"/>
                        <a:buNone/>
                      </a:pPr>
                      <a:endParaRPr lang="en-GB" sz="800" b="1" u="sng" baseline="0" dirty="0">
                        <a:solidFill>
                          <a:srgbClr val="002060"/>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0" u="none" baseline="0" dirty="0">
                          <a:solidFill>
                            <a:srgbClr val="002060"/>
                          </a:solidFill>
                        </a:rPr>
                        <a:t>Demonstration and application of the following skills;</a:t>
                      </a:r>
                    </a:p>
                    <a:p>
                      <a:pPr marL="0" indent="0" algn="l">
                        <a:buFont typeface="Arial" panose="020B0604020202020204" pitchFamily="34" charset="0"/>
                        <a:buNone/>
                      </a:pPr>
                      <a:endParaRPr lang="en-GB" sz="800" b="1" u="sng" baseline="0" dirty="0">
                        <a:solidFill>
                          <a:srgbClr val="002060"/>
                        </a:solidFill>
                      </a:endParaRPr>
                    </a:p>
                    <a:p>
                      <a:pPr marL="0" indent="0" algn="l">
                        <a:buFont typeface="Arial" panose="020B0604020202020204" pitchFamily="34" charset="0"/>
                        <a:buNone/>
                      </a:pPr>
                      <a:r>
                        <a:rPr lang="en-GB" sz="800" b="0" u="none" baseline="0" dirty="0">
                          <a:solidFill>
                            <a:srgbClr val="002060"/>
                          </a:solidFill>
                        </a:rPr>
                        <a:t>Bowling to outwit the batter</a:t>
                      </a:r>
                    </a:p>
                    <a:p>
                      <a:pPr marL="0" indent="0" algn="l">
                        <a:buFont typeface="Arial" panose="020B0604020202020204" pitchFamily="34" charset="0"/>
                        <a:buNone/>
                      </a:pPr>
                      <a:r>
                        <a:rPr lang="en-GB" sz="800" b="0" u="none" baseline="0" dirty="0">
                          <a:solidFill>
                            <a:srgbClr val="002060"/>
                          </a:solidFill>
                        </a:rPr>
                        <a:t>Batting and disguise</a:t>
                      </a:r>
                    </a:p>
                    <a:p>
                      <a:pPr marL="0" indent="0" algn="l">
                        <a:buFont typeface="Arial" panose="020B0604020202020204" pitchFamily="34" charset="0"/>
                        <a:buNone/>
                      </a:pPr>
                      <a:r>
                        <a:rPr lang="en-GB" sz="800" b="0" u="none" baseline="0" dirty="0">
                          <a:solidFill>
                            <a:srgbClr val="002060"/>
                          </a:solidFill>
                        </a:rPr>
                        <a:t>Catching and field placement</a:t>
                      </a:r>
                    </a:p>
                    <a:p>
                      <a:pPr marL="0" indent="0" algn="l">
                        <a:buFont typeface="Arial" panose="020B0604020202020204" pitchFamily="34" charset="0"/>
                        <a:buNone/>
                      </a:pPr>
                      <a:r>
                        <a:rPr lang="en-GB" sz="800" b="0" u="none" baseline="0" dirty="0">
                          <a:solidFill>
                            <a:srgbClr val="002060"/>
                          </a:solidFill>
                        </a:rPr>
                        <a:t>Throwing from distance</a:t>
                      </a:r>
                    </a:p>
                    <a:p>
                      <a:pPr marL="0" indent="0" algn="l">
                        <a:buFont typeface="Arial" panose="020B0604020202020204" pitchFamily="34" charset="0"/>
                        <a:buNone/>
                      </a:pPr>
                      <a:r>
                        <a:rPr lang="en-GB" sz="800" b="0" u="none" baseline="0" dirty="0">
                          <a:solidFill>
                            <a:srgbClr val="002060"/>
                          </a:solidFill>
                        </a:rPr>
                        <a:t>Ball retrieval</a:t>
                      </a:r>
                    </a:p>
                    <a:p>
                      <a:pPr marL="0" indent="0" algn="l">
                        <a:buFont typeface="Arial" panose="020B0604020202020204" pitchFamily="34" charset="0"/>
                        <a:buNone/>
                      </a:pPr>
                      <a:r>
                        <a:rPr lang="en-GB" sz="800" b="0" u="none" baseline="0" dirty="0">
                          <a:solidFill>
                            <a:srgbClr val="002060"/>
                          </a:solidFill>
                        </a:rPr>
                        <a:t>Officiating</a:t>
                      </a:r>
                    </a:p>
                    <a:p>
                      <a:pPr marL="0" indent="0" algn="l">
                        <a:buFont typeface="Arial" panose="020B0604020202020204" pitchFamily="34" charset="0"/>
                        <a:buNone/>
                      </a:pPr>
                      <a:endParaRPr lang="en-GB" sz="800" b="0" u="none" baseline="0" dirty="0">
                        <a:solidFill>
                          <a:srgbClr val="002060"/>
                        </a:solidFill>
                      </a:endParaRPr>
                    </a:p>
                    <a:p>
                      <a:pPr marL="0" indent="0" algn="l">
                        <a:buFont typeface="Arial" panose="020B0604020202020204" pitchFamily="34" charset="0"/>
                        <a:buNone/>
                      </a:pPr>
                      <a:r>
                        <a:rPr lang="en-GB" sz="800" b="0" u="none" baseline="0" dirty="0">
                          <a:solidFill>
                            <a:srgbClr val="002060"/>
                          </a:solidFill>
                        </a:rPr>
                        <a:t>Identify areas of strength and weakness in own performance</a:t>
                      </a:r>
                    </a:p>
                    <a:p>
                      <a:pPr marL="0" indent="0" algn="l">
                        <a:buFont typeface="Arial" panose="020B0604020202020204" pitchFamily="34" charset="0"/>
                        <a:buNone/>
                      </a:pPr>
                      <a:endParaRPr lang="en-GB" sz="800" b="0" u="none" baseline="0" dirty="0">
                        <a:solidFill>
                          <a:srgbClr val="002060"/>
                        </a:solidFill>
                      </a:endParaRPr>
                    </a:p>
                    <a:p>
                      <a:pPr marL="0" indent="0" algn="l">
                        <a:buFont typeface="Arial" panose="020B0604020202020204" pitchFamily="34" charset="0"/>
                        <a:buNone/>
                      </a:pPr>
                      <a:r>
                        <a:rPr lang="en-GB" sz="800" b="0" u="none" baseline="0" dirty="0">
                          <a:solidFill>
                            <a:srgbClr val="002060"/>
                          </a:solidFill>
                        </a:rPr>
                        <a:t>Articulate knowledge of tactics and strategies orally – Use of ABC in order to critique/agree with peers decisions.</a:t>
                      </a:r>
                    </a:p>
                    <a:p>
                      <a:pPr marL="0" indent="0" algn="l">
                        <a:buFont typeface="Arial" panose="020B0604020202020204" pitchFamily="34" charset="0"/>
                        <a:buNone/>
                      </a:pPr>
                      <a:endParaRPr lang="en-GB" sz="800" b="0" u="none" baseline="0" dirty="0">
                        <a:solidFill>
                          <a:srgbClr val="002060"/>
                        </a:solidFill>
                      </a:endParaRPr>
                    </a:p>
                    <a:p>
                      <a:pPr marL="0" indent="0" algn="l">
                        <a:buFont typeface="Arial" panose="020B0604020202020204" pitchFamily="34" charset="0"/>
                        <a:buNone/>
                      </a:pPr>
                      <a:r>
                        <a:rPr lang="en-GB" sz="1100" b="1" u="sng" baseline="0" dirty="0">
                          <a:solidFill>
                            <a:srgbClr val="002060"/>
                          </a:solidFill>
                        </a:rPr>
                        <a:t>Health/Fitness</a:t>
                      </a:r>
                    </a:p>
                    <a:p>
                      <a:pPr marL="0" indent="0" algn="l">
                        <a:buFont typeface="Arial" panose="020B0604020202020204" pitchFamily="34" charset="0"/>
                        <a:buNone/>
                      </a:pPr>
                      <a:endParaRPr lang="en-GB" sz="800" b="0" u="none" baseline="0" dirty="0">
                        <a:solidFill>
                          <a:srgbClr val="002060"/>
                        </a:solidFill>
                      </a:endParaRPr>
                    </a:p>
                    <a:p>
                      <a:pPr marL="0" indent="0" algn="l">
                        <a:buFont typeface="Arial" panose="020B0604020202020204" pitchFamily="34" charset="0"/>
                        <a:buNone/>
                      </a:pPr>
                      <a:r>
                        <a:rPr lang="en-GB" sz="800" b="0" u="none" baseline="0" dirty="0">
                          <a:solidFill>
                            <a:srgbClr val="002060"/>
                          </a:solidFill>
                        </a:rPr>
                        <a:t>Know why we cool down – to return body to normal state, remove lactic acid, return breathing/heart rate</a:t>
                      </a:r>
                    </a:p>
                    <a:p>
                      <a:pPr marL="0" indent="0" algn="l">
                        <a:buFont typeface="Arial" panose="020B0604020202020204" pitchFamily="34" charset="0"/>
                        <a:buNone/>
                      </a:pPr>
                      <a:endParaRPr lang="en-GB" sz="800" b="0" u="none" baseline="0" dirty="0">
                        <a:solidFill>
                          <a:srgbClr val="002060"/>
                        </a:solidFill>
                      </a:endParaRPr>
                    </a:p>
                    <a:p>
                      <a:pPr marL="0" indent="0" algn="l">
                        <a:buFont typeface="Arial" panose="020B0604020202020204" pitchFamily="34" charset="0"/>
                        <a:buNone/>
                      </a:pPr>
                      <a:r>
                        <a:rPr lang="en-GB" sz="800" b="0" u="none" baseline="0" dirty="0">
                          <a:solidFill>
                            <a:srgbClr val="002060"/>
                          </a:solidFill>
                        </a:rPr>
                        <a:t>Recall key fitness components in relation to cricket, rounders, softball (Agility, power, coordination) and why they are important for the sports</a:t>
                      </a:r>
                    </a:p>
                    <a:p>
                      <a:pPr marL="0" indent="0" algn="l">
                        <a:buFont typeface="Arial" panose="020B0604020202020204" pitchFamily="34" charset="0"/>
                        <a:buNone/>
                      </a:pPr>
                      <a:endParaRPr lang="en-GB" sz="800" b="0" u="none" baseline="0" dirty="0">
                        <a:solidFill>
                          <a:srgbClr val="002060"/>
                        </a:solidFill>
                      </a:endParaRPr>
                    </a:p>
                  </a:txBody>
                  <a:tcPr/>
                </a:tc>
                <a:tc>
                  <a:txBody>
                    <a:bodyPr/>
                    <a:lstStyle/>
                    <a:p>
                      <a:pPr marL="0" indent="0" algn="l">
                        <a:buFont typeface="Arial" panose="020B0604020202020204" pitchFamily="34" charset="0"/>
                        <a:buNone/>
                      </a:pPr>
                      <a:r>
                        <a:rPr lang="en-GB" sz="1100" b="1" u="sng" dirty="0">
                          <a:solidFill>
                            <a:srgbClr val="002060"/>
                          </a:solidFill>
                        </a:rPr>
                        <a:t>ABOVE AND BEYOND</a:t>
                      </a:r>
                    </a:p>
                    <a:p>
                      <a:pPr marL="0" indent="0" algn="l">
                        <a:buFont typeface="Arial" panose="020B0604020202020204" pitchFamily="34" charset="0"/>
                        <a:buNone/>
                      </a:pPr>
                      <a:endParaRPr lang="en-GB" sz="800" b="1" u="sng" dirty="0">
                        <a:solidFill>
                          <a:srgbClr val="002060"/>
                        </a:solidFill>
                      </a:endParaRPr>
                    </a:p>
                    <a:p>
                      <a:pPr marL="0" indent="0" algn="l">
                        <a:buFont typeface="Arial" panose="020B0604020202020204" pitchFamily="34" charset="0"/>
                        <a:buNone/>
                      </a:pPr>
                      <a:r>
                        <a:rPr lang="en-GB" sz="800" b="0" u="none" dirty="0">
                          <a:solidFill>
                            <a:srgbClr val="002060"/>
                          </a:solidFill>
                        </a:rPr>
                        <a:t>Leadership of others (captain, coach, umpire)</a:t>
                      </a:r>
                    </a:p>
                    <a:p>
                      <a:pPr marL="0" indent="0" algn="l">
                        <a:buFont typeface="Arial" panose="020B0604020202020204" pitchFamily="34" charset="0"/>
                        <a:buNone/>
                      </a:pPr>
                      <a:r>
                        <a:rPr lang="en-GB" sz="800" b="0" u="none" dirty="0">
                          <a:solidFill>
                            <a:srgbClr val="002060"/>
                          </a:solidFill>
                        </a:rPr>
                        <a:t>Extra curricular involvement (school or community)</a:t>
                      </a:r>
                    </a:p>
                    <a:p>
                      <a:pPr marL="0" indent="0" algn="l">
                        <a:buFont typeface="Arial" panose="020B0604020202020204" pitchFamily="34" charset="0"/>
                        <a:buNone/>
                      </a:pPr>
                      <a:r>
                        <a:rPr lang="en-GB" sz="800" b="0" u="none" dirty="0">
                          <a:solidFill>
                            <a:srgbClr val="002060"/>
                          </a:solidFill>
                        </a:rPr>
                        <a:t>Compare skills/techniques</a:t>
                      </a:r>
                      <a:r>
                        <a:rPr lang="en-GB" sz="800" b="0" u="none" baseline="0" dirty="0">
                          <a:solidFill>
                            <a:srgbClr val="002060"/>
                          </a:solidFill>
                        </a:rPr>
                        <a:t> of others (e.g. peers or elite performers)</a:t>
                      </a:r>
                      <a:endParaRPr lang="en-GB" sz="800" b="0" u="none" dirty="0">
                        <a:solidFill>
                          <a:srgbClr val="002060"/>
                        </a:solidFill>
                      </a:endParaRPr>
                    </a:p>
                    <a:p>
                      <a:pPr marL="0" indent="0" algn="l">
                        <a:buFont typeface="Arial" panose="020B0604020202020204" pitchFamily="34" charset="0"/>
                        <a:buNone/>
                      </a:pPr>
                      <a:r>
                        <a:rPr lang="en-GB" sz="800" b="0" u="none" dirty="0">
                          <a:solidFill>
                            <a:srgbClr val="002060"/>
                          </a:solidFill>
                        </a:rPr>
                        <a:t>How cricket, softball, rounders affects health and fitness (e.g.</a:t>
                      </a:r>
                      <a:r>
                        <a:rPr lang="en-GB" sz="800" b="0" u="none" baseline="0" dirty="0">
                          <a:solidFill>
                            <a:srgbClr val="002060"/>
                          </a:solidFill>
                        </a:rPr>
                        <a:t> weight management, improvement of fitness components)</a:t>
                      </a:r>
                      <a:endParaRPr lang="en-GB" sz="800" b="0" u="none" dirty="0">
                        <a:solidFill>
                          <a:srgbClr val="002060"/>
                        </a:solidFill>
                      </a:endParaRPr>
                    </a:p>
                    <a:p>
                      <a:pPr marL="0" indent="0" algn="l">
                        <a:buFont typeface="Arial" panose="020B0604020202020204" pitchFamily="34" charset="0"/>
                        <a:buNone/>
                      </a:pPr>
                      <a:endParaRPr lang="en-GB" sz="800" b="1" u="sng" dirty="0">
                        <a:solidFill>
                          <a:srgbClr val="002060"/>
                        </a:solidFill>
                      </a:endParaRPr>
                    </a:p>
                    <a:p>
                      <a:pPr marL="0" indent="0" algn="l">
                        <a:buFont typeface="Arial" panose="020B0604020202020204" pitchFamily="34" charset="0"/>
                        <a:buNone/>
                      </a:pPr>
                      <a:r>
                        <a:rPr lang="en-GB" sz="1100" b="1" u="sng" dirty="0">
                          <a:solidFill>
                            <a:srgbClr val="002060"/>
                          </a:solidFill>
                        </a:rPr>
                        <a:t>VOCABULARY</a:t>
                      </a:r>
                      <a:endParaRPr lang="en-GB" sz="1100" b="0" u="none" dirty="0">
                        <a:solidFill>
                          <a:srgbClr val="002060"/>
                        </a:solidFill>
                      </a:endParaRPr>
                    </a:p>
                    <a:p>
                      <a:pPr marL="0" indent="0" algn="l">
                        <a:buFont typeface="Arial" panose="020B0604020202020204" pitchFamily="34" charset="0"/>
                        <a:buNone/>
                      </a:pPr>
                      <a:endParaRPr lang="en-US" sz="1100" b="0" u="none" baseline="0" dirty="0">
                        <a:solidFill>
                          <a:srgbClr val="002060"/>
                        </a:solidFill>
                      </a:endParaRPr>
                    </a:p>
                    <a:p>
                      <a:pPr marL="0" indent="0" algn="l">
                        <a:buFont typeface="Arial" panose="020B0604020202020204" pitchFamily="34" charset="0"/>
                        <a:buNone/>
                      </a:pPr>
                      <a:endParaRPr lang="en-GB" sz="1100" b="0" u="none" baseline="0" dirty="0">
                        <a:solidFill>
                          <a:srgbClr val="002060"/>
                        </a:solidFill>
                      </a:endParaRPr>
                    </a:p>
                  </a:txBody>
                  <a:tcPr/>
                </a:tc>
                <a:tc>
                  <a:txBody>
                    <a:bodyPr/>
                    <a:lstStyle/>
                    <a:p>
                      <a:pPr algn="l"/>
                      <a:r>
                        <a:rPr lang="en-GB" sz="1100" b="1" u="sng" dirty="0">
                          <a:solidFill>
                            <a:srgbClr val="002060"/>
                          </a:solidFill>
                        </a:rPr>
                        <a:t>Literacy in PE</a:t>
                      </a:r>
                    </a:p>
                    <a:p>
                      <a:pPr algn="ctr"/>
                      <a:endParaRPr lang="en-GB" sz="800" b="1" u="sng" dirty="0">
                        <a:solidFill>
                          <a:srgbClr val="002060"/>
                        </a:solidFill>
                      </a:endParaRPr>
                    </a:p>
                    <a:p>
                      <a:pPr algn="l"/>
                      <a:r>
                        <a:rPr lang="en-GB" sz="800" b="1" u="sng" dirty="0">
                          <a:solidFill>
                            <a:srgbClr val="002060"/>
                          </a:solidFill>
                        </a:rPr>
                        <a:t>‘ABC’ </a:t>
                      </a:r>
                      <a:r>
                        <a:rPr lang="en-GB" sz="800" b="0" u="none" dirty="0">
                          <a:solidFill>
                            <a:srgbClr val="002060"/>
                          </a:solidFill>
                        </a:rPr>
                        <a:t>– Agree with/Build on/Contradict</a:t>
                      </a:r>
                    </a:p>
                    <a:p>
                      <a:pPr algn="l"/>
                      <a:endParaRPr lang="en-GB" sz="800" b="0" u="none" dirty="0">
                        <a:solidFill>
                          <a:srgbClr val="002060"/>
                        </a:solidFill>
                      </a:endParaRPr>
                    </a:p>
                    <a:p>
                      <a:pPr algn="l"/>
                      <a:r>
                        <a:rPr lang="en-GB" sz="800" b="0" u="none" dirty="0">
                          <a:solidFill>
                            <a:srgbClr val="002060"/>
                          </a:solidFill>
                        </a:rPr>
                        <a:t>This is our literacy focus in PE which is a form of ‘academic talk’. Pupils are asked to state why they either agree with something their peers have said, state how they can build upon this point, or how can they contradict what their peer has said to challenge the thought process. This can be related to performance, form, skill selection etc.</a:t>
                      </a:r>
                      <a:endParaRPr lang="en-GB" sz="800" b="1" u="sng" dirty="0">
                        <a:solidFill>
                          <a:srgbClr val="002060"/>
                        </a:solidFill>
                      </a:endParaRPr>
                    </a:p>
                    <a:p>
                      <a:pPr algn="ctr"/>
                      <a:endParaRPr lang="en-GB" sz="800" b="1" u="sng" dirty="0">
                        <a:solidFill>
                          <a:srgbClr val="002060"/>
                        </a:solidFill>
                      </a:endParaRPr>
                    </a:p>
                    <a:p>
                      <a:pPr algn="ctr"/>
                      <a:endParaRPr lang="en-GB" sz="800" b="1" u="sng" dirty="0">
                        <a:solidFill>
                          <a:srgbClr val="002060"/>
                        </a:solidFill>
                      </a:endParaRPr>
                    </a:p>
                    <a:p>
                      <a:pPr algn="ctr"/>
                      <a:endParaRPr lang="en-GB" sz="800" b="1" u="sng" dirty="0">
                        <a:solidFill>
                          <a:srgbClr val="002060"/>
                        </a:solidFill>
                      </a:endParaRPr>
                    </a:p>
                    <a:p>
                      <a:pPr algn="ctr"/>
                      <a:endParaRPr lang="en-GB" sz="800" b="1" u="sng" dirty="0">
                        <a:solidFill>
                          <a:srgbClr val="002060"/>
                        </a:solidFill>
                      </a:endParaRPr>
                    </a:p>
                    <a:p>
                      <a:pPr algn="ctr"/>
                      <a:endParaRPr lang="en-GB" sz="800" b="1" u="sng" dirty="0">
                        <a:solidFill>
                          <a:srgbClr val="002060"/>
                        </a:solidFill>
                      </a:endParaRPr>
                    </a:p>
                    <a:p>
                      <a:pPr algn="l"/>
                      <a:r>
                        <a:rPr lang="en-GB" sz="1100" b="1" u="sng" dirty="0">
                          <a:solidFill>
                            <a:srgbClr val="002060"/>
                          </a:solidFill>
                        </a:rPr>
                        <a:t>WHERE NEXT?</a:t>
                      </a:r>
                    </a:p>
                    <a:p>
                      <a:pPr algn="ctr"/>
                      <a:endParaRPr lang="en-GB" sz="800" b="1" u="sng" dirty="0">
                        <a:solidFill>
                          <a:srgbClr val="002060"/>
                        </a:solidFill>
                      </a:endParaRPr>
                    </a:p>
                    <a:p>
                      <a:pPr algn="l"/>
                      <a:r>
                        <a:rPr lang="en-GB" sz="800" b="0" u="none" dirty="0">
                          <a:solidFill>
                            <a:srgbClr val="002060"/>
                          </a:solidFill>
                        </a:rPr>
                        <a:t>Evaluate and analyse performance making suggested improvements (Y9)</a:t>
                      </a:r>
                    </a:p>
                    <a:p>
                      <a:pPr algn="ctr"/>
                      <a:endParaRPr lang="en-GB" sz="1100" b="1" u="sng" dirty="0">
                        <a:solidFill>
                          <a:srgbClr val="002060"/>
                        </a:solidFill>
                      </a:endParaRPr>
                    </a:p>
                    <a:p>
                      <a:pPr algn="ctr"/>
                      <a:endParaRPr lang="en-GB" sz="1100" b="1" u="sng" dirty="0">
                        <a:solidFill>
                          <a:srgbClr val="002060"/>
                        </a:solidFill>
                      </a:endParaRPr>
                    </a:p>
                    <a:p>
                      <a:pPr algn="ctr"/>
                      <a:endParaRPr lang="en-GB" sz="1100" b="1" u="sng" dirty="0">
                        <a:solidFill>
                          <a:srgbClr val="002060"/>
                        </a:solidFill>
                      </a:endParaRPr>
                    </a:p>
                  </a:txBody>
                  <a:tcPr/>
                </a:tc>
                <a:extLst>
                  <a:ext uri="{0D108BD9-81ED-4DB2-BD59-A6C34878D82A}">
                    <a16:rowId xmlns:a16="http://schemas.microsoft.com/office/drawing/2014/main" val="1196057531"/>
                  </a:ext>
                </a:extLst>
              </a:tr>
            </a:tbl>
          </a:graphicData>
        </a:graphic>
      </p:graphicFrame>
      <p:pic>
        <p:nvPicPr>
          <p:cNvPr id="2" name="Picture 1">
            <a:extLst>
              <a:ext uri="{FF2B5EF4-FFF2-40B4-BE49-F238E27FC236}">
                <a16:creationId xmlns:a16="http://schemas.microsoft.com/office/drawing/2014/main" id="{26BD886F-BFA3-4C08-B1F4-AEEF3149A16B}"/>
              </a:ext>
            </a:extLst>
          </p:cNvPr>
          <p:cNvPicPr>
            <a:picLocks noChangeAspect="1"/>
          </p:cNvPicPr>
          <p:nvPr/>
        </p:nvPicPr>
        <p:blipFill rotWithShape="1">
          <a:blip r:embed="rId2"/>
          <a:srcRect l="12198" t="10947" r="11997" b="12411"/>
          <a:stretch/>
        </p:blipFill>
        <p:spPr>
          <a:xfrm>
            <a:off x="8002012" y="1"/>
            <a:ext cx="4189988" cy="2104926"/>
          </a:xfrm>
          <a:prstGeom prst="rect">
            <a:avLst/>
          </a:prstGeom>
        </p:spPr>
      </p:pic>
      <p:sp>
        <p:nvSpPr>
          <p:cNvPr id="3" name="TextBox 2">
            <a:extLst>
              <a:ext uri="{FF2B5EF4-FFF2-40B4-BE49-F238E27FC236}">
                <a16:creationId xmlns:a16="http://schemas.microsoft.com/office/drawing/2014/main" id="{DAF1A2B9-78B7-485C-8FE3-4C6AFC205AEA}"/>
              </a:ext>
            </a:extLst>
          </p:cNvPr>
          <p:cNvSpPr txBox="1"/>
          <p:nvPr/>
        </p:nvSpPr>
        <p:spPr>
          <a:xfrm>
            <a:off x="8438271" y="251351"/>
            <a:ext cx="3294184" cy="1785104"/>
          </a:xfrm>
          <a:prstGeom prst="rect">
            <a:avLst/>
          </a:prstGeom>
          <a:noFill/>
        </p:spPr>
        <p:txBody>
          <a:bodyPr wrap="square" rtlCol="0">
            <a:spAutoFit/>
          </a:bodyPr>
          <a:lstStyle/>
          <a:p>
            <a:r>
              <a:rPr lang="en-GB" sz="1100" b="1" u="sng" dirty="0"/>
              <a:t>The bigger picture:</a:t>
            </a:r>
          </a:p>
          <a:p>
            <a:endParaRPr lang="en-GB" sz="1100" b="1" dirty="0"/>
          </a:p>
          <a:p>
            <a:r>
              <a:rPr lang="en-GB" sz="1100" b="1" dirty="0"/>
              <a:t>Personal development opportunities – </a:t>
            </a:r>
            <a:r>
              <a:rPr lang="en-GB" sz="1100" dirty="0"/>
              <a:t>Social skills including team work, organisation and planning.</a:t>
            </a:r>
          </a:p>
          <a:p>
            <a:endParaRPr lang="en-GB" sz="1100" b="1" dirty="0"/>
          </a:p>
          <a:p>
            <a:r>
              <a:rPr lang="en-GB" sz="1100" b="1" dirty="0"/>
              <a:t>Career links – </a:t>
            </a:r>
            <a:r>
              <a:rPr lang="en-GB" sz="1100" dirty="0"/>
              <a:t>PE teacher, physiotherapist, sports journalist, outdoor education instructor, coach, professional athlete, personal trainer.</a:t>
            </a:r>
          </a:p>
          <a:p>
            <a:endParaRPr lang="en-GB" sz="1100" b="1" dirty="0"/>
          </a:p>
          <a:p>
            <a:r>
              <a:rPr lang="en-GB" sz="1100" b="1" dirty="0"/>
              <a:t>RSE – </a:t>
            </a:r>
            <a:r>
              <a:rPr lang="en-GB" sz="1100" dirty="0"/>
              <a:t>ethics, compassion.</a:t>
            </a:r>
          </a:p>
        </p:txBody>
      </p:sp>
      <p:sp>
        <p:nvSpPr>
          <p:cNvPr id="5" name="TextBox 4">
            <a:extLst>
              <a:ext uri="{FF2B5EF4-FFF2-40B4-BE49-F238E27FC236}">
                <a16:creationId xmlns:a16="http://schemas.microsoft.com/office/drawing/2014/main" id="{31CB9A6E-E90D-41E8-AD2D-6A0C767F502F}"/>
              </a:ext>
            </a:extLst>
          </p:cNvPr>
          <p:cNvSpPr txBox="1"/>
          <p:nvPr/>
        </p:nvSpPr>
        <p:spPr>
          <a:xfrm>
            <a:off x="121134" y="441146"/>
            <a:ext cx="7745051" cy="1477328"/>
          </a:xfrm>
          <a:prstGeom prst="rect">
            <a:avLst/>
          </a:prstGeom>
          <a:solidFill>
            <a:schemeClr val="accent5">
              <a:lumMod val="20000"/>
              <a:lumOff val="80000"/>
            </a:schemeClr>
          </a:solidFill>
          <a:ln w="3175">
            <a:noFill/>
          </a:ln>
        </p:spPr>
        <p:txBody>
          <a:bodyPr wrap="square" rtlCol="0">
            <a:spAutoFit/>
          </a:bodyPr>
          <a:lstStyle/>
          <a:p>
            <a:r>
              <a:rPr lang="en-GB" sz="900" b="1" dirty="0"/>
              <a:t>Context and Introduction to Unit</a:t>
            </a:r>
          </a:p>
          <a:p>
            <a:r>
              <a:rPr lang="en-GB" sz="900" dirty="0"/>
              <a:t>In this unit pupils will learn about tactics and strategies required to outwit opponents effectively in striking and fielding sports (cricket, rounders, softball) – Bowling to outwit, batting to outwit, fielding placement, communication &amp; ball retrieval. They will learn about more complex rules of game play and be able to apply and link them to competitive situations demonstrating greater knowledge and understanding of the game. Pupils will learn to use their skills showing disguise, placement and adaptability to varying situations and be able to plan tactics/strategies for success with others in their team. They will be able to link these from previous units and similar sports.</a:t>
            </a:r>
          </a:p>
          <a:p>
            <a:endParaRPr lang="en-GB" sz="900" b="1" i="1" dirty="0"/>
          </a:p>
          <a:p>
            <a:r>
              <a:rPr lang="en-GB" sz="900" b="1" i="1" dirty="0"/>
              <a:t>Prior knowledge (KS2/KS3)</a:t>
            </a:r>
          </a:p>
          <a:p>
            <a:r>
              <a:rPr lang="en-GB" sz="900" dirty="0"/>
              <a:t>In Y7 pupils will have learnt the basic skills for cricket, rounders and softball such as bowling, batting and throwing/catching. They will have a basic understanding of game rules and have practiced them in competitive situations.</a:t>
            </a:r>
          </a:p>
        </p:txBody>
      </p:sp>
      <p:graphicFrame>
        <p:nvGraphicFramePr>
          <p:cNvPr id="8" name="Table 7">
            <a:extLst>
              <a:ext uri="{FF2B5EF4-FFF2-40B4-BE49-F238E27FC236}">
                <a16:creationId xmlns:a16="http://schemas.microsoft.com/office/drawing/2014/main" id="{B73A8AA8-1B67-4813-ADCE-760ECC54BD2A}"/>
              </a:ext>
            </a:extLst>
          </p:cNvPr>
          <p:cNvGraphicFramePr>
            <a:graphicFrameLocks noGrp="1"/>
          </p:cNvGraphicFramePr>
          <p:nvPr>
            <p:extLst>
              <p:ext uri="{D42A27DB-BD31-4B8C-83A1-F6EECF244321}">
                <p14:modId xmlns:p14="http://schemas.microsoft.com/office/powerpoint/2010/main" val="3890213338"/>
              </p:ext>
            </p:extLst>
          </p:nvPr>
        </p:nvGraphicFramePr>
        <p:xfrm>
          <a:off x="7432143" y="3643380"/>
          <a:ext cx="2758183" cy="1481810"/>
        </p:xfrm>
        <a:graphic>
          <a:graphicData uri="http://schemas.openxmlformats.org/drawingml/2006/table">
            <a:tbl>
              <a:tblPr firstRow="1" bandRow="1">
                <a:tableStyleId>{5C22544A-7EE6-4342-B048-85BDC9FD1C3A}</a:tableStyleId>
              </a:tblPr>
              <a:tblGrid>
                <a:gridCol w="2758183">
                  <a:extLst>
                    <a:ext uri="{9D8B030D-6E8A-4147-A177-3AD203B41FA5}">
                      <a16:colId xmlns:a16="http://schemas.microsoft.com/office/drawing/2014/main" val="3759979944"/>
                    </a:ext>
                  </a:extLst>
                </a:gridCol>
              </a:tblGrid>
              <a:tr h="293090">
                <a:tc>
                  <a:txBody>
                    <a:bodyPr/>
                    <a:lstStyle/>
                    <a:p>
                      <a:pPr algn="ctr"/>
                      <a:r>
                        <a:rPr lang="en-GB" sz="1200" dirty="0"/>
                        <a:t>Components of Fitness</a:t>
                      </a:r>
                    </a:p>
                  </a:txBody>
                  <a:tcPr/>
                </a:tc>
                <a:extLst>
                  <a:ext uri="{0D108BD9-81ED-4DB2-BD59-A6C34878D82A}">
                    <a16:rowId xmlns:a16="http://schemas.microsoft.com/office/drawing/2014/main" val="143058951"/>
                  </a:ext>
                </a:extLst>
              </a:tr>
              <a:tr h="370840">
                <a:tc>
                  <a:txBody>
                    <a:bodyPr/>
                    <a:lstStyle/>
                    <a:p>
                      <a:r>
                        <a:rPr lang="en-GB" sz="800" b="1" dirty="0">
                          <a:solidFill>
                            <a:srgbClr val="002060"/>
                          </a:solidFill>
                        </a:rPr>
                        <a:t>Agility</a:t>
                      </a:r>
                      <a:r>
                        <a:rPr lang="en-GB" sz="800" dirty="0">
                          <a:solidFill>
                            <a:srgbClr val="002060"/>
                          </a:solidFill>
                        </a:rPr>
                        <a:t> – Changing direction at speed</a:t>
                      </a:r>
                    </a:p>
                    <a:p>
                      <a:endParaRPr lang="en-GB" sz="800" dirty="0">
                        <a:solidFill>
                          <a:srgbClr val="002060"/>
                        </a:solidFill>
                      </a:endParaRPr>
                    </a:p>
                    <a:p>
                      <a:r>
                        <a:rPr lang="en-GB" sz="800" b="1" dirty="0">
                          <a:solidFill>
                            <a:srgbClr val="002060"/>
                          </a:solidFill>
                        </a:rPr>
                        <a:t>Coordination</a:t>
                      </a:r>
                      <a:r>
                        <a:rPr lang="en-GB" sz="800" dirty="0">
                          <a:solidFill>
                            <a:srgbClr val="002060"/>
                          </a:solidFill>
                        </a:rPr>
                        <a:t> – Use two or more body parts at the same time</a:t>
                      </a:r>
                    </a:p>
                    <a:p>
                      <a:endParaRPr lang="en-GB" sz="800" dirty="0">
                        <a:solidFill>
                          <a:srgbClr val="002060"/>
                        </a:solidFill>
                      </a:endParaRPr>
                    </a:p>
                    <a:p>
                      <a:r>
                        <a:rPr lang="en-GB" sz="800" b="1" dirty="0">
                          <a:solidFill>
                            <a:srgbClr val="002060"/>
                          </a:solidFill>
                        </a:rPr>
                        <a:t>Power</a:t>
                      </a:r>
                      <a:r>
                        <a:rPr lang="en-GB" sz="800" dirty="0">
                          <a:solidFill>
                            <a:srgbClr val="002060"/>
                          </a:solidFill>
                        </a:rPr>
                        <a:t> – Using strength quickly</a:t>
                      </a:r>
                    </a:p>
                    <a:p>
                      <a:endParaRPr lang="en-GB" sz="800" dirty="0">
                        <a:solidFill>
                          <a:srgbClr val="002060"/>
                        </a:solidFill>
                      </a:endParaRPr>
                    </a:p>
                    <a:p>
                      <a:r>
                        <a:rPr lang="en-GB" sz="800" b="1" dirty="0">
                          <a:solidFill>
                            <a:srgbClr val="002060"/>
                          </a:solidFill>
                        </a:rPr>
                        <a:t>Speed</a:t>
                      </a:r>
                      <a:r>
                        <a:rPr lang="en-GB" sz="800" dirty="0">
                          <a:solidFill>
                            <a:srgbClr val="002060"/>
                          </a:solidFill>
                        </a:rPr>
                        <a:t> – The time it takes to cover a distance</a:t>
                      </a:r>
                    </a:p>
                    <a:p>
                      <a:endParaRPr lang="en-GB" sz="800" dirty="0">
                        <a:solidFill>
                          <a:srgbClr val="002060"/>
                        </a:solidFill>
                      </a:endParaRPr>
                    </a:p>
                    <a:p>
                      <a:r>
                        <a:rPr lang="en-GB" sz="800" b="1" dirty="0">
                          <a:solidFill>
                            <a:srgbClr val="002060"/>
                          </a:solidFill>
                        </a:rPr>
                        <a:t>Reaction Time </a:t>
                      </a:r>
                      <a:r>
                        <a:rPr lang="en-GB" sz="800" dirty="0">
                          <a:solidFill>
                            <a:srgbClr val="002060"/>
                          </a:solidFill>
                        </a:rPr>
                        <a:t>– The time it takes to react to a stimulus</a:t>
                      </a:r>
                    </a:p>
                  </a:txBody>
                  <a:tcPr/>
                </a:tc>
                <a:extLst>
                  <a:ext uri="{0D108BD9-81ED-4DB2-BD59-A6C34878D82A}">
                    <a16:rowId xmlns:a16="http://schemas.microsoft.com/office/drawing/2014/main" val="3467088043"/>
                  </a:ext>
                </a:extLst>
              </a:tr>
            </a:tbl>
          </a:graphicData>
        </a:graphic>
      </p:graphicFrame>
      <p:pic>
        <p:nvPicPr>
          <p:cNvPr id="10" name="Picture 4" descr="PCKP06985 - Slazenger Academy Cricket Set - Blue - Size 3 | Davies Sports">
            <a:extLst>
              <a:ext uri="{FF2B5EF4-FFF2-40B4-BE49-F238E27FC236}">
                <a16:creationId xmlns:a16="http://schemas.microsoft.com/office/drawing/2014/main" id="{973CE541-3D83-421A-8F38-CBC09C6C78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04778" y="5233878"/>
            <a:ext cx="1372771" cy="137277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1" name="Table 10">
            <a:extLst>
              <a:ext uri="{FF2B5EF4-FFF2-40B4-BE49-F238E27FC236}">
                <a16:creationId xmlns:a16="http://schemas.microsoft.com/office/drawing/2014/main" id="{EFAC4C6C-6FC3-4CAF-B3F6-769105B68DD3}"/>
              </a:ext>
            </a:extLst>
          </p:cNvPr>
          <p:cNvGraphicFramePr>
            <a:graphicFrameLocks noGrp="1"/>
          </p:cNvGraphicFramePr>
          <p:nvPr>
            <p:extLst>
              <p:ext uri="{D42A27DB-BD31-4B8C-83A1-F6EECF244321}">
                <p14:modId xmlns:p14="http://schemas.microsoft.com/office/powerpoint/2010/main" val="2214992324"/>
              </p:ext>
            </p:extLst>
          </p:nvPr>
        </p:nvGraphicFramePr>
        <p:xfrm>
          <a:off x="7432143" y="5233878"/>
          <a:ext cx="2758184" cy="1005840"/>
        </p:xfrm>
        <a:graphic>
          <a:graphicData uri="http://schemas.openxmlformats.org/drawingml/2006/table">
            <a:tbl>
              <a:tblPr firstRow="1" bandRow="1">
                <a:tableStyleId>{5C22544A-7EE6-4342-B048-85BDC9FD1C3A}</a:tableStyleId>
              </a:tblPr>
              <a:tblGrid>
                <a:gridCol w="1379092">
                  <a:extLst>
                    <a:ext uri="{9D8B030D-6E8A-4147-A177-3AD203B41FA5}">
                      <a16:colId xmlns:a16="http://schemas.microsoft.com/office/drawing/2014/main" val="2454115216"/>
                    </a:ext>
                  </a:extLst>
                </a:gridCol>
                <a:gridCol w="1379092">
                  <a:extLst>
                    <a:ext uri="{9D8B030D-6E8A-4147-A177-3AD203B41FA5}">
                      <a16:colId xmlns:a16="http://schemas.microsoft.com/office/drawing/2014/main" val="875695230"/>
                    </a:ext>
                  </a:extLst>
                </a:gridCol>
              </a:tblGrid>
              <a:tr h="220703">
                <a:tc gridSpan="2">
                  <a:txBody>
                    <a:bodyPr/>
                    <a:lstStyle/>
                    <a:p>
                      <a:pPr algn="ctr"/>
                      <a:r>
                        <a:rPr lang="en-GB" sz="900" dirty="0"/>
                        <a:t>Word-rich Focus – Summer Term:</a:t>
                      </a:r>
                    </a:p>
                    <a:p>
                      <a:pPr algn="ctr"/>
                      <a:r>
                        <a:rPr lang="en-GB" sz="900" dirty="0"/>
                        <a:t>Cardiovascular System</a:t>
                      </a:r>
                    </a:p>
                  </a:txBody>
                  <a:tcPr/>
                </a:tc>
                <a:tc hMerge="1">
                  <a:txBody>
                    <a:bodyPr/>
                    <a:lstStyle/>
                    <a:p>
                      <a:pPr algn="ctr"/>
                      <a:endParaRPr lang="en-GB" sz="800" dirty="0"/>
                    </a:p>
                  </a:txBody>
                  <a:tcPr/>
                </a:tc>
                <a:extLst>
                  <a:ext uri="{0D108BD9-81ED-4DB2-BD59-A6C34878D82A}">
                    <a16:rowId xmlns:a16="http://schemas.microsoft.com/office/drawing/2014/main" val="2573574342"/>
                  </a:ext>
                </a:extLst>
              </a:tr>
              <a:tr h="420146">
                <a:tc>
                  <a:txBody>
                    <a:bodyPr/>
                    <a:lstStyle/>
                    <a:p>
                      <a:r>
                        <a:rPr lang="en-GB" sz="900" dirty="0">
                          <a:solidFill>
                            <a:srgbClr val="002060"/>
                          </a:solidFill>
                        </a:rPr>
                        <a:t>Heart</a:t>
                      </a:r>
                    </a:p>
                    <a:p>
                      <a:r>
                        <a:rPr lang="en-GB" sz="900" dirty="0">
                          <a:solidFill>
                            <a:srgbClr val="002060"/>
                          </a:solidFill>
                        </a:rPr>
                        <a:t>Oxygenated Blood</a:t>
                      </a:r>
                    </a:p>
                    <a:p>
                      <a:r>
                        <a:rPr lang="en-GB" sz="900" dirty="0">
                          <a:solidFill>
                            <a:srgbClr val="002060"/>
                          </a:solidFill>
                        </a:rPr>
                        <a:t>Deoxygenated bllod</a:t>
                      </a:r>
                    </a:p>
                    <a:p>
                      <a:r>
                        <a:rPr lang="en-GB" sz="900" dirty="0">
                          <a:solidFill>
                            <a:srgbClr val="002060"/>
                          </a:solidFill>
                        </a:rPr>
                        <a:t>Oxygen</a:t>
                      </a:r>
                    </a:p>
                  </a:txBody>
                  <a:tcPr/>
                </a:tc>
                <a:tc>
                  <a:txBody>
                    <a:bodyPr/>
                    <a:lstStyle/>
                    <a:p>
                      <a:r>
                        <a:rPr lang="en-GB" sz="900" dirty="0">
                          <a:solidFill>
                            <a:srgbClr val="002060"/>
                          </a:solidFill>
                        </a:rPr>
                        <a:t>Red blood cells</a:t>
                      </a:r>
                    </a:p>
                    <a:p>
                      <a:r>
                        <a:rPr lang="en-GB" sz="900" dirty="0">
                          <a:solidFill>
                            <a:srgbClr val="002060"/>
                          </a:solidFill>
                        </a:rPr>
                        <a:t>Veins</a:t>
                      </a:r>
                    </a:p>
                    <a:p>
                      <a:r>
                        <a:rPr lang="en-GB" sz="900" dirty="0">
                          <a:solidFill>
                            <a:srgbClr val="002060"/>
                          </a:solidFill>
                        </a:rPr>
                        <a:t>Arteries</a:t>
                      </a:r>
                    </a:p>
                    <a:p>
                      <a:r>
                        <a:rPr lang="en-GB" sz="900" dirty="0">
                          <a:solidFill>
                            <a:srgbClr val="002060"/>
                          </a:solidFill>
                        </a:rPr>
                        <a:t>Capillaries</a:t>
                      </a:r>
                    </a:p>
                  </a:txBody>
                  <a:tcPr/>
                </a:tc>
                <a:extLst>
                  <a:ext uri="{0D108BD9-81ED-4DB2-BD59-A6C34878D82A}">
                    <a16:rowId xmlns:a16="http://schemas.microsoft.com/office/drawing/2014/main" val="3577838048"/>
                  </a:ext>
                </a:extLst>
              </a:tr>
            </a:tbl>
          </a:graphicData>
        </a:graphic>
      </p:graphicFrame>
    </p:spTree>
    <p:extLst>
      <p:ext uri="{BB962C8B-B14F-4D97-AF65-F5344CB8AC3E}">
        <p14:creationId xmlns:p14="http://schemas.microsoft.com/office/powerpoint/2010/main" val="19558531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AFAD1CB-A943-4AA4-98D0-ACDEB906C165}"/>
              </a:ext>
            </a:extLst>
          </p:cNvPr>
          <p:cNvSpPr/>
          <p:nvPr/>
        </p:nvSpPr>
        <p:spPr>
          <a:xfrm>
            <a:off x="3687392" y="-12416"/>
            <a:ext cx="4817216" cy="441146"/>
          </a:xfrm>
          <a:prstGeom prst="rect">
            <a:avLst/>
          </a:prstGeom>
          <a:noFill/>
        </p:spPr>
        <p:txBody>
          <a:bodyPr wrap="none" lIns="132080" tIns="66040" rIns="132080" bIns="66040">
            <a:spAutoFit/>
          </a:bodyPr>
          <a:lstStyle/>
          <a:p>
            <a:pPr algn="ctr"/>
            <a:r>
              <a:rPr lang="en-US" sz="2000" b="1" u="sng" dirty="0">
                <a:ln w="0"/>
                <a:solidFill>
                  <a:srgbClr val="002060"/>
                </a:solidFill>
                <a:effectLst>
                  <a:outerShdw blurRad="38100" dist="25400" dir="5400000" algn="ctr" rotWithShape="0">
                    <a:srgbClr val="6E747A">
                      <a:alpha val="43000"/>
                    </a:srgbClr>
                  </a:outerShdw>
                </a:effectLst>
              </a:rPr>
              <a:t>Year 8 Striking &amp; Fielding: Assessment Plan</a:t>
            </a:r>
          </a:p>
        </p:txBody>
      </p:sp>
      <p:sp>
        <p:nvSpPr>
          <p:cNvPr id="5" name="TextBox 4">
            <a:extLst>
              <a:ext uri="{FF2B5EF4-FFF2-40B4-BE49-F238E27FC236}">
                <a16:creationId xmlns:a16="http://schemas.microsoft.com/office/drawing/2014/main" id="{31CB9A6E-E90D-41E8-AD2D-6A0C767F502F}"/>
              </a:ext>
            </a:extLst>
          </p:cNvPr>
          <p:cNvSpPr txBox="1"/>
          <p:nvPr/>
        </p:nvSpPr>
        <p:spPr>
          <a:xfrm>
            <a:off x="174821" y="373478"/>
            <a:ext cx="11842358" cy="1200329"/>
          </a:xfrm>
          <a:prstGeom prst="rect">
            <a:avLst/>
          </a:prstGeom>
          <a:solidFill>
            <a:schemeClr val="accent5">
              <a:lumMod val="20000"/>
              <a:lumOff val="80000"/>
            </a:schemeClr>
          </a:solidFill>
          <a:ln w="3175">
            <a:noFill/>
          </a:ln>
        </p:spPr>
        <p:txBody>
          <a:bodyPr wrap="square" rtlCol="0">
            <a:spAutoFit/>
          </a:bodyPr>
          <a:lstStyle/>
          <a:p>
            <a:r>
              <a:rPr lang="en-GB" sz="800" b="1" dirty="0"/>
              <a:t>MAPs</a:t>
            </a:r>
            <a:r>
              <a:rPr lang="en-GB" sz="800" dirty="0"/>
              <a:t> – Pupils will be assessed at the end of each topic via the Me in PE assessment model:</a:t>
            </a:r>
          </a:p>
          <a:p>
            <a:r>
              <a:rPr lang="en-GB" sz="800" b="1" dirty="0">
                <a:solidFill>
                  <a:srgbClr val="002060"/>
                </a:solidFill>
              </a:rPr>
              <a:t>Physical Me: </a:t>
            </a:r>
            <a:r>
              <a:rPr lang="en-GB" sz="800" dirty="0">
                <a:solidFill>
                  <a:srgbClr val="002060"/>
                </a:solidFill>
              </a:rPr>
              <a:t>Skills and application of these into a competitive situation.</a:t>
            </a:r>
          </a:p>
          <a:p>
            <a:r>
              <a:rPr lang="en-GB" sz="800" b="1" dirty="0">
                <a:solidFill>
                  <a:srgbClr val="002060"/>
                </a:solidFill>
              </a:rPr>
              <a:t>Thinking Me: </a:t>
            </a:r>
            <a:r>
              <a:rPr lang="en-GB" sz="800" dirty="0">
                <a:solidFill>
                  <a:srgbClr val="002060"/>
                </a:solidFill>
              </a:rPr>
              <a:t>ABC/CV System/Tactics &amp; strategies</a:t>
            </a:r>
          </a:p>
          <a:p>
            <a:r>
              <a:rPr lang="en-GB" sz="800" b="1" dirty="0">
                <a:solidFill>
                  <a:srgbClr val="002060"/>
                </a:solidFill>
              </a:rPr>
              <a:t>Healthy Me: </a:t>
            </a:r>
            <a:r>
              <a:rPr lang="en-GB" sz="800" dirty="0">
                <a:solidFill>
                  <a:srgbClr val="002060"/>
                </a:solidFill>
              </a:rPr>
              <a:t>Physical attributes that are relevant to the activity.</a:t>
            </a:r>
          </a:p>
          <a:p>
            <a:r>
              <a:rPr lang="en-GB" sz="800" b="1" dirty="0">
                <a:solidFill>
                  <a:srgbClr val="002060"/>
                </a:solidFill>
              </a:rPr>
              <a:t>Social Me: </a:t>
            </a:r>
            <a:r>
              <a:rPr lang="en-GB" sz="800" dirty="0">
                <a:solidFill>
                  <a:srgbClr val="002060"/>
                </a:solidFill>
              </a:rPr>
              <a:t>Behaviour, attitudes and support towards other pupils.</a:t>
            </a:r>
          </a:p>
          <a:p>
            <a:r>
              <a:rPr lang="en-GB" sz="800" b="1" dirty="0">
                <a:solidFill>
                  <a:srgbClr val="002060"/>
                </a:solidFill>
              </a:rPr>
              <a:t>Resilient Me: </a:t>
            </a:r>
            <a:r>
              <a:rPr lang="en-GB" sz="800" dirty="0">
                <a:solidFill>
                  <a:srgbClr val="002060"/>
                </a:solidFill>
              </a:rPr>
              <a:t>Never giving up despite the challenge of the task that is presented to pupils.</a:t>
            </a:r>
          </a:p>
          <a:p>
            <a:endParaRPr lang="en-GB" sz="800" dirty="0"/>
          </a:p>
          <a:p>
            <a:r>
              <a:rPr lang="en-GB" sz="800" b="1" dirty="0"/>
              <a:t>Summative assessment (Me in PE) </a:t>
            </a:r>
            <a:r>
              <a:rPr lang="en-GB" sz="800" dirty="0"/>
              <a:t>– The knowledge from this unit will be tested as part of a 1 hour P2S practical assessment at the end of the allocated half term focusing on Physical Me, Thinking Me, Healthy Me, Social Me and Resilient Me. The Me in PE assessment will be completed by the class teacher and distributed to pupils once the marks have been finalised so pupils can be informed which of the 5 areas they are performing well in and which areas they need to work further on.</a:t>
            </a:r>
          </a:p>
        </p:txBody>
      </p:sp>
      <p:graphicFrame>
        <p:nvGraphicFramePr>
          <p:cNvPr id="7" name="Table 6">
            <a:extLst>
              <a:ext uri="{FF2B5EF4-FFF2-40B4-BE49-F238E27FC236}">
                <a16:creationId xmlns:a16="http://schemas.microsoft.com/office/drawing/2014/main" id="{01C08D8A-5FDD-4287-A708-1818B449F9AB}"/>
              </a:ext>
            </a:extLst>
          </p:cNvPr>
          <p:cNvGraphicFramePr>
            <a:graphicFrameLocks noGrp="1"/>
          </p:cNvGraphicFramePr>
          <p:nvPr>
            <p:extLst>
              <p:ext uri="{D42A27DB-BD31-4B8C-83A1-F6EECF244321}">
                <p14:modId xmlns:p14="http://schemas.microsoft.com/office/powerpoint/2010/main" val="3957355765"/>
              </p:ext>
            </p:extLst>
          </p:nvPr>
        </p:nvGraphicFramePr>
        <p:xfrm>
          <a:off x="174821" y="1660963"/>
          <a:ext cx="11842358" cy="4941387"/>
        </p:xfrm>
        <a:graphic>
          <a:graphicData uri="http://schemas.openxmlformats.org/drawingml/2006/table">
            <a:tbl>
              <a:tblPr firstRow="1" bandRow="1">
                <a:tableStyleId>{69CF1AB2-1976-4502-BF36-3FF5EA218861}</a:tableStyleId>
              </a:tblPr>
              <a:tblGrid>
                <a:gridCol w="2673389">
                  <a:extLst>
                    <a:ext uri="{9D8B030D-6E8A-4147-A177-3AD203B41FA5}">
                      <a16:colId xmlns:a16="http://schemas.microsoft.com/office/drawing/2014/main" val="26545288"/>
                    </a:ext>
                  </a:extLst>
                </a:gridCol>
                <a:gridCol w="2889860">
                  <a:extLst>
                    <a:ext uri="{9D8B030D-6E8A-4147-A177-3AD203B41FA5}">
                      <a16:colId xmlns:a16="http://schemas.microsoft.com/office/drawing/2014/main" val="3735789182"/>
                    </a:ext>
                  </a:extLst>
                </a:gridCol>
                <a:gridCol w="3120704">
                  <a:extLst>
                    <a:ext uri="{9D8B030D-6E8A-4147-A177-3AD203B41FA5}">
                      <a16:colId xmlns:a16="http://schemas.microsoft.com/office/drawing/2014/main" val="3033360634"/>
                    </a:ext>
                  </a:extLst>
                </a:gridCol>
                <a:gridCol w="3158405">
                  <a:extLst>
                    <a:ext uri="{9D8B030D-6E8A-4147-A177-3AD203B41FA5}">
                      <a16:colId xmlns:a16="http://schemas.microsoft.com/office/drawing/2014/main" val="2709544202"/>
                    </a:ext>
                  </a:extLst>
                </a:gridCol>
              </a:tblGrid>
              <a:tr h="262707">
                <a:tc gridSpan="4">
                  <a:txBody>
                    <a:bodyPr/>
                    <a:lstStyle/>
                    <a:p>
                      <a:pPr algn="ctr"/>
                      <a:r>
                        <a:rPr lang="en-US" sz="1100" dirty="0">
                          <a:solidFill>
                            <a:schemeClr val="tx1"/>
                          </a:solidFill>
                        </a:rPr>
                        <a:t>Assessment Steps</a:t>
                      </a:r>
                      <a:endParaRPr lang="en-GB" sz="1100" dirty="0">
                        <a:solidFill>
                          <a:schemeClr val="tx1"/>
                        </a:solidFill>
                      </a:endParaRPr>
                    </a:p>
                  </a:txBody>
                  <a:tcPr/>
                </a:tc>
                <a:tc hMerge="1">
                  <a:txBody>
                    <a:bodyPr/>
                    <a:lstStyle/>
                    <a:p>
                      <a:endParaRPr lang="en-GB" sz="1600" dirty="0">
                        <a:solidFill>
                          <a:schemeClr val="tx1"/>
                        </a:solidFill>
                      </a:endParaRPr>
                    </a:p>
                  </a:txBody>
                  <a:tcPr/>
                </a:tc>
                <a:tc hMerge="1">
                  <a:txBody>
                    <a:bodyPr/>
                    <a:lstStyle/>
                    <a:p>
                      <a:endParaRPr lang="en-GB" sz="1600" dirty="0">
                        <a:solidFill>
                          <a:schemeClr val="tx1"/>
                        </a:solidFill>
                      </a:endParaRPr>
                    </a:p>
                  </a:txBody>
                  <a:tcPr/>
                </a:tc>
                <a:tc hMerge="1">
                  <a:txBody>
                    <a:bodyPr/>
                    <a:lstStyle/>
                    <a:p>
                      <a:endParaRPr lang="en-GB" sz="1600" dirty="0">
                        <a:solidFill>
                          <a:schemeClr val="tx1"/>
                        </a:solidFill>
                      </a:endParaRPr>
                    </a:p>
                  </a:txBody>
                  <a:tcPr/>
                </a:tc>
                <a:extLst>
                  <a:ext uri="{0D108BD9-81ED-4DB2-BD59-A6C34878D82A}">
                    <a16:rowId xmlns:a16="http://schemas.microsoft.com/office/drawing/2014/main" val="3069175115"/>
                  </a:ext>
                </a:extLst>
              </a:tr>
              <a:tr h="249079">
                <a:tc>
                  <a:txBody>
                    <a:bodyPr/>
                    <a:lstStyle/>
                    <a:p>
                      <a:pPr algn="ctr"/>
                      <a:r>
                        <a:rPr lang="en-US" sz="1100" b="1" dirty="0">
                          <a:solidFill>
                            <a:schemeClr val="tx1"/>
                          </a:solidFill>
                        </a:rPr>
                        <a:t>Emerging</a:t>
                      </a:r>
                      <a:endParaRPr lang="en-GB" sz="1100" b="1" dirty="0">
                        <a:solidFill>
                          <a:schemeClr val="tx1"/>
                        </a:solidFill>
                      </a:endParaRPr>
                    </a:p>
                  </a:txBody>
                  <a:tcPr/>
                </a:tc>
                <a:tc>
                  <a:txBody>
                    <a:bodyPr/>
                    <a:lstStyle/>
                    <a:p>
                      <a:pPr algn="ctr"/>
                      <a:r>
                        <a:rPr lang="en-US" sz="1100" b="1" dirty="0">
                          <a:solidFill>
                            <a:schemeClr val="tx1"/>
                          </a:solidFill>
                        </a:rPr>
                        <a:t>Developing</a:t>
                      </a:r>
                      <a:endParaRPr lang="en-GB" sz="1100" b="1" dirty="0">
                        <a:solidFill>
                          <a:schemeClr val="tx1"/>
                        </a:solidFill>
                      </a:endParaRPr>
                    </a:p>
                  </a:txBody>
                  <a:tcPr/>
                </a:tc>
                <a:tc>
                  <a:txBody>
                    <a:bodyPr/>
                    <a:lstStyle/>
                    <a:p>
                      <a:pPr algn="ctr"/>
                      <a:r>
                        <a:rPr lang="en-US" sz="1100" b="1" dirty="0">
                          <a:solidFill>
                            <a:schemeClr val="tx1"/>
                          </a:solidFill>
                        </a:rPr>
                        <a:t>Securing</a:t>
                      </a:r>
                      <a:endParaRPr lang="en-GB" sz="1100" b="1" dirty="0">
                        <a:solidFill>
                          <a:schemeClr val="tx1"/>
                        </a:solidFill>
                      </a:endParaRPr>
                    </a:p>
                  </a:txBody>
                  <a:tcPr/>
                </a:tc>
                <a:tc>
                  <a:txBody>
                    <a:bodyPr/>
                    <a:lstStyle/>
                    <a:p>
                      <a:pPr algn="ctr"/>
                      <a:r>
                        <a:rPr lang="en-US" sz="1100" b="1" dirty="0">
                          <a:solidFill>
                            <a:schemeClr val="tx1"/>
                          </a:solidFill>
                        </a:rPr>
                        <a:t>Mastering (Up to ‘-’)</a:t>
                      </a:r>
                      <a:endParaRPr lang="en-GB" sz="1100" b="1" dirty="0">
                        <a:solidFill>
                          <a:schemeClr val="tx1"/>
                        </a:solidFill>
                      </a:endParaRPr>
                    </a:p>
                  </a:txBody>
                  <a:tcPr/>
                </a:tc>
                <a:extLst>
                  <a:ext uri="{0D108BD9-81ED-4DB2-BD59-A6C34878D82A}">
                    <a16:rowId xmlns:a16="http://schemas.microsoft.com/office/drawing/2014/main" val="1482251926"/>
                  </a:ext>
                </a:extLst>
              </a:tr>
              <a:tr h="3687698">
                <a:tc>
                  <a:txBody>
                    <a:bodyPr/>
                    <a:lstStyle/>
                    <a:p>
                      <a:r>
                        <a:rPr lang="en-US" sz="800" b="1" i="1" dirty="0">
                          <a:solidFill>
                            <a:schemeClr val="tx1"/>
                          </a:solidFill>
                        </a:rPr>
                        <a:t>Pupils can demonstrate basic technique of the following skills with little to no tactical awareness using guidance from the teacher:</a:t>
                      </a:r>
                      <a:endParaRPr lang="en-US" sz="800" dirty="0">
                        <a:solidFill>
                          <a:schemeClr val="tx1"/>
                        </a:solidFill>
                      </a:endParaRPr>
                    </a:p>
                    <a:p>
                      <a:endParaRPr lang="en-US" sz="650" dirty="0">
                        <a:solidFill>
                          <a:schemeClr val="tx1"/>
                        </a:solidFill>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650" b="0" i="0" dirty="0">
                          <a:solidFill>
                            <a:schemeClr val="tx1"/>
                          </a:solidFill>
                        </a:rPr>
                        <a:t>Demonstrates some bowling skills (varying line and length). Unable to use </a:t>
                      </a:r>
                      <a:r>
                        <a:rPr lang="en-GB" sz="650" b="0" u="none" baseline="0" dirty="0">
                          <a:solidFill>
                            <a:schemeClr val="tx1"/>
                          </a:solidFill>
                        </a:rPr>
                        <a:t>spin to outwit the batter.</a:t>
                      </a:r>
                      <a:endParaRPr lang="en-US" sz="650" b="0" i="0" dirty="0">
                        <a:solidFill>
                          <a:schemeClr val="tx1"/>
                        </a:solidFill>
                      </a:endParaRPr>
                    </a:p>
                    <a:p>
                      <a:endParaRPr lang="en-US" sz="650" b="0" i="0" dirty="0">
                        <a:solidFill>
                          <a:schemeClr val="tx1"/>
                        </a:solidFill>
                      </a:endParaRPr>
                    </a:p>
                    <a:p>
                      <a:pPr marL="171450" indent="-171450">
                        <a:buFontTx/>
                        <a:buChar char="-"/>
                      </a:pPr>
                      <a:r>
                        <a:rPr lang="en-US" sz="650" b="0" i="0" dirty="0">
                          <a:solidFill>
                            <a:schemeClr val="tx1"/>
                          </a:solidFill>
                        </a:rPr>
                        <a:t>Demonstrates some batting and disguise in isolation and under pressure but lacks accuracy and fluency in technique. </a:t>
                      </a:r>
                    </a:p>
                    <a:p>
                      <a:endParaRPr lang="en-US" sz="650" b="0" i="0" dirty="0">
                        <a:solidFill>
                          <a:schemeClr val="tx1"/>
                        </a:solidFill>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650" b="0" i="0" dirty="0">
                          <a:solidFill>
                            <a:schemeClr val="tx1"/>
                          </a:solidFill>
                        </a:rPr>
                        <a:t>Demonstrates some throwing </a:t>
                      </a:r>
                      <a:r>
                        <a:rPr lang="en-US" sz="650" b="0" u="none" baseline="0" dirty="0">
                          <a:solidFill>
                            <a:schemeClr val="tx1"/>
                          </a:solidFill>
                        </a:rPr>
                        <a:t>and footwork to outwit/beat the batter </a:t>
                      </a:r>
                      <a:r>
                        <a:rPr lang="en-US" sz="650" b="0" i="0" dirty="0">
                          <a:solidFill>
                            <a:schemeClr val="tx1"/>
                          </a:solidFill>
                        </a:rPr>
                        <a:t>in isolation and under pressure but lacks accuracy and power.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650" b="0" i="0" dirty="0">
                        <a:solidFill>
                          <a:schemeClr val="tx1"/>
                        </a:solidFill>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650" b="0" i="0" dirty="0">
                          <a:solidFill>
                            <a:schemeClr val="tx1"/>
                          </a:solidFill>
                        </a:rPr>
                        <a:t>Demonstrates </a:t>
                      </a:r>
                      <a:r>
                        <a:rPr lang="en-US" sz="650" b="0" i="0" u="none" baseline="0" dirty="0">
                          <a:solidFill>
                            <a:schemeClr val="tx1"/>
                          </a:solidFill>
                        </a:rPr>
                        <a:t>catching </a:t>
                      </a:r>
                      <a:r>
                        <a:rPr lang="en-US" sz="650" b="0" i="0" dirty="0">
                          <a:solidFill>
                            <a:schemeClr val="tx1"/>
                          </a:solidFill>
                        </a:rPr>
                        <a:t>in isolation and under pressure but lacks accuracy and coordination.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650" b="0" i="0" dirty="0">
                        <a:solidFill>
                          <a:schemeClr val="tx1"/>
                        </a:solidFill>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650" b="0" i="0" dirty="0">
                          <a:solidFill>
                            <a:schemeClr val="tx1"/>
                          </a:solidFill>
                        </a:rPr>
                        <a:t>Can play a small sided game but does not apply tactical elements to game play.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650" b="0" i="0" dirty="0">
                        <a:solidFill>
                          <a:schemeClr val="tx1"/>
                        </a:solidFill>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650" b="0" i="0" dirty="0">
                          <a:solidFill>
                            <a:schemeClr val="tx1"/>
                          </a:solidFill>
                        </a:rPr>
                        <a:t>Demonstrates some awareness positioning but is unable to sustain a role. Unable to consider which position is more effective tactically.</a:t>
                      </a:r>
                    </a:p>
                    <a:p>
                      <a:endParaRPr lang="en-US" sz="650" b="0" i="0" dirty="0">
                        <a:solidFill>
                          <a:schemeClr val="tx1"/>
                        </a:solidFill>
                      </a:endParaRPr>
                    </a:p>
                    <a:p>
                      <a:pPr marL="171450" indent="-171450">
                        <a:buFontTx/>
                        <a:buChar char="-"/>
                      </a:pPr>
                      <a:r>
                        <a:rPr lang="en-US" sz="650" b="0" i="0" dirty="0">
                          <a:solidFill>
                            <a:schemeClr val="tx1"/>
                          </a:solidFill>
                        </a:rPr>
                        <a:t>Has a limited knowledge of umpiring using support from the teacher to enforce the rules. Can keep score.</a:t>
                      </a:r>
                    </a:p>
                    <a:p>
                      <a:endParaRPr lang="en-US" sz="650" b="0" i="0" dirty="0">
                        <a:solidFill>
                          <a:schemeClr val="tx1"/>
                        </a:solidFill>
                      </a:endParaRPr>
                    </a:p>
                    <a:p>
                      <a:pPr marL="171450" indent="-171450">
                        <a:buFontTx/>
                        <a:buChar char="-"/>
                      </a:pPr>
                      <a:r>
                        <a:rPr lang="en-US" sz="650" b="0" i="0" dirty="0">
                          <a:solidFill>
                            <a:schemeClr val="tx1"/>
                          </a:solidFill>
                        </a:rPr>
                        <a:t>Demonstrates limited awareness of rounders/cricket/softball rules. </a:t>
                      </a:r>
                    </a:p>
                    <a:p>
                      <a:endParaRPr lang="en-US" sz="650" b="0" i="0" dirty="0">
                        <a:solidFill>
                          <a:schemeClr val="tx1"/>
                        </a:solidFill>
                      </a:endParaRPr>
                    </a:p>
                    <a:p>
                      <a:pPr marL="171450" indent="-171450">
                        <a:buFontTx/>
                        <a:buChar char="-"/>
                      </a:pPr>
                      <a:r>
                        <a:rPr lang="en-GB" sz="650" dirty="0">
                          <a:solidFill>
                            <a:schemeClr val="tx1"/>
                          </a:solidFill>
                        </a:rPr>
                        <a:t>Very limited knowledge of CV system.</a:t>
                      </a:r>
                    </a:p>
                    <a:p>
                      <a:endParaRPr lang="en-GB" sz="650" dirty="0">
                        <a:solidFill>
                          <a:schemeClr val="tx1"/>
                        </a:solidFill>
                      </a:endParaRPr>
                    </a:p>
                    <a:p>
                      <a:pPr marL="171450" indent="-171450">
                        <a:buFontTx/>
                        <a:buChar char="-"/>
                      </a:pPr>
                      <a:r>
                        <a:rPr lang="en-GB" sz="650" dirty="0">
                          <a:solidFill>
                            <a:schemeClr val="tx1"/>
                          </a:solidFill>
                        </a:rPr>
                        <a:t>Very limited speed, power, agility, reaction time and coordination.</a:t>
                      </a:r>
                    </a:p>
                    <a:p>
                      <a:endParaRPr lang="en-US" sz="650" b="0" i="0" dirty="0">
                        <a:solidFill>
                          <a:schemeClr val="tx1"/>
                        </a:solidFill>
                      </a:endParaRPr>
                    </a:p>
                    <a:p>
                      <a:pPr marL="171450" indent="-171450">
                        <a:buFontTx/>
                        <a:buChar char="-"/>
                      </a:pPr>
                      <a:r>
                        <a:rPr lang="en-GB" sz="650" dirty="0">
                          <a:solidFill>
                            <a:schemeClr val="tx1"/>
                          </a:solidFill>
                        </a:rPr>
                        <a:t>Social skills are very limited as well as communication between peers.</a:t>
                      </a:r>
                    </a:p>
                    <a:p>
                      <a:endParaRPr lang="en-GB" sz="650" dirty="0">
                        <a:solidFill>
                          <a:schemeClr val="tx1"/>
                        </a:solidFill>
                      </a:endParaRPr>
                    </a:p>
                    <a:p>
                      <a:pPr marL="171450" indent="-171450">
                        <a:buFontTx/>
                        <a:buChar char="-"/>
                      </a:pPr>
                      <a:r>
                        <a:rPr lang="en-GB" sz="650" dirty="0">
                          <a:solidFill>
                            <a:schemeClr val="tx1"/>
                          </a:solidFill>
                        </a:rPr>
                        <a:t>Unwilling to persist with difficult challenges.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1" i="1" dirty="0">
                          <a:solidFill>
                            <a:schemeClr val="tx1"/>
                          </a:solidFill>
                        </a:rPr>
                        <a:t>Pupils can demonstrate fair technique of the following skills with some tactical awareness using guidance from the teacher:</a:t>
                      </a:r>
                      <a:endParaRPr lang="en-US" sz="800" dirty="0">
                        <a:solidFill>
                          <a:schemeClr val="tx1"/>
                        </a:solidFill>
                      </a:endParaRPr>
                    </a:p>
                    <a:p>
                      <a:endParaRPr lang="en-US" sz="650" b="1" i="1" dirty="0">
                        <a:solidFill>
                          <a:schemeClr val="tx1"/>
                        </a:solidFill>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650" b="0" i="0" dirty="0">
                          <a:solidFill>
                            <a:schemeClr val="tx1"/>
                          </a:solidFill>
                        </a:rPr>
                        <a:t>Demonstrates bowling skills (varying line and length) with some accuracy and fluency in technique. Able to use </a:t>
                      </a:r>
                      <a:r>
                        <a:rPr lang="en-GB" sz="650" b="0" u="none" baseline="0" dirty="0">
                          <a:solidFill>
                            <a:schemeClr val="tx1"/>
                          </a:solidFill>
                        </a:rPr>
                        <a:t>spin sometimes to outwit the batter but not always accurate.</a:t>
                      </a:r>
                      <a:endParaRPr lang="en-US" sz="650" b="0" i="0" dirty="0">
                        <a:solidFill>
                          <a:schemeClr val="tx1"/>
                        </a:solidFill>
                      </a:endParaRPr>
                    </a:p>
                    <a:p>
                      <a:endParaRPr lang="en-US" sz="650" b="0" i="0" dirty="0">
                        <a:solidFill>
                          <a:schemeClr val="tx1"/>
                        </a:solidFill>
                      </a:endParaRPr>
                    </a:p>
                    <a:p>
                      <a:pPr marL="171450" indent="-171450">
                        <a:buFontTx/>
                        <a:buChar char="-"/>
                      </a:pPr>
                      <a:r>
                        <a:rPr lang="en-US" sz="650" b="0" i="0" dirty="0">
                          <a:solidFill>
                            <a:schemeClr val="tx1"/>
                          </a:solidFill>
                        </a:rPr>
                        <a:t>Demonstrates batting and disguise (e.g. </a:t>
                      </a:r>
                      <a:r>
                        <a:rPr lang="en-US" sz="650" b="0" u="none" baseline="0" dirty="0">
                          <a:solidFill>
                            <a:schemeClr val="tx1"/>
                          </a:solidFill>
                        </a:rPr>
                        <a:t>reverse hit, defensive shot)</a:t>
                      </a:r>
                      <a:r>
                        <a:rPr lang="en-US" sz="650" b="0" i="0" dirty="0">
                          <a:solidFill>
                            <a:schemeClr val="tx1"/>
                          </a:solidFill>
                        </a:rPr>
                        <a:t> with some accuracy and consistency in technique.</a:t>
                      </a:r>
                    </a:p>
                    <a:p>
                      <a:endParaRPr lang="en-US" sz="650" b="0" i="0" dirty="0">
                        <a:solidFill>
                          <a:schemeClr val="tx1"/>
                        </a:solidFill>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650" b="0" i="0" dirty="0">
                          <a:solidFill>
                            <a:schemeClr val="tx1"/>
                          </a:solidFill>
                        </a:rPr>
                        <a:t>Demonstrates throwing </a:t>
                      </a:r>
                      <a:r>
                        <a:rPr lang="en-US" sz="650" b="0" u="none" baseline="0" dirty="0">
                          <a:solidFill>
                            <a:schemeClr val="tx1"/>
                          </a:solidFill>
                        </a:rPr>
                        <a:t>and footwork to outwit/beat the batter</a:t>
                      </a:r>
                      <a:r>
                        <a:rPr lang="en-US" sz="650" b="0" i="0" dirty="0">
                          <a:solidFill>
                            <a:schemeClr val="tx1"/>
                          </a:solidFill>
                        </a:rPr>
                        <a:t> with some accuracy and power.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650" b="0" i="0" dirty="0">
                        <a:solidFill>
                          <a:schemeClr val="tx1"/>
                        </a:solidFill>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650" b="0" i="0" dirty="0">
                          <a:solidFill>
                            <a:schemeClr val="tx1"/>
                          </a:solidFill>
                        </a:rPr>
                        <a:t>Demonstrates </a:t>
                      </a:r>
                      <a:r>
                        <a:rPr lang="en-US" sz="650" b="0" i="0" u="none" baseline="0" dirty="0">
                          <a:solidFill>
                            <a:schemeClr val="tx1"/>
                          </a:solidFill>
                        </a:rPr>
                        <a:t>catching </a:t>
                      </a:r>
                      <a:r>
                        <a:rPr lang="en-US" sz="650" b="0" i="0" dirty="0">
                          <a:solidFill>
                            <a:schemeClr val="tx1"/>
                          </a:solidFill>
                        </a:rPr>
                        <a:t>with some accuracy and coordination (with both hands and sometimes with one hand).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650" b="0" i="0" dirty="0">
                        <a:solidFill>
                          <a:schemeClr val="tx1"/>
                        </a:solidFill>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650" b="0" i="0" dirty="0">
                          <a:solidFill>
                            <a:schemeClr val="tx1"/>
                          </a:solidFill>
                        </a:rPr>
                        <a:t>Demonstrate some more advanced tactics (fielders walking in, throwing to certain bases/points to get the batter out) but these are not consistent.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650" b="0" i="0" dirty="0">
                        <a:solidFill>
                          <a:schemeClr val="tx1"/>
                        </a:solidFill>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650" b="0" i="0" dirty="0">
                          <a:solidFill>
                            <a:schemeClr val="tx1"/>
                          </a:solidFill>
                        </a:rPr>
                        <a:t>Can play a small sided game and applies some tactical elements to game play.</a:t>
                      </a:r>
                    </a:p>
                    <a:p>
                      <a:endParaRPr lang="en-US" sz="650" b="0" i="0" dirty="0">
                        <a:solidFill>
                          <a:schemeClr val="tx1"/>
                        </a:solidFill>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650" b="0" i="0" dirty="0">
                          <a:solidFill>
                            <a:schemeClr val="tx1"/>
                          </a:solidFill>
                        </a:rPr>
                        <a:t>Demonstrates good awareness of  different positions but is inconsistent in sustaining a role.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650" b="0" i="0" dirty="0">
                        <a:solidFill>
                          <a:schemeClr val="tx1"/>
                        </a:solidFill>
                      </a:endParaRPr>
                    </a:p>
                    <a:p>
                      <a:pPr marL="171450" indent="-171450">
                        <a:buFontTx/>
                        <a:buChar char="-"/>
                      </a:pPr>
                      <a:r>
                        <a:rPr lang="en-US" sz="650" b="0" i="0" dirty="0">
                          <a:solidFill>
                            <a:schemeClr val="tx1"/>
                          </a:solidFill>
                        </a:rPr>
                        <a:t>Has a good knowledge of umpiring using some support from the teacher to enforce the rules. Can keep score and use some signals.</a:t>
                      </a:r>
                    </a:p>
                    <a:p>
                      <a:endParaRPr lang="en-US" sz="650" b="0" i="0" dirty="0">
                        <a:solidFill>
                          <a:schemeClr val="tx1"/>
                        </a:solidFill>
                      </a:endParaRPr>
                    </a:p>
                    <a:p>
                      <a:pPr marL="171450" indent="-171450">
                        <a:buFontTx/>
                        <a:buChar char="-"/>
                      </a:pPr>
                      <a:r>
                        <a:rPr lang="en-US" sz="650" b="0" i="0" dirty="0">
                          <a:solidFill>
                            <a:schemeClr val="tx1"/>
                          </a:solidFill>
                        </a:rPr>
                        <a:t>Demonstrates good awareness of rounders/cricket/softball rules.</a:t>
                      </a:r>
                    </a:p>
                    <a:p>
                      <a:endParaRPr lang="en-US" sz="650" b="0" i="0" dirty="0">
                        <a:solidFill>
                          <a:schemeClr val="tx1"/>
                        </a:solidFill>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650" b="0" i="0" dirty="0">
                          <a:solidFill>
                            <a:schemeClr val="tx1"/>
                          </a:solidFill>
                        </a:rPr>
                        <a:t>Limited knowledge of CV system.</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sz="650" b="0" i="0" dirty="0">
                        <a:solidFill>
                          <a:schemeClr val="tx1"/>
                        </a:solidFill>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650" b="0" i="0" dirty="0">
                          <a:solidFill>
                            <a:schemeClr val="tx1"/>
                          </a:solidFill>
                        </a:rPr>
                        <a:t>Limited speed, power, agility, reaction time and coordination.</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sz="650" b="0" i="0" dirty="0">
                        <a:solidFill>
                          <a:schemeClr val="tx1"/>
                        </a:solidFill>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650" b="0" i="0" dirty="0">
                          <a:solidFill>
                            <a:schemeClr val="tx1"/>
                          </a:solidFill>
                        </a:rPr>
                        <a:t>Social skills are inconsistent as well as communication between peers which can sometimes be limited.</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sz="650" b="0" i="0" dirty="0">
                        <a:solidFill>
                          <a:schemeClr val="tx1"/>
                        </a:solidFill>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650" b="0" i="0" dirty="0">
                          <a:solidFill>
                            <a:schemeClr val="tx1"/>
                          </a:solidFill>
                        </a:rPr>
                        <a:t>Gives up occasionally when faced with difficult challenges.</a:t>
                      </a:r>
                    </a:p>
                  </a:txBody>
                  <a:tcPr/>
                </a:tc>
                <a:tc>
                  <a:txBody>
                    <a:bodyPr/>
                    <a:lstStyle/>
                    <a:p>
                      <a:r>
                        <a:rPr lang="en-US" sz="800" b="1" i="1" dirty="0">
                          <a:solidFill>
                            <a:schemeClr val="tx1"/>
                          </a:solidFill>
                        </a:rPr>
                        <a:t>Pupils must be able to perform the following activities with consistently good technique in isolation and under pressure: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650" b="0" u="none" baseline="0" dirty="0">
                        <a:solidFill>
                          <a:schemeClr val="tx1"/>
                        </a:solidFill>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650" b="0" i="0" dirty="0">
                          <a:solidFill>
                            <a:schemeClr val="tx1"/>
                          </a:solidFill>
                        </a:rPr>
                        <a:t>Demonstrates bowling skills (varying line and length) Able to use </a:t>
                      </a:r>
                      <a:r>
                        <a:rPr lang="en-GB" sz="650" b="0" u="none" baseline="0" dirty="0">
                          <a:solidFill>
                            <a:schemeClr val="tx1"/>
                          </a:solidFill>
                        </a:rPr>
                        <a:t>spin to outwit the batter with accuracy and success.</a:t>
                      </a:r>
                      <a:endParaRPr lang="en-US" sz="650" b="0" i="0" dirty="0">
                        <a:solidFill>
                          <a:schemeClr val="tx1"/>
                        </a:solidFill>
                      </a:endParaRPr>
                    </a:p>
                    <a:p>
                      <a:endParaRPr lang="en-US" sz="650" b="0" i="0" dirty="0">
                        <a:solidFill>
                          <a:schemeClr val="tx1"/>
                        </a:solidFill>
                      </a:endParaRPr>
                    </a:p>
                    <a:p>
                      <a:pPr marL="171450" indent="-171450">
                        <a:buFontTx/>
                        <a:buChar char="-"/>
                      </a:pPr>
                      <a:r>
                        <a:rPr lang="en-US" sz="650" b="0" i="0" dirty="0">
                          <a:solidFill>
                            <a:schemeClr val="tx1"/>
                          </a:solidFill>
                        </a:rPr>
                        <a:t>Demonstrates good batting and disguise (e.g. </a:t>
                      </a:r>
                      <a:r>
                        <a:rPr lang="en-US" sz="650" b="0" u="none" baseline="0" dirty="0">
                          <a:solidFill>
                            <a:schemeClr val="tx1"/>
                          </a:solidFill>
                        </a:rPr>
                        <a:t>reverse hit, defensive shot)</a:t>
                      </a:r>
                      <a:r>
                        <a:rPr lang="en-US" sz="650" b="0" i="0" dirty="0">
                          <a:solidFill>
                            <a:schemeClr val="tx1"/>
                          </a:solidFill>
                        </a:rPr>
                        <a:t> with accuracy and consistency in technique. Can hit into space.</a:t>
                      </a:r>
                    </a:p>
                    <a:p>
                      <a:endParaRPr lang="en-US" sz="650" b="0" i="0" dirty="0">
                        <a:solidFill>
                          <a:schemeClr val="tx1"/>
                        </a:solidFill>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650" b="0" i="0" dirty="0">
                          <a:solidFill>
                            <a:schemeClr val="tx1"/>
                          </a:solidFill>
                        </a:rPr>
                        <a:t>Demonstrates good throwing </a:t>
                      </a:r>
                      <a:r>
                        <a:rPr lang="en-US" sz="650" b="0" u="none" baseline="0" dirty="0">
                          <a:solidFill>
                            <a:schemeClr val="tx1"/>
                          </a:solidFill>
                        </a:rPr>
                        <a:t>and footwork to outwit/beat the batter </a:t>
                      </a:r>
                      <a:r>
                        <a:rPr lang="en-US" sz="650" b="0" i="0" dirty="0">
                          <a:solidFill>
                            <a:schemeClr val="tx1"/>
                          </a:solidFill>
                        </a:rPr>
                        <a:t>with accuracy and enough power to reach the target.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650" b="0" i="0" dirty="0">
                        <a:solidFill>
                          <a:schemeClr val="tx1"/>
                        </a:solidFill>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650" b="0" i="0" dirty="0">
                          <a:solidFill>
                            <a:schemeClr val="tx1"/>
                          </a:solidFill>
                        </a:rPr>
                        <a:t>Demonstrates </a:t>
                      </a:r>
                      <a:r>
                        <a:rPr lang="en-US" sz="650" b="0" i="0" u="none" baseline="0" dirty="0">
                          <a:solidFill>
                            <a:schemeClr val="tx1"/>
                          </a:solidFill>
                        </a:rPr>
                        <a:t>catching </a:t>
                      </a:r>
                      <a:r>
                        <a:rPr lang="en-US" sz="650" b="0" i="0" dirty="0">
                          <a:solidFill>
                            <a:schemeClr val="tx1"/>
                          </a:solidFill>
                        </a:rPr>
                        <a:t>with some accuracy and coordination (with both hands and sometimes with one hand) from static or moving positions.</a:t>
                      </a:r>
                    </a:p>
                    <a:p>
                      <a:endParaRPr lang="en-US" sz="650" b="0" i="0" dirty="0">
                        <a:solidFill>
                          <a:schemeClr val="tx1"/>
                        </a:solidFill>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650" b="0" i="0" dirty="0">
                          <a:solidFill>
                            <a:schemeClr val="tx1"/>
                          </a:solidFill>
                        </a:rPr>
                        <a:t>Demonstrate some more advanced tactics (fielders walking in, throwing to certain bases/points to get the batter out) which have some effect on game play.</a:t>
                      </a:r>
                    </a:p>
                    <a:p>
                      <a:endParaRPr lang="en-US" sz="650" b="0" i="0" dirty="0">
                        <a:solidFill>
                          <a:schemeClr val="tx1"/>
                        </a:solidFill>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650" b="0" i="0" dirty="0">
                          <a:solidFill>
                            <a:schemeClr val="tx1"/>
                          </a:solidFill>
                        </a:rPr>
                        <a:t>Demonstrates very good awareness of different positions and can explain when you might use these systems.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650" b="0" i="0" dirty="0">
                        <a:solidFill>
                          <a:schemeClr val="tx1"/>
                        </a:solidFill>
                      </a:endParaRPr>
                    </a:p>
                    <a:p>
                      <a:pPr marL="171450" indent="-171450">
                        <a:buFontTx/>
                        <a:buChar char="-"/>
                      </a:pPr>
                      <a:r>
                        <a:rPr lang="en-US" sz="650" b="0" i="0" dirty="0">
                          <a:solidFill>
                            <a:schemeClr val="tx1"/>
                          </a:solidFill>
                        </a:rPr>
                        <a:t>Has a very good knowledge of umpiring without support from the teacher to enforce the rules confidently. Can keep score and use signals whilst also explaining decisions made.</a:t>
                      </a:r>
                    </a:p>
                    <a:p>
                      <a:endParaRPr lang="en-US" sz="650" b="0" i="0" dirty="0">
                        <a:solidFill>
                          <a:schemeClr val="tx1"/>
                        </a:solidFill>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650" b="0" i="0" dirty="0">
                          <a:solidFill>
                            <a:schemeClr val="tx1"/>
                          </a:solidFill>
                        </a:rPr>
                        <a:t>Demonstrates very good awareness of rounders/cricket/softball rules (e.g. wide’s, no balls, rule violations) and decision making is mostly accurate.</a:t>
                      </a:r>
                    </a:p>
                    <a:p>
                      <a:endParaRPr lang="en-US" sz="650" b="0" i="0" dirty="0">
                        <a:solidFill>
                          <a:schemeClr val="tx1"/>
                        </a:solidFill>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650" b="0" i="0" dirty="0">
                          <a:solidFill>
                            <a:schemeClr val="tx1"/>
                          </a:solidFill>
                        </a:rPr>
                        <a:t>Fitness is very good for rounders/cricket/softball and is able to sustain it for the duration of the activity.</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sz="650" b="0" i="0" dirty="0">
                        <a:solidFill>
                          <a:schemeClr val="tx1"/>
                        </a:solidFill>
                      </a:endParaRPr>
                    </a:p>
                    <a:p>
                      <a:pPr marL="171450" indent="-171450">
                        <a:buFontTx/>
                        <a:buChar char="-"/>
                      </a:pPr>
                      <a:r>
                        <a:rPr lang="en-US" sz="650" b="0" i="0" dirty="0">
                          <a:solidFill>
                            <a:schemeClr val="tx1"/>
                          </a:solidFill>
                        </a:rPr>
                        <a:t>Good knowledge of CV system linking it to performance in athletics and the various events.</a:t>
                      </a:r>
                    </a:p>
                    <a:p>
                      <a:pPr marL="0" indent="0">
                        <a:buFontTx/>
                        <a:buNone/>
                      </a:pPr>
                      <a:endParaRPr lang="en-US" sz="650" b="0" i="0" dirty="0">
                        <a:solidFill>
                          <a:schemeClr val="tx1"/>
                        </a:solidFill>
                      </a:endParaRPr>
                    </a:p>
                    <a:p>
                      <a:pPr marL="171450" indent="-171450">
                        <a:buFontTx/>
                        <a:buChar char="-"/>
                      </a:pPr>
                      <a:r>
                        <a:rPr lang="en-US" sz="650" b="0" i="0" dirty="0">
                          <a:solidFill>
                            <a:schemeClr val="tx1"/>
                          </a:solidFill>
                        </a:rPr>
                        <a:t>Secure levels of speed, power, agility, reaction time and coordination.</a:t>
                      </a:r>
                    </a:p>
                    <a:p>
                      <a:pPr marL="171450" indent="-171450">
                        <a:buFontTx/>
                        <a:buChar char="-"/>
                      </a:pPr>
                      <a:endParaRPr lang="en-US" sz="650" b="0" i="0" dirty="0">
                        <a:solidFill>
                          <a:schemeClr val="tx1"/>
                        </a:solidFill>
                      </a:endParaRPr>
                    </a:p>
                    <a:p>
                      <a:pPr marL="171450" indent="-171450">
                        <a:buFontTx/>
                        <a:buChar char="-"/>
                      </a:pPr>
                      <a:r>
                        <a:rPr lang="en-US" sz="650" b="0" i="0" dirty="0">
                          <a:solidFill>
                            <a:schemeClr val="tx1"/>
                          </a:solidFill>
                        </a:rPr>
                        <a:t>Displays confidence in their social skills with good communication between their peers that often requires little to no support from the teacher.</a:t>
                      </a:r>
                    </a:p>
                    <a:p>
                      <a:pPr marL="171450" indent="-171450">
                        <a:buFontTx/>
                        <a:buChar char="-"/>
                      </a:pPr>
                      <a:endParaRPr lang="en-US" sz="650" b="0" i="0" dirty="0">
                        <a:solidFill>
                          <a:schemeClr val="tx1"/>
                        </a:solidFill>
                      </a:endParaRPr>
                    </a:p>
                    <a:p>
                      <a:pPr marL="171450" indent="-171450">
                        <a:buFontTx/>
                        <a:buChar char="-"/>
                      </a:pPr>
                      <a:r>
                        <a:rPr lang="en-US" sz="650" b="0" i="0" dirty="0">
                          <a:solidFill>
                            <a:schemeClr val="tx1"/>
                          </a:solidFill>
                        </a:rPr>
                        <a:t>Rarely gives up when faced with a difficult challenge and persists with the task at hand.</a:t>
                      </a:r>
                    </a:p>
                  </a:txBody>
                  <a:tcPr/>
                </a:tc>
                <a:tc>
                  <a:txBody>
                    <a:bodyPr/>
                    <a:lstStyle/>
                    <a:p>
                      <a:r>
                        <a:rPr lang="en-US" sz="800" b="1" i="1" dirty="0">
                          <a:solidFill>
                            <a:schemeClr val="tx1"/>
                          </a:solidFill>
                        </a:rPr>
                        <a:t>Pupils should be able to recall all the content in the knowledge journey and demonstrate application through the following in isolation and under pressure with accuracy:</a:t>
                      </a:r>
                    </a:p>
                    <a:p>
                      <a:endParaRPr lang="en-US" sz="650" b="1" i="1" dirty="0">
                        <a:solidFill>
                          <a:schemeClr val="tx1"/>
                        </a:solidFill>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650" b="0" i="0" dirty="0">
                          <a:solidFill>
                            <a:schemeClr val="tx1"/>
                          </a:solidFill>
                        </a:rPr>
                        <a:t>Confidently demonstrates bowling using different techniques (under, over, spin, seam). Able to use </a:t>
                      </a:r>
                      <a:r>
                        <a:rPr lang="en-US" sz="650" b="0" u="none" baseline="0" dirty="0">
                          <a:solidFill>
                            <a:schemeClr val="tx1"/>
                          </a:solidFill>
                        </a:rPr>
                        <a:t>techniques in order to outwit the batter.</a:t>
                      </a:r>
                      <a:endParaRPr lang="en-US" sz="650" b="0" i="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650" b="0" i="0" dirty="0">
                        <a:solidFill>
                          <a:schemeClr val="tx1"/>
                        </a:solidFill>
                      </a:endParaRPr>
                    </a:p>
                    <a:p>
                      <a:pPr marL="171450" indent="-171450">
                        <a:buFontTx/>
                        <a:buChar char="-"/>
                      </a:pPr>
                      <a:r>
                        <a:rPr lang="en-US" sz="650" b="0" i="0" dirty="0">
                          <a:solidFill>
                            <a:schemeClr val="tx1"/>
                          </a:solidFill>
                        </a:rPr>
                        <a:t>Confidently demonstrates batting and disguise with placement of shots.</a:t>
                      </a:r>
                    </a:p>
                    <a:p>
                      <a:endParaRPr lang="en-US" sz="650" b="0" i="0" dirty="0">
                        <a:solidFill>
                          <a:schemeClr val="tx1"/>
                        </a:solidFill>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650" b="0" i="0" dirty="0">
                          <a:solidFill>
                            <a:schemeClr val="tx1"/>
                          </a:solidFill>
                        </a:rPr>
                        <a:t>Confidently demonstrates throwing </a:t>
                      </a:r>
                      <a:r>
                        <a:rPr lang="en-US" sz="650" b="0" u="none" baseline="0" dirty="0">
                          <a:solidFill>
                            <a:schemeClr val="tx1"/>
                          </a:solidFill>
                        </a:rPr>
                        <a:t>and footwork to outwit/beat the batter. </a:t>
                      </a:r>
                      <a:r>
                        <a:rPr lang="en-US" sz="650" b="0" i="0" dirty="0">
                          <a:solidFill>
                            <a:schemeClr val="tx1"/>
                          </a:solidFill>
                        </a:rPr>
                        <a:t>This is performed using disguise within movements.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650" b="0" i="0" dirty="0">
                        <a:solidFill>
                          <a:schemeClr val="tx1"/>
                        </a:solidFill>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650" b="0" i="0" dirty="0">
                          <a:solidFill>
                            <a:schemeClr val="tx1"/>
                          </a:solidFill>
                        </a:rPr>
                        <a:t>Confidently demonstrates coordination in catching (with both hands and with one hand) from static or moving positions. Can catch from varying heights, distances and speeds.</a:t>
                      </a:r>
                    </a:p>
                    <a:p>
                      <a:endParaRPr lang="en-US" sz="650" b="0" i="0" dirty="0">
                        <a:solidFill>
                          <a:schemeClr val="tx1"/>
                        </a:solidFill>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650" b="0" i="0" dirty="0">
                          <a:solidFill>
                            <a:schemeClr val="tx1"/>
                          </a:solidFill>
                        </a:rPr>
                        <a:t>Demonstrate more advanced tactics (fielders walking in, throwing to certain bases/points to get the batter out) which have a big impact.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650" b="0" i="0" dirty="0">
                        <a:solidFill>
                          <a:schemeClr val="tx1"/>
                        </a:solidFill>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650" b="0" i="0" dirty="0">
                          <a:solidFill>
                            <a:schemeClr val="tx1"/>
                          </a:solidFill>
                        </a:rPr>
                        <a:t>Can play a small sided game and applies tactical elements to game play which have a dominant impact on the game.</a:t>
                      </a:r>
                    </a:p>
                    <a:p>
                      <a:endParaRPr lang="en-US" sz="650" b="0" i="0" dirty="0">
                        <a:solidFill>
                          <a:schemeClr val="tx1"/>
                        </a:solidFill>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650" b="0" i="0" dirty="0">
                          <a:solidFill>
                            <a:schemeClr val="tx1"/>
                          </a:solidFill>
                        </a:rPr>
                        <a:t>Demonstrates excellent awareness of different position and can explain when you might use these and for what benefit. Can sustain a given role in the game and evaluate the effectiveness of any tactics adopted.</a:t>
                      </a:r>
                    </a:p>
                    <a:p>
                      <a:endParaRPr lang="en-US" sz="650" b="0" i="0" dirty="0">
                        <a:solidFill>
                          <a:schemeClr val="tx1"/>
                        </a:solidFill>
                      </a:endParaRPr>
                    </a:p>
                    <a:p>
                      <a:pPr marL="171450" indent="-171450">
                        <a:buFontTx/>
                        <a:buChar char="-"/>
                      </a:pPr>
                      <a:r>
                        <a:rPr lang="en-US" sz="650" b="0" i="0" dirty="0">
                          <a:solidFill>
                            <a:schemeClr val="tx1"/>
                          </a:solidFill>
                        </a:rPr>
                        <a:t>Has excellent knowledge of umpiring without support from the teacher to enforce the rules confidently. Can keep score and use hand signals confidently. </a:t>
                      </a:r>
                    </a:p>
                    <a:p>
                      <a:endParaRPr lang="en-US" sz="650" b="0" i="0" dirty="0">
                        <a:solidFill>
                          <a:schemeClr val="tx1"/>
                        </a:solidFill>
                      </a:endParaRPr>
                    </a:p>
                    <a:p>
                      <a:pPr marL="171450" indent="-171450">
                        <a:buFontTx/>
                        <a:buChar char="-"/>
                      </a:pPr>
                      <a:r>
                        <a:rPr lang="en-US" sz="650" b="0" i="0" dirty="0">
                          <a:solidFill>
                            <a:schemeClr val="tx1"/>
                          </a:solidFill>
                        </a:rPr>
                        <a:t>Demonstrates excellent awareness of rounders/cricket/softball rules (e.g. wide’s, no balls, rule violations) and decision making is almost always accurate.</a:t>
                      </a:r>
                    </a:p>
                    <a:p>
                      <a:endParaRPr lang="en-US" sz="650" b="0" i="0" dirty="0">
                        <a:solidFill>
                          <a:schemeClr val="tx1"/>
                        </a:solidFill>
                      </a:endParaRPr>
                    </a:p>
                    <a:p>
                      <a:pPr marL="171450" indent="-171450">
                        <a:buFontTx/>
                        <a:buChar char="-"/>
                      </a:pPr>
                      <a:r>
                        <a:rPr lang="en-US" sz="650" b="0" i="0" dirty="0">
                          <a:solidFill>
                            <a:schemeClr val="tx1"/>
                          </a:solidFill>
                        </a:rPr>
                        <a:t>Fitness is excellent for rounders/cricket/softball and is able to sustain it for the duration of the activity at high levels of intensity.</a:t>
                      </a:r>
                    </a:p>
                    <a:p>
                      <a:pPr marL="171450" indent="-171450">
                        <a:buFontTx/>
                        <a:buChar char="-"/>
                      </a:pPr>
                      <a:endParaRPr lang="en-US" sz="650" b="0" i="0" dirty="0">
                        <a:solidFill>
                          <a:schemeClr val="tx1"/>
                        </a:solidFill>
                      </a:endParaRPr>
                    </a:p>
                    <a:p>
                      <a:pPr marL="171450" indent="-171450">
                        <a:buFontTx/>
                        <a:buChar char="-"/>
                      </a:pPr>
                      <a:r>
                        <a:rPr lang="en-US" sz="650" b="0" i="0" dirty="0">
                          <a:solidFill>
                            <a:schemeClr val="tx1"/>
                          </a:solidFill>
                        </a:rPr>
                        <a:t>Excellent knowledge of the CV system and the effects athletics can have on this.</a:t>
                      </a:r>
                    </a:p>
                    <a:p>
                      <a:pPr marL="171450" indent="-171450">
                        <a:buFontTx/>
                        <a:buChar char="-"/>
                      </a:pPr>
                      <a:endParaRPr lang="en-US" sz="650" b="0" i="0" dirty="0">
                        <a:solidFill>
                          <a:schemeClr val="tx1"/>
                        </a:solidFill>
                      </a:endParaRPr>
                    </a:p>
                    <a:p>
                      <a:pPr marL="171450" indent="-171450">
                        <a:buFontTx/>
                        <a:buChar char="-"/>
                      </a:pPr>
                      <a:r>
                        <a:rPr lang="en-US" sz="650" b="0" i="0" dirty="0">
                          <a:solidFill>
                            <a:schemeClr val="tx1"/>
                          </a:solidFill>
                        </a:rPr>
                        <a:t>Elite levels of speed, power, agility, reaction time and coordination.</a:t>
                      </a:r>
                    </a:p>
                    <a:p>
                      <a:pPr marL="171450" indent="-171450">
                        <a:buFontTx/>
                        <a:buChar char="-"/>
                      </a:pPr>
                      <a:endParaRPr lang="en-US" sz="650" b="0" i="0" dirty="0">
                        <a:solidFill>
                          <a:schemeClr val="tx1"/>
                        </a:solidFill>
                      </a:endParaRPr>
                    </a:p>
                    <a:p>
                      <a:pPr marL="171450" indent="-171450">
                        <a:buFontTx/>
                        <a:buChar char="-"/>
                      </a:pPr>
                      <a:r>
                        <a:rPr lang="en-US" sz="650" b="0" i="0" dirty="0">
                          <a:solidFill>
                            <a:schemeClr val="tx1"/>
                          </a:solidFill>
                        </a:rPr>
                        <a:t>Displays confidence in their social skills and can lead small groups during drills.</a:t>
                      </a:r>
                    </a:p>
                    <a:p>
                      <a:pPr marL="171450" indent="-171450">
                        <a:buFontTx/>
                        <a:buChar char="-"/>
                      </a:pPr>
                      <a:endParaRPr lang="en-US" sz="650" b="0" i="0" dirty="0">
                        <a:solidFill>
                          <a:schemeClr val="tx1"/>
                        </a:solidFill>
                      </a:endParaRPr>
                    </a:p>
                    <a:p>
                      <a:pPr marL="171450" indent="-171450">
                        <a:buFontTx/>
                        <a:buChar char="-"/>
                      </a:pPr>
                      <a:r>
                        <a:rPr lang="en-US" sz="650" b="0" i="0" dirty="0">
                          <a:solidFill>
                            <a:schemeClr val="tx1"/>
                          </a:solidFill>
                        </a:rPr>
                        <a:t>Never gives up when faced with a difficult challenge and enjoys these circumstances.</a:t>
                      </a:r>
                    </a:p>
                  </a:txBody>
                  <a:tcPr/>
                </a:tc>
                <a:extLst>
                  <a:ext uri="{0D108BD9-81ED-4DB2-BD59-A6C34878D82A}">
                    <a16:rowId xmlns:a16="http://schemas.microsoft.com/office/drawing/2014/main" val="962034636"/>
                  </a:ext>
                </a:extLst>
              </a:tr>
            </a:tbl>
          </a:graphicData>
        </a:graphic>
      </p:graphicFrame>
    </p:spTree>
    <p:extLst>
      <p:ext uri="{BB962C8B-B14F-4D97-AF65-F5344CB8AC3E}">
        <p14:creationId xmlns:p14="http://schemas.microsoft.com/office/powerpoint/2010/main" val="313330920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869</TotalTime>
  <Words>2229</Words>
  <Application>Microsoft Office PowerPoint</Application>
  <PresentationFormat>Widescreen</PresentationFormat>
  <Paragraphs>233</Paragraphs>
  <Slides>2</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Calibri Light</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Vicki Dowd</dc:creator>
  <cp:lastModifiedBy>Ward, Matthew</cp:lastModifiedBy>
  <cp:revision>87</cp:revision>
  <cp:lastPrinted>2020-02-24T13:57:20Z</cp:lastPrinted>
  <dcterms:created xsi:type="dcterms:W3CDTF">2019-12-19T05:38:14Z</dcterms:created>
  <dcterms:modified xsi:type="dcterms:W3CDTF">2022-06-24T11:28:19Z</dcterms:modified>
</cp:coreProperties>
</file>