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
  </p:notesMasterIdLst>
  <p:sldIdLst>
    <p:sldId id="260" r:id="rId2"/>
    <p:sldId id="262" r:id="rId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38" autoAdjust="0"/>
    <p:restoredTop sz="94660"/>
  </p:normalViewPr>
  <p:slideViewPr>
    <p:cSldViewPr snapToGrid="0">
      <p:cViewPr varScale="1">
        <p:scale>
          <a:sx n="114" d="100"/>
          <a:sy n="114"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EB3365C-CD9C-4412-9846-C3C91C45B38C}" type="datetimeFigureOut">
              <a:rPr lang="en-GB" smtClean="0"/>
              <a:t>24/06/2022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5369B5DC-4E99-4E12-859D-04BD4691398B}" type="slidenum">
              <a:rPr lang="en-GB" smtClean="0"/>
              <a:t>‹#›</a:t>
            </a:fld>
            <a:endParaRPr lang="en-GB"/>
          </a:p>
        </p:txBody>
      </p:sp>
    </p:spTree>
    <p:extLst>
      <p:ext uri="{BB962C8B-B14F-4D97-AF65-F5344CB8AC3E}">
        <p14:creationId xmlns:p14="http://schemas.microsoft.com/office/powerpoint/2010/main" val="2797614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A894AE-061A-684E-AB07-38A14DF36FF1}" type="slidenum">
              <a:rPr lang="en-US" smtClean="0"/>
              <a:t>2</a:t>
            </a:fld>
            <a:endParaRPr lang="en-US"/>
          </a:p>
        </p:txBody>
      </p:sp>
    </p:spTree>
    <p:extLst>
      <p:ext uri="{BB962C8B-B14F-4D97-AF65-F5344CB8AC3E}">
        <p14:creationId xmlns:p14="http://schemas.microsoft.com/office/powerpoint/2010/main" val="1516758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79B1226-9A2E-4157-8AC4-B569B567B764}" type="datetimeFigureOut">
              <a:rPr lang="en-GB" smtClean="0"/>
              <a:t>24/06/2022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5355FB-7249-462E-A59C-AD7456B9ABCF}" type="slidenum">
              <a:rPr lang="en-GB" smtClean="0"/>
              <a:t>‹#›</a:t>
            </a:fld>
            <a:endParaRPr lang="en-GB"/>
          </a:p>
        </p:txBody>
      </p:sp>
    </p:spTree>
    <p:extLst>
      <p:ext uri="{BB962C8B-B14F-4D97-AF65-F5344CB8AC3E}">
        <p14:creationId xmlns:p14="http://schemas.microsoft.com/office/powerpoint/2010/main" val="705758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9B1226-9A2E-4157-8AC4-B569B567B764}" type="datetimeFigureOut">
              <a:rPr lang="en-GB" smtClean="0"/>
              <a:t>24/06/2022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5355FB-7249-462E-A59C-AD7456B9ABCF}" type="slidenum">
              <a:rPr lang="en-GB" smtClean="0"/>
              <a:t>‹#›</a:t>
            </a:fld>
            <a:endParaRPr lang="en-GB"/>
          </a:p>
        </p:txBody>
      </p:sp>
    </p:spTree>
    <p:extLst>
      <p:ext uri="{BB962C8B-B14F-4D97-AF65-F5344CB8AC3E}">
        <p14:creationId xmlns:p14="http://schemas.microsoft.com/office/powerpoint/2010/main" val="1231975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9B1226-9A2E-4157-8AC4-B569B567B764}" type="datetimeFigureOut">
              <a:rPr lang="en-GB" smtClean="0"/>
              <a:t>24/06/2022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5355FB-7249-462E-A59C-AD7456B9ABCF}" type="slidenum">
              <a:rPr lang="en-GB" smtClean="0"/>
              <a:t>‹#›</a:t>
            </a:fld>
            <a:endParaRPr lang="en-GB"/>
          </a:p>
        </p:txBody>
      </p:sp>
    </p:spTree>
    <p:extLst>
      <p:ext uri="{BB962C8B-B14F-4D97-AF65-F5344CB8AC3E}">
        <p14:creationId xmlns:p14="http://schemas.microsoft.com/office/powerpoint/2010/main" val="504485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9B1226-9A2E-4157-8AC4-B569B567B764}" type="datetimeFigureOut">
              <a:rPr lang="en-GB" smtClean="0"/>
              <a:t>24/06/2022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5355FB-7249-462E-A59C-AD7456B9ABCF}" type="slidenum">
              <a:rPr lang="en-GB" smtClean="0"/>
              <a:t>‹#›</a:t>
            </a:fld>
            <a:endParaRPr lang="en-GB"/>
          </a:p>
        </p:txBody>
      </p:sp>
    </p:spTree>
    <p:extLst>
      <p:ext uri="{BB962C8B-B14F-4D97-AF65-F5344CB8AC3E}">
        <p14:creationId xmlns:p14="http://schemas.microsoft.com/office/powerpoint/2010/main" val="1069093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9B1226-9A2E-4157-8AC4-B569B567B764}" type="datetimeFigureOut">
              <a:rPr lang="en-GB" smtClean="0"/>
              <a:t>24/06/2022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5355FB-7249-462E-A59C-AD7456B9ABCF}" type="slidenum">
              <a:rPr lang="en-GB" smtClean="0"/>
              <a:t>‹#›</a:t>
            </a:fld>
            <a:endParaRPr lang="en-GB"/>
          </a:p>
        </p:txBody>
      </p:sp>
    </p:spTree>
    <p:extLst>
      <p:ext uri="{BB962C8B-B14F-4D97-AF65-F5344CB8AC3E}">
        <p14:creationId xmlns:p14="http://schemas.microsoft.com/office/powerpoint/2010/main" val="2799031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9B1226-9A2E-4157-8AC4-B569B567B764}" type="datetimeFigureOut">
              <a:rPr lang="en-GB" smtClean="0"/>
              <a:t>24/06/2022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5355FB-7249-462E-A59C-AD7456B9ABCF}" type="slidenum">
              <a:rPr lang="en-GB" smtClean="0"/>
              <a:t>‹#›</a:t>
            </a:fld>
            <a:endParaRPr lang="en-GB"/>
          </a:p>
        </p:txBody>
      </p:sp>
    </p:spTree>
    <p:extLst>
      <p:ext uri="{BB962C8B-B14F-4D97-AF65-F5344CB8AC3E}">
        <p14:creationId xmlns:p14="http://schemas.microsoft.com/office/powerpoint/2010/main" val="621673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9B1226-9A2E-4157-8AC4-B569B567B764}" type="datetimeFigureOut">
              <a:rPr lang="en-GB" smtClean="0"/>
              <a:t>24/06/2022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5355FB-7249-462E-A59C-AD7456B9ABCF}" type="slidenum">
              <a:rPr lang="en-GB" smtClean="0"/>
              <a:t>‹#›</a:t>
            </a:fld>
            <a:endParaRPr lang="en-GB"/>
          </a:p>
        </p:txBody>
      </p:sp>
    </p:spTree>
    <p:extLst>
      <p:ext uri="{BB962C8B-B14F-4D97-AF65-F5344CB8AC3E}">
        <p14:creationId xmlns:p14="http://schemas.microsoft.com/office/powerpoint/2010/main" val="3598350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9B1226-9A2E-4157-8AC4-B569B567B764}" type="datetimeFigureOut">
              <a:rPr lang="en-GB" smtClean="0"/>
              <a:t>24/06/2022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5355FB-7249-462E-A59C-AD7456B9ABCF}" type="slidenum">
              <a:rPr lang="en-GB" smtClean="0"/>
              <a:t>‹#›</a:t>
            </a:fld>
            <a:endParaRPr lang="en-GB"/>
          </a:p>
        </p:txBody>
      </p:sp>
    </p:spTree>
    <p:extLst>
      <p:ext uri="{BB962C8B-B14F-4D97-AF65-F5344CB8AC3E}">
        <p14:creationId xmlns:p14="http://schemas.microsoft.com/office/powerpoint/2010/main" val="333217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9B1226-9A2E-4157-8AC4-B569B567B764}" type="datetimeFigureOut">
              <a:rPr lang="en-GB" smtClean="0"/>
              <a:t>24/06/2022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85355FB-7249-462E-A59C-AD7456B9ABCF}" type="slidenum">
              <a:rPr lang="en-GB" smtClean="0"/>
              <a:t>‹#›</a:t>
            </a:fld>
            <a:endParaRPr lang="en-GB"/>
          </a:p>
        </p:txBody>
      </p:sp>
    </p:spTree>
    <p:extLst>
      <p:ext uri="{BB962C8B-B14F-4D97-AF65-F5344CB8AC3E}">
        <p14:creationId xmlns:p14="http://schemas.microsoft.com/office/powerpoint/2010/main" val="2431272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9B1226-9A2E-4157-8AC4-B569B567B764}" type="datetimeFigureOut">
              <a:rPr lang="en-GB" smtClean="0"/>
              <a:t>24/06/2022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5355FB-7249-462E-A59C-AD7456B9ABCF}" type="slidenum">
              <a:rPr lang="en-GB" smtClean="0"/>
              <a:t>‹#›</a:t>
            </a:fld>
            <a:endParaRPr lang="en-GB"/>
          </a:p>
        </p:txBody>
      </p:sp>
    </p:spTree>
    <p:extLst>
      <p:ext uri="{BB962C8B-B14F-4D97-AF65-F5344CB8AC3E}">
        <p14:creationId xmlns:p14="http://schemas.microsoft.com/office/powerpoint/2010/main" val="2040185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9B1226-9A2E-4157-8AC4-B569B567B764}" type="datetimeFigureOut">
              <a:rPr lang="en-GB" smtClean="0"/>
              <a:t>24/06/2022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5355FB-7249-462E-A59C-AD7456B9ABCF}" type="slidenum">
              <a:rPr lang="en-GB" smtClean="0"/>
              <a:t>‹#›</a:t>
            </a:fld>
            <a:endParaRPr lang="en-GB"/>
          </a:p>
        </p:txBody>
      </p:sp>
    </p:spTree>
    <p:extLst>
      <p:ext uri="{BB962C8B-B14F-4D97-AF65-F5344CB8AC3E}">
        <p14:creationId xmlns:p14="http://schemas.microsoft.com/office/powerpoint/2010/main" val="112138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9B1226-9A2E-4157-8AC4-B569B567B764}" type="datetimeFigureOut">
              <a:rPr lang="en-GB" smtClean="0"/>
              <a:t>24/06/2022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5355FB-7249-462E-A59C-AD7456B9ABCF}" type="slidenum">
              <a:rPr lang="en-GB" smtClean="0"/>
              <a:t>‹#›</a:t>
            </a:fld>
            <a:endParaRPr lang="en-GB"/>
          </a:p>
        </p:txBody>
      </p:sp>
    </p:spTree>
    <p:extLst>
      <p:ext uri="{BB962C8B-B14F-4D97-AF65-F5344CB8AC3E}">
        <p14:creationId xmlns:p14="http://schemas.microsoft.com/office/powerpoint/2010/main" val="33117046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FAD1CB-A943-4AA4-98D0-ACDEB906C165}"/>
              </a:ext>
            </a:extLst>
          </p:cNvPr>
          <p:cNvSpPr/>
          <p:nvPr/>
        </p:nvSpPr>
        <p:spPr>
          <a:xfrm>
            <a:off x="0" y="0"/>
            <a:ext cx="8153315" cy="441146"/>
          </a:xfrm>
          <a:prstGeom prst="rect">
            <a:avLst/>
          </a:prstGeom>
          <a:noFill/>
        </p:spPr>
        <p:txBody>
          <a:bodyPr wrap="square" lIns="132080" tIns="66040" rIns="132080" bIns="66040">
            <a:spAutoFit/>
          </a:bodyPr>
          <a:lstStyle/>
          <a:p>
            <a:pPr algn="ctr"/>
            <a:r>
              <a:rPr lang="en-US" sz="2000" b="1" u="sng" dirty="0">
                <a:ln w="0"/>
                <a:solidFill>
                  <a:srgbClr val="002060"/>
                </a:solidFill>
                <a:effectLst>
                  <a:outerShdw blurRad="38100" dist="25400" dir="5400000" algn="ctr" rotWithShape="0">
                    <a:srgbClr val="6E747A">
                      <a:alpha val="43000"/>
                    </a:srgbClr>
                  </a:outerShdw>
                </a:effectLst>
              </a:rPr>
              <a:t>Y9 Striking &amp; Fielding (Evaluation and Analysis): Journey of Knowledge</a:t>
            </a:r>
          </a:p>
        </p:txBody>
      </p:sp>
      <p:graphicFrame>
        <p:nvGraphicFramePr>
          <p:cNvPr id="6" name="Table 6">
            <a:extLst>
              <a:ext uri="{FF2B5EF4-FFF2-40B4-BE49-F238E27FC236}">
                <a16:creationId xmlns:a16="http://schemas.microsoft.com/office/drawing/2014/main" id="{BEA7F948-0AE4-44BF-A804-D96AF7A9AAD2}"/>
              </a:ext>
            </a:extLst>
          </p:cNvPr>
          <p:cNvGraphicFramePr>
            <a:graphicFrameLocks noGrp="1"/>
          </p:cNvGraphicFramePr>
          <p:nvPr>
            <p:extLst>
              <p:ext uri="{D42A27DB-BD31-4B8C-83A1-F6EECF244321}">
                <p14:modId xmlns:p14="http://schemas.microsoft.com/office/powerpoint/2010/main" val="196605317"/>
              </p:ext>
            </p:extLst>
          </p:nvPr>
        </p:nvGraphicFramePr>
        <p:xfrm>
          <a:off x="121133" y="2149038"/>
          <a:ext cx="11992569" cy="4665048"/>
        </p:xfrm>
        <a:graphic>
          <a:graphicData uri="http://schemas.openxmlformats.org/drawingml/2006/table">
            <a:tbl>
              <a:tblPr firstRow="1" bandRow="1">
                <a:tableStyleId>{5940675A-B579-460E-94D1-54222C63F5DA}</a:tableStyleId>
              </a:tblPr>
              <a:tblGrid>
                <a:gridCol w="3846911">
                  <a:extLst>
                    <a:ext uri="{9D8B030D-6E8A-4147-A177-3AD203B41FA5}">
                      <a16:colId xmlns:a16="http://schemas.microsoft.com/office/drawing/2014/main" val="3001272792"/>
                    </a:ext>
                  </a:extLst>
                </a:gridCol>
                <a:gridCol w="2403977">
                  <a:extLst>
                    <a:ext uri="{9D8B030D-6E8A-4147-A177-3AD203B41FA5}">
                      <a16:colId xmlns:a16="http://schemas.microsoft.com/office/drawing/2014/main" val="1320432718"/>
                    </a:ext>
                  </a:extLst>
                </a:gridCol>
                <a:gridCol w="3501821">
                  <a:extLst>
                    <a:ext uri="{9D8B030D-6E8A-4147-A177-3AD203B41FA5}">
                      <a16:colId xmlns:a16="http://schemas.microsoft.com/office/drawing/2014/main" val="1897910160"/>
                    </a:ext>
                  </a:extLst>
                </a:gridCol>
                <a:gridCol w="2239860">
                  <a:extLst>
                    <a:ext uri="{9D8B030D-6E8A-4147-A177-3AD203B41FA5}">
                      <a16:colId xmlns:a16="http://schemas.microsoft.com/office/drawing/2014/main" val="3498275268"/>
                    </a:ext>
                  </a:extLst>
                </a:gridCol>
              </a:tblGrid>
              <a:tr h="4665048">
                <a:tc>
                  <a:txBody>
                    <a:bodyPr/>
                    <a:lstStyle/>
                    <a:p>
                      <a:pPr marL="0" indent="0" algn="l">
                        <a:buFont typeface="Arial" panose="020B0604020202020204" pitchFamily="34" charset="0"/>
                        <a:buNone/>
                      </a:pPr>
                      <a:r>
                        <a:rPr lang="en-GB" sz="1100" b="1" u="sng" baseline="0" dirty="0">
                          <a:solidFill>
                            <a:srgbClr val="002060"/>
                          </a:solidFill>
                        </a:rPr>
                        <a:t>CORE KNOWLEDGE</a:t>
                      </a:r>
                    </a:p>
                    <a:p>
                      <a:pPr marL="0" indent="0" algn="l">
                        <a:buFont typeface="Arial" panose="020B0604020202020204" pitchFamily="34" charset="0"/>
                        <a:buNone/>
                      </a:pPr>
                      <a:endParaRPr lang="en-GB" sz="800" b="1" u="sng" baseline="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u="sng" baseline="0" dirty="0">
                          <a:solidFill>
                            <a:srgbClr val="002060"/>
                          </a:solidFill>
                          <a:highlight>
                            <a:srgbClr val="00FF00"/>
                          </a:highlight>
                        </a:rPr>
                        <a:t>Physical Me</a:t>
                      </a:r>
                      <a:endParaRPr lang="en-GB" sz="800" b="0" u="none" baseline="0" dirty="0">
                        <a:solidFill>
                          <a:srgbClr val="002060"/>
                        </a:solidFill>
                      </a:endParaRPr>
                    </a:p>
                    <a:p>
                      <a:pPr marL="171450" indent="-171450" algn="l">
                        <a:buFontTx/>
                        <a:buChar char="-"/>
                      </a:pPr>
                      <a:r>
                        <a:rPr lang="en-GB" sz="800" b="1" i="1" u="none" baseline="0" dirty="0">
                          <a:solidFill>
                            <a:srgbClr val="002060"/>
                          </a:solidFill>
                        </a:rPr>
                        <a:t>Batting Analysis</a:t>
                      </a:r>
                      <a:r>
                        <a:rPr lang="en-GB" sz="800" b="0" i="1" u="none" baseline="0" dirty="0">
                          <a:solidFill>
                            <a:srgbClr val="002060"/>
                          </a:solidFill>
                        </a:rPr>
                        <a:t> – </a:t>
                      </a:r>
                      <a:r>
                        <a:rPr lang="en-GB" sz="800" b="0" i="0" u="none" baseline="0" dirty="0">
                          <a:solidFill>
                            <a:srgbClr val="002060"/>
                          </a:solidFill>
                        </a:rPr>
                        <a:t>stand sideways looking at bowler, start with the bat back, weight on back foot, swing forward as the ball bounces.</a:t>
                      </a:r>
                      <a:endParaRPr lang="en-GB" sz="800" b="0" i="1" u="none" baseline="0" dirty="0">
                        <a:solidFill>
                          <a:srgbClr val="002060"/>
                        </a:solidFill>
                      </a:endParaRPr>
                    </a:p>
                    <a:p>
                      <a:pPr marL="171450" indent="-171450" algn="l">
                        <a:buFontTx/>
                        <a:buChar char="-"/>
                      </a:pPr>
                      <a:r>
                        <a:rPr lang="en-GB" sz="800" b="1" i="1" u="none" baseline="0" dirty="0">
                          <a:solidFill>
                            <a:srgbClr val="002060"/>
                          </a:solidFill>
                        </a:rPr>
                        <a:t>Rounders Bowling Analysis </a:t>
                      </a:r>
                      <a:r>
                        <a:rPr lang="en-GB" sz="800" b="0" i="1" u="none" baseline="0" dirty="0">
                          <a:solidFill>
                            <a:srgbClr val="002060"/>
                          </a:solidFill>
                        </a:rPr>
                        <a:t>– </a:t>
                      </a:r>
                      <a:r>
                        <a:rPr lang="en-GB" sz="800" b="0" i="0" u="none" baseline="0" dirty="0">
                          <a:solidFill>
                            <a:srgbClr val="002060"/>
                          </a:solidFill>
                        </a:rPr>
                        <a:t>step in to the bowl, swing arm forward, follow through pointing at target.</a:t>
                      </a:r>
                    </a:p>
                    <a:p>
                      <a:pPr marL="171450" indent="-171450" algn="l">
                        <a:buFontTx/>
                        <a:buChar char="-"/>
                      </a:pPr>
                      <a:r>
                        <a:rPr lang="en-GB" sz="800" b="1" i="1" u="none" baseline="0" dirty="0">
                          <a:solidFill>
                            <a:srgbClr val="002060"/>
                          </a:solidFill>
                        </a:rPr>
                        <a:t>Cricket bowling Analysis </a:t>
                      </a:r>
                      <a:r>
                        <a:rPr lang="en-GB" sz="800" b="0" i="1" u="none" baseline="0" dirty="0">
                          <a:solidFill>
                            <a:srgbClr val="002060"/>
                          </a:solidFill>
                        </a:rPr>
                        <a:t>– stand sideways, grip ball with thumb and 2 fingers, keep arm straight as circle past head (Backwards 6) – Windmill technique.</a:t>
                      </a:r>
                    </a:p>
                    <a:p>
                      <a:pPr marL="171450" indent="-171450" algn="l">
                        <a:buFontTx/>
                        <a:buChar char="-"/>
                      </a:pPr>
                      <a:r>
                        <a:rPr lang="en-GB" sz="800" b="1" i="1" u="none" baseline="0" dirty="0">
                          <a:solidFill>
                            <a:srgbClr val="002060"/>
                          </a:solidFill>
                        </a:rPr>
                        <a:t>Throwing</a:t>
                      </a:r>
                      <a:r>
                        <a:rPr lang="en-GB" sz="800" b="0" i="0" u="none" baseline="0" dirty="0">
                          <a:solidFill>
                            <a:srgbClr val="002060"/>
                          </a:solidFill>
                        </a:rPr>
                        <a:t> </a:t>
                      </a:r>
                      <a:r>
                        <a:rPr lang="en-GB" sz="800" b="1" i="1" u="none" baseline="0" dirty="0">
                          <a:solidFill>
                            <a:srgbClr val="002060"/>
                          </a:solidFill>
                        </a:rPr>
                        <a:t>Analysis </a:t>
                      </a:r>
                      <a:r>
                        <a:rPr lang="en-GB" sz="800" b="0" i="0" u="none" baseline="0" dirty="0">
                          <a:solidFill>
                            <a:srgbClr val="002060"/>
                          </a:solidFill>
                        </a:rPr>
                        <a:t>– ball above head, step with opposite foot to hand, wave arm back first and then thrust forward and release.</a:t>
                      </a:r>
                      <a:endParaRPr lang="en-GB" sz="800" b="0" i="1" u="none" baseline="0" dirty="0">
                        <a:solidFill>
                          <a:srgbClr val="002060"/>
                        </a:solidFill>
                      </a:endParaRPr>
                    </a:p>
                    <a:p>
                      <a:pPr marL="171450" indent="-171450" algn="l">
                        <a:buFontTx/>
                        <a:buChar char="-"/>
                      </a:pPr>
                      <a:r>
                        <a:rPr lang="en-GB" sz="800" b="1" i="1" u="none" baseline="0" dirty="0">
                          <a:solidFill>
                            <a:srgbClr val="002060"/>
                          </a:solidFill>
                        </a:rPr>
                        <a:t>Catching</a:t>
                      </a:r>
                      <a:r>
                        <a:rPr lang="en-GB" sz="800" b="0" i="0" u="none" baseline="0" dirty="0">
                          <a:solidFill>
                            <a:srgbClr val="002060"/>
                          </a:solidFill>
                        </a:rPr>
                        <a:t> </a:t>
                      </a:r>
                      <a:r>
                        <a:rPr lang="en-GB" sz="800" b="1" i="1" u="none" baseline="0" dirty="0">
                          <a:solidFill>
                            <a:srgbClr val="002060"/>
                          </a:solidFill>
                        </a:rPr>
                        <a:t>Analysis</a:t>
                      </a:r>
                      <a:r>
                        <a:rPr lang="en-GB" sz="800" b="0" i="0" u="none" baseline="0" dirty="0">
                          <a:solidFill>
                            <a:srgbClr val="002060"/>
                          </a:solidFill>
                        </a:rPr>
                        <a:t> – get hands ready early, watch the ball into cupped hands, move hands towards body as ball enters hands.</a:t>
                      </a:r>
                    </a:p>
                    <a:p>
                      <a:pPr marL="0" indent="0" algn="l">
                        <a:buFont typeface="Arial" panose="020B0604020202020204" pitchFamily="34" charset="0"/>
                        <a:buNone/>
                      </a:pPr>
                      <a:endParaRPr lang="en-US" sz="800" b="0" i="0" u="none" baseline="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u="sng" baseline="0" dirty="0">
                          <a:solidFill>
                            <a:schemeClr val="bg1"/>
                          </a:solidFill>
                          <a:highlight>
                            <a:srgbClr val="FF0000"/>
                          </a:highlight>
                        </a:rPr>
                        <a:t>Thinking Me</a:t>
                      </a:r>
                      <a:endParaRPr lang="en-US" sz="800" b="0" i="0" u="none" baseline="0" dirty="0">
                        <a:solidFill>
                          <a:schemeClr val="bg1"/>
                        </a:solidFill>
                      </a:endParaRPr>
                    </a:p>
                    <a:p>
                      <a:pPr marL="171450" indent="-171450" algn="l">
                        <a:buFontTx/>
                        <a:buChar char="-"/>
                      </a:pPr>
                      <a:r>
                        <a:rPr lang="en-GB" sz="800" b="1" u="none" baseline="0" dirty="0">
                          <a:solidFill>
                            <a:srgbClr val="002060"/>
                          </a:solidFill>
                        </a:rPr>
                        <a:t>Analysis &amp; Feedback</a:t>
                      </a:r>
                      <a:r>
                        <a:rPr lang="en-GB" sz="800" b="0" u="none" baseline="0" dirty="0">
                          <a:solidFill>
                            <a:srgbClr val="002060"/>
                          </a:solidFill>
                        </a:rPr>
                        <a:t> – identify strengths and weaknesses a peer/self performance. Observe and record events in performance, assess and monitor performance against criteria such as normative data/skill cards.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800" b="1" u="none" baseline="0" dirty="0">
                          <a:solidFill>
                            <a:srgbClr val="002060"/>
                          </a:solidFill>
                        </a:rPr>
                        <a:t>ABC: </a:t>
                      </a:r>
                      <a:r>
                        <a:rPr lang="en-GB" sz="800" b="0" u="none" baseline="0" dirty="0">
                          <a:solidFill>
                            <a:srgbClr val="002060"/>
                          </a:solidFill>
                        </a:rPr>
                        <a:t>Pupils are asked relevant questions about their lesson focus by the teacher (teaching points/tactics) and other pupils are asked to A, B or C their responses.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800" b="1" u="none" baseline="0" dirty="0">
                          <a:solidFill>
                            <a:srgbClr val="002060"/>
                          </a:solidFill>
                        </a:rPr>
                        <a:t>Long-term effects of exercise: </a:t>
                      </a:r>
                      <a:r>
                        <a:rPr lang="en-US" sz="800" b="0" u="none" baseline="0" dirty="0">
                          <a:solidFill>
                            <a:srgbClr val="002060"/>
                          </a:solidFill>
                        </a:rPr>
                        <a:t>Hypertrophy, cardiac output, heart rate, stroke volume and vital capacity.</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800" b="0" u="none" baseline="0" dirty="0">
                        <a:solidFill>
                          <a:srgbClr val="002060"/>
                        </a:solidFill>
                      </a:endParaRPr>
                    </a:p>
                    <a:p>
                      <a:pPr marL="0" indent="0" algn="l">
                        <a:buFontTx/>
                        <a:buNone/>
                      </a:pPr>
                      <a:r>
                        <a:rPr lang="en-US" sz="800" b="1" u="sng" baseline="0" dirty="0">
                          <a:solidFill>
                            <a:srgbClr val="002060"/>
                          </a:solidFill>
                          <a:highlight>
                            <a:srgbClr val="FFFF00"/>
                          </a:highlight>
                        </a:rPr>
                        <a:t>Healthy Me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800" b="0" i="0" u="none" baseline="0" dirty="0">
                          <a:solidFill>
                            <a:srgbClr val="002060"/>
                          </a:solidFill>
                        </a:rPr>
                        <a:t>Physical health in order to meet the requirements of athletics – Coordination, cardiovascular endurance, agility, balance, speed power, reaction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i="0" u="none" baseline="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i="0" u="sng" baseline="0" dirty="0">
                          <a:solidFill>
                            <a:srgbClr val="002060"/>
                          </a:solidFill>
                          <a:highlight>
                            <a:srgbClr val="00FFFF"/>
                          </a:highlight>
                        </a:rPr>
                        <a:t>Social Me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800" b="0" i="0" u="none" baseline="0" dirty="0">
                          <a:solidFill>
                            <a:srgbClr val="002060"/>
                          </a:solidFill>
                        </a:rPr>
                        <a:t>This takes into account the behaviour/attitude of pupils as well as their ability to support each other and work together as a team. Also when analysing skills/tactics to each other in order to outperform another opponent in any striking and fielding environment.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800" b="0" i="0" u="none" baseline="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1" i="0" u="sng" baseline="0" dirty="0">
                          <a:solidFill>
                            <a:schemeClr val="bg1"/>
                          </a:solidFill>
                          <a:highlight>
                            <a:srgbClr val="FF00FF"/>
                          </a:highlight>
                        </a:rPr>
                        <a:t>Resilient Me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800" dirty="0">
                          <a:solidFill>
                            <a:schemeClr val="accent1">
                              <a:lumMod val="50000"/>
                            </a:schemeClr>
                          </a:solidFill>
                          <a:latin typeface="Blue Ridge Heavy SF" pitchFamily="34" charset="0"/>
                        </a:rPr>
                        <a:t>Doesn’t give up when skills are challenging and regroups and evaluates well when analysis is not as effective as it could be.</a:t>
                      </a:r>
                    </a:p>
                  </a:txBody>
                  <a:tcPr/>
                </a:tc>
                <a:tc>
                  <a:txBody>
                    <a:bodyPr/>
                    <a:lstStyle/>
                    <a:p>
                      <a:pPr marL="0" indent="0" algn="l">
                        <a:buFont typeface="Arial" panose="020B0604020202020204" pitchFamily="34" charset="0"/>
                        <a:buNone/>
                      </a:pPr>
                      <a:r>
                        <a:rPr lang="en-GB" sz="1100" b="1" u="sng" baseline="0" dirty="0">
                          <a:solidFill>
                            <a:srgbClr val="002060"/>
                          </a:solidFill>
                        </a:rPr>
                        <a:t>CORE SKILLS</a:t>
                      </a:r>
                    </a:p>
                    <a:p>
                      <a:pPr marL="0" indent="0" algn="l">
                        <a:buFont typeface="Arial" panose="020B0604020202020204" pitchFamily="34" charset="0"/>
                        <a:buNone/>
                      </a:pPr>
                      <a:endParaRPr lang="en-GB" sz="800" b="1" u="sng" baseline="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0" u="none" baseline="0" dirty="0">
                          <a:solidFill>
                            <a:srgbClr val="002060"/>
                          </a:solidFill>
                        </a:rPr>
                        <a:t>Lead others in warm up routines for cricket, rounders or softball  (pulse raising activity such as jogging, stretching muscles: hamstrings, quadriceps, gastrocnemius, triceps, biceps, deltoid, trapezius)</a:t>
                      </a:r>
                    </a:p>
                    <a:p>
                      <a:pPr marL="0" indent="0" algn="l">
                        <a:buFont typeface="Arial" panose="020B0604020202020204" pitchFamily="34" charset="0"/>
                        <a:buNone/>
                      </a:pPr>
                      <a:endParaRPr lang="en-GB" sz="800" b="1" u="sng" baseline="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u="none" baseline="0" dirty="0">
                          <a:solidFill>
                            <a:srgbClr val="002060"/>
                          </a:solidFill>
                        </a:rPr>
                        <a:t>Demonstration and application of the following skills;</a:t>
                      </a:r>
                      <a:endParaRPr lang="en-GB" sz="800" b="1" u="sng" baseline="0" dirty="0">
                        <a:solidFill>
                          <a:srgbClr val="002060"/>
                        </a:solidFill>
                      </a:endParaRPr>
                    </a:p>
                    <a:p>
                      <a:pPr marL="0" indent="0" algn="l">
                        <a:buFont typeface="Arial" panose="020B0604020202020204" pitchFamily="34" charset="0"/>
                        <a:buNone/>
                      </a:pPr>
                      <a:r>
                        <a:rPr lang="en-GB" sz="800" b="0" u="none" baseline="0" dirty="0">
                          <a:solidFill>
                            <a:srgbClr val="002060"/>
                          </a:solidFill>
                        </a:rPr>
                        <a:t>Observation</a:t>
                      </a:r>
                    </a:p>
                    <a:p>
                      <a:pPr marL="0" indent="0" algn="l">
                        <a:buFont typeface="Arial" panose="020B0604020202020204" pitchFamily="34" charset="0"/>
                        <a:buNone/>
                      </a:pPr>
                      <a:r>
                        <a:rPr lang="en-GB" sz="800" b="0" u="none" baseline="0" dirty="0">
                          <a:solidFill>
                            <a:srgbClr val="002060"/>
                          </a:solidFill>
                        </a:rPr>
                        <a:t>Assessment</a:t>
                      </a:r>
                    </a:p>
                    <a:p>
                      <a:pPr marL="0" indent="0" algn="l">
                        <a:buFont typeface="Arial" panose="020B0604020202020204" pitchFamily="34" charset="0"/>
                        <a:buNone/>
                      </a:pPr>
                      <a:r>
                        <a:rPr lang="en-GB" sz="800" b="0" u="none" baseline="0" dirty="0">
                          <a:solidFill>
                            <a:srgbClr val="002060"/>
                          </a:solidFill>
                        </a:rPr>
                        <a:t>Recording accurately</a:t>
                      </a:r>
                    </a:p>
                    <a:p>
                      <a:pPr marL="0" indent="0" algn="l">
                        <a:buFont typeface="Arial" panose="020B0604020202020204" pitchFamily="34" charset="0"/>
                        <a:buNone/>
                      </a:pPr>
                      <a:r>
                        <a:rPr lang="en-GB" sz="800" b="0" u="none" baseline="0" dirty="0">
                          <a:solidFill>
                            <a:srgbClr val="002060"/>
                          </a:solidFill>
                        </a:rPr>
                        <a:t>Measurement </a:t>
                      </a:r>
                    </a:p>
                    <a:p>
                      <a:pPr marL="0" indent="0" algn="l">
                        <a:buFont typeface="Arial" panose="020B0604020202020204" pitchFamily="34" charset="0"/>
                        <a:buNone/>
                      </a:pPr>
                      <a:r>
                        <a:rPr lang="en-GB" sz="800" b="0" u="none" baseline="0" dirty="0">
                          <a:solidFill>
                            <a:srgbClr val="002060"/>
                          </a:solidFill>
                        </a:rPr>
                        <a:t>Review </a:t>
                      </a:r>
                    </a:p>
                    <a:p>
                      <a:pPr marL="0" indent="0" algn="l">
                        <a:buFont typeface="Arial" panose="020B0604020202020204" pitchFamily="34" charset="0"/>
                        <a:buNone/>
                      </a:pPr>
                      <a:r>
                        <a:rPr lang="en-GB" sz="800" b="0" u="none" baseline="0" dirty="0">
                          <a:solidFill>
                            <a:srgbClr val="002060"/>
                          </a:solidFill>
                        </a:rPr>
                        <a:t>Communication</a:t>
                      </a:r>
                    </a:p>
                    <a:p>
                      <a:pPr marL="0" indent="0" algn="l">
                        <a:buFont typeface="Arial" panose="020B0604020202020204" pitchFamily="34" charset="0"/>
                        <a:buNone/>
                      </a:pPr>
                      <a:r>
                        <a:rPr lang="en-GB" sz="800" b="0" u="none" baseline="0" dirty="0">
                          <a:solidFill>
                            <a:srgbClr val="002060"/>
                          </a:solidFill>
                        </a:rPr>
                        <a:t>Acting on advice from others</a:t>
                      </a:r>
                    </a:p>
                    <a:p>
                      <a:pPr marL="0" indent="0" algn="l">
                        <a:buFont typeface="Arial" panose="020B0604020202020204" pitchFamily="34" charset="0"/>
                        <a:buNone/>
                      </a:pPr>
                      <a:endParaRPr lang="en-GB" sz="800" b="0" u="none" baseline="0" dirty="0">
                        <a:solidFill>
                          <a:srgbClr val="002060"/>
                        </a:solidFill>
                      </a:endParaRPr>
                    </a:p>
                    <a:p>
                      <a:pPr marL="171450" indent="-171450" algn="l">
                        <a:buFontTx/>
                        <a:buChar char="-"/>
                      </a:pPr>
                      <a:r>
                        <a:rPr lang="en-GB" sz="800" b="0" u="none" baseline="0" dirty="0">
                          <a:solidFill>
                            <a:srgbClr val="002060"/>
                          </a:solidFill>
                        </a:rPr>
                        <a:t>Justify areas of strength and weakness in own performance (Listen to peers assessment and watch back any video footage to develop technique when cross referencing this with elite models).</a:t>
                      </a:r>
                    </a:p>
                    <a:p>
                      <a:pPr marL="0" indent="0" algn="l">
                        <a:buFont typeface="Arial" panose="020B0604020202020204" pitchFamily="34" charset="0"/>
                        <a:buNone/>
                      </a:pPr>
                      <a:endParaRPr lang="en-GB" sz="800" b="0" u="none" baseline="0" dirty="0">
                        <a:solidFill>
                          <a:srgbClr val="002060"/>
                        </a:solidFill>
                      </a:endParaRPr>
                    </a:p>
                    <a:p>
                      <a:pPr marL="171450" indent="-171450" algn="l">
                        <a:buFontTx/>
                        <a:buChar char="-"/>
                      </a:pPr>
                      <a:r>
                        <a:rPr lang="en-GB" sz="800" b="0" u="none" baseline="0" dirty="0">
                          <a:solidFill>
                            <a:srgbClr val="002060"/>
                          </a:solidFill>
                        </a:rPr>
                        <a:t>Articulate knowledge of tactics and strategies orally to others as well as coach a partner/team upon analysis of live play.</a:t>
                      </a:r>
                    </a:p>
                    <a:p>
                      <a:pPr marL="0" indent="0" algn="l">
                        <a:buFont typeface="Arial" panose="020B0604020202020204" pitchFamily="34" charset="0"/>
                        <a:buNone/>
                      </a:pPr>
                      <a:endParaRPr lang="en-GB" sz="1100" b="1" u="sng" baseline="0" dirty="0">
                        <a:solidFill>
                          <a:srgbClr val="002060"/>
                        </a:solidFill>
                      </a:endParaRPr>
                    </a:p>
                  </a:txBody>
                  <a:tcPr/>
                </a:tc>
                <a:tc>
                  <a:txBody>
                    <a:bodyPr/>
                    <a:lstStyle/>
                    <a:p>
                      <a:pPr marL="0" indent="0" algn="l">
                        <a:buFont typeface="Arial" panose="020B0604020202020204" pitchFamily="34" charset="0"/>
                        <a:buNone/>
                      </a:pPr>
                      <a:r>
                        <a:rPr lang="en-GB" sz="1100" b="1" u="sng" dirty="0">
                          <a:solidFill>
                            <a:srgbClr val="002060"/>
                          </a:solidFill>
                        </a:rPr>
                        <a:t>ABOVE AND BEYOND</a:t>
                      </a:r>
                    </a:p>
                    <a:p>
                      <a:pPr marL="0" indent="0" algn="l">
                        <a:buFont typeface="Arial" panose="020B0604020202020204" pitchFamily="34" charset="0"/>
                        <a:buNone/>
                      </a:pPr>
                      <a:endParaRPr lang="en-GB" sz="800" b="1" u="sng" dirty="0">
                        <a:solidFill>
                          <a:srgbClr val="002060"/>
                        </a:solidFill>
                      </a:endParaRPr>
                    </a:p>
                    <a:p>
                      <a:pPr marL="0" indent="0" algn="l">
                        <a:buFont typeface="Arial" panose="020B0604020202020204" pitchFamily="34" charset="0"/>
                        <a:buNone/>
                      </a:pPr>
                      <a:r>
                        <a:rPr lang="en-GB" sz="800" b="0" u="none" dirty="0">
                          <a:solidFill>
                            <a:srgbClr val="002060"/>
                          </a:solidFill>
                        </a:rPr>
                        <a:t>Coach others whilst linking weaknesses to components of fitness as well as angles of release.</a:t>
                      </a:r>
                    </a:p>
                    <a:p>
                      <a:pPr marL="0" indent="0" algn="l">
                        <a:buFont typeface="Arial" panose="020B0604020202020204" pitchFamily="34" charset="0"/>
                        <a:buNone/>
                      </a:pPr>
                      <a:r>
                        <a:rPr lang="en-GB" sz="800" b="0" u="none" dirty="0">
                          <a:solidFill>
                            <a:srgbClr val="002060"/>
                          </a:solidFill>
                        </a:rPr>
                        <a:t>Model correct technique (demonstration/explanation).</a:t>
                      </a:r>
                    </a:p>
                    <a:p>
                      <a:pPr marL="0" indent="0" algn="l">
                        <a:buFont typeface="Arial" panose="020B0604020202020204" pitchFamily="34" charset="0"/>
                        <a:buNone/>
                      </a:pPr>
                      <a:r>
                        <a:rPr lang="en-GB" sz="800" b="0" u="none" dirty="0">
                          <a:solidFill>
                            <a:srgbClr val="002060"/>
                          </a:solidFill>
                        </a:rPr>
                        <a:t>Explain the relevant sporting injuries linked to striking and fielding activities.</a:t>
                      </a:r>
                    </a:p>
                    <a:p>
                      <a:pPr marL="0" indent="0" algn="l">
                        <a:buFont typeface="Arial" panose="020B0604020202020204" pitchFamily="34" charset="0"/>
                        <a:buNone/>
                      </a:pPr>
                      <a:endParaRPr lang="en-GB" sz="1100" b="1" u="sng" dirty="0">
                        <a:solidFill>
                          <a:srgbClr val="002060"/>
                        </a:solidFill>
                      </a:endParaRPr>
                    </a:p>
                    <a:p>
                      <a:pPr marL="0" indent="0" algn="l">
                        <a:buFont typeface="Arial" panose="020B0604020202020204" pitchFamily="34" charset="0"/>
                        <a:buNone/>
                      </a:pPr>
                      <a:r>
                        <a:rPr lang="en-GB" sz="1100" b="1" u="sng" dirty="0">
                          <a:solidFill>
                            <a:srgbClr val="002060"/>
                          </a:solidFill>
                        </a:rPr>
                        <a:t>VOCABULARY</a:t>
                      </a:r>
                    </a:p>
                    <a:p>
                      <a:pPr marL="0" indent="0" algn="l">
                        <a:buFont typeface="Arial" panose="020B0604020202020204" pitchFamily="34" charset="0"/>
                        <a:buNone/>
                      </a:pPr>
                      <a:endParaRPr lang="en-GB" sz="1100" b="0" u="none" dirty="0">
                        <a:solidFill>
                          <a:srgbClr val="002060"/>
                        </a:solidFill>
                      </a:endParaRPr>
                    </a:p>
                    <a:p>
                      <a:pPr marL="0" indent="0" algn="l">
                        <a:buFont typeface="Arial" panose="020B0604020202020204" pitchFamily="34" charset="0"/>
                        <a:buNone/>
                      </a:pPr>
                      <a:endParaRPr lang="en-GB" sz="1100" b="0" u="none" dirty="0">
                        <a:solidFill>
                          <a:srgbClr val="002060"/>
                        </a:solidFill>
                      </a:endParaRPr>
                    </a:p>
                  </a:txBody>
                  <a:tcPr/>
                </a:tc>
                <a:tc>
                  <a:txBody>
                    <a:bodyPr/>
                    <a:lstStyle/>
                    <a:p>
                      <a:pPr algn="l"/>
                      <a:r>
                        <a:rPr lang="en-GB" sz="1100" b="1" u="sng" dirty="0">
                          <a:solidFill>
                            <a:srgbClr val="002060"/>
                          </a:solidFill>
                        </a:rPr>
                        <a:t>Literacy in PE</a:t>
                      </a:r>
                    </a:p>
                    <a:p>
                      <a:pPr algn="ctr"/>
                      <a:endParaRPr lang="en-GB" sz="800" b="1" u="sng" dirty="0">
                        <a:solidFill>
                          <a:srgbClr val="002060"/>
                        </a:solidFill>
                      </a:endParaRPr>
                    </a:p>
                    <a:p>
                      <a:pPr algn="l"/>
                      <a:r>
                        <a:rPr lang="en-GB" sz="800" b="1" u="sng" dirty="0">
                          <a:solidFill>
                            <a:srgbClr val="002060"/>
                          </a:solidFill>
                        </a:rPr>
                        <a:t>‘ABC’ </a:t>
                      </a:r>
                      <a:r>
                        <a:rPr lang="en-GB" sz="800" b="0" u="none" dirty="0">
                          <a:solidFill>
                            <a:srgbClr val="002060"/>
                          </a:solidFill>
                        </a:rPr>
                        <a:t>– Agree with/Build on/Contradict</a:t>
                      </a:r>
                    </a:p>
                    <a:p>
                      <a:pPr algn="l"/>
                      <a:endParaRPr lang="en-GB" sz="800" b="0" u="none" dirty="0">
                        <a:solidFill>
                          <a:srgbClr val="002060"/>
                        </a:solidFill>
                      </a:endParaRPr>
                    </a:p>
                    <a:p>
                      <a:pPr algn="l"/>
                      <a:r>
                        <a:rPr lang="en-GB" sz="800" b="0" u="none" dirty="0">
                          <a:solidFill>
                            <a:srgbClr val="002060"/>
                          </a:solidFill>
                        </a:rPr>
                        <a:t>This is our literacy focus in PE which is a form of ‘academic talk’. Pupils are asked to state why they either agree with something their peers have said, state how they can build upon this point, or how can they contradict what their peer has said to challenge the thought process. This can be related to performance, form, skill selection etc.</a:t>
                      </a:r>
                    </a:p>
                    <a:p>
                      <a:pPr algn="ctr"/>
                      <a:endParaRPr lang="en-GB" sz="1100" b="1" u="sng" dirty="0">
                        <a:solidFill>
                          <a:srgbClr val="002060"/>
                        </a:solidFill>
                      </a:endParaRPr>
                    </a:p>
                    <a:p>
                      <a:pPr algn="l"/>
                      <a:r>
                        <a:rPr lang="en-GB" sz="1100" b="1" u="sng" dirty="0">
                          <a:solidFill>
                            <a:srgbClr val="002060"/>
                          </a:solidFill>
                        </a:rPr>
                        <a:t>WHERE NEXT?</a:t>
                      </a:r>
                    </a:p>
                    <a:p>
                      <a:pPr algn="ctr"/>
                      <a:endParaRPr lang="en-GB" sz="1100" b="1" u="sng" dirty="0">
                        <a:solidFill>
                          <a:srgbClr val="002060"/>
                        </a:solidFill>
                      </a:endParaRPr>
                    </a:p>
                    <a:p>
                      <a:pPr algn="l"/>
                      <a:r>
                        <a:rPr lang="en-GB" sz="800" b="0" u="none" dirty="0">
                          <a:solidFill>
                            <a:srgbClr val="002060"/>
                          </a:solidFill>
                        </a:rPr>
                        <a:t>Pupils</a:t>
                      </a:r>
                      <a:r>
                        <a:rPr lang="en-GB" sz="800" b="0" u="none" baseline="0" dirty="0">
                          <a:solidFill>
                            <a:srgbClr val="002060"/>
                          </a:solidFill>
                        </a:rPr>
                        <a:t> demonstrate these skills in the ‘developing sports skills’ unit of Cambridge National: Sport Studies (Level 2)</a:t>
                      </a:r>
                      <a:endParaRPr lang="en-GB" sz="800" b="0" u="none" dirty="0">
                        <a:solidFill>
                          <a:srgbClr val="002060"/>
                        </a:solidFill>
                      </a:endParaRPr>
                    </a:p>
                    <a:p>
                      <a:pPr algn="ctr"/>
                      <a:endParaRPr lang="en-GB" sz="1100" b="1" u="sng" dirty="0">
                        <a:solidFill>
                          <a:srgbClr val="002060"/>
                        </a:solidFill>
                      </a:endParaRPr>
                    </a:p>
                    <a:p>
                      <a:pPr algn="ctr"/>
                      <a:endParaRPr lang="en-GB" sz="1100" b="1" u="sng" dirty="0">
                        <a:solidFill>
                          <a:srgbClr val="002060"/>
                        </a:solidFill>
                      </a:endParaRPr>
                    </a:p>
                  </a:txBody>
                  <a:tcPr/>
                </a:tc>
                <a:extLst>
                  <a:ext uri="{0D108BD9-81ED-4DB2-BD59-A6C34878D82A}">
                    <a16:rowId xmlns:a16="http://schemas.microsoft.com/office/drawing/2014/main" val="1196057531"/>
                  </a:ext>
                </a:extLst>
              </a:tr>
            </a:tbl>
          </a:graphicData>
        </a:graphic>
      </p:graphicFrame>
      <p:pic>
        <p:nvPicPr>
          <p:cNvPr id="2" name="Picture 1">
            <a:extLst>
              <a:ext uri="{FF2B5EF4-FFF2-40B4-BE49-F238E27FC236}">
                <a16:creationId xmlns:a16="http://schemas.microsoft.com/office/drawing/2014/main" id="{26BD886F-BFA3-4C08-B1F4-AEEF3149A16B}"/>
              </a:ext>
            </a:extLst>
          </p:cNvPr>
          <p:cNvPicPr>
            <a:picLocks noChangeAspect="1"/>
          </p:cNvPicPr>
          <p:nvPr/>
        </p:nvPicPr>
        <p:blipFill rotWithShape="1">
          <a:blip r:embed="rId2"/>
          <a:srcRect l="12198" t="10947" r="11997" b="12411"/>
          <a:stretch/>
        </p:blipFill>
        <p:spPr>
          <a:xfrm>
            <a:off x="8002012" y="0"/>
            <a:ext cx="4189988" cy="2138987"/>
          </a:xfrm>
          <a:prstGeom prst="rect">
            <a:avLst/>
          </a:prstGeom>
        </p:spPr>
      </p:pic>
      <p:sp>
        <p:nvSpPr>
          <p:cNvPr id="3" name="TextBox 2">
            <a:extLst>
              <a:ext uri="{FF2B5EF4-FFF2-40B4-BE49-F238E27FC236}">
                <a16:creationId xmlns:a16="http://schemas.microsoft.com/office/drawing/2014/main" id="{DAF1A2B9-78B7-485C-8FE3-4C6AFC205AEA}"/>
              </a:ext>
            </a:extLst>
          </p:cNvPr>
          <p:cNvSpPr txBox="1"/>
          <p:nvPr/>
        </p:nvSpPr>
        <p:spPr>
          <a:xfrm>
            <a:off x="8438271" y="251351"/>
            <a:ext cx="3294184" cy="1785104"/>
          </a:xfrm>
          <a:prstGeom prst="rect">
            <a:avLst/>
          </a:prstGeom>
          <a:noFill/>
        </p:spPr>
        <p:txBody>
          <a:bodyPr wrap="square" rtlCol="0">
            <a:spAutoFit/>
          </a:bodyPr>
          <a:lstStyle/>
          <a:p>
            <a:r>
              <a:rPr lang="en-GB" sz="1100" b="1" u="sng" dirty="0"/>
              <a:t>The bigger picture:</a:t>
            </a:r>
          </a:p>
          <a:p>
            <a:endParaRPr lang="en-GB" sz="1100" b="1" u="sng" dirty="0"/>
          </a:p>
          <a:p>
            <a:r>
              <a:rPr lang="en-GB" sz="1100" b="1" i="1" dirty="0"/>
              <a:t>Personal development opportunities </a:t>
            </a:r>
            <a:r>
              <a:rPr lang="en-GB" sz="1100" i="1" dirty="0"/>
              <a:t>– Social skills including team work, organisation and planning.</a:t>
            </a:r>
          </a:p>
          <a:p>
            <a:endParaRPr lang="en-GB" sz="1100" i="1" dirty="0"/>
          </a:p>
          <a:p>
            <a:r>
              <a:rPr lang="en-GB" sz="1100" b="1" i="1" dirty="0"/>
              <a:t>Career links </a:t>
            </a:r>
            <a:r>
              <a:rPr lang="en-GB" sz="1100" i="1" dirty="0"/>
              <a:t>– PE teacher, physiotherapist, sports journalist, outdoor education instructor, coach, professional athlete, personal trainer</a:t>
            </a:r>
          </a:p>
          <a:p>
            <a:endParaRPr lang="en-GB" sz="1100" i="1" dirty="0"/>
          </a:p>
          <a:p>
            <a:r>
              <a:rPr lang="en-GB" sz="1100" b="1" i="1" dirty="0"/>
              <a:t>RSE </a:t>
            </a:r>
            <a:r>
              <a:rPr lang="en-GB" sz="1100" i="1" dirty="0"/>
              <a:t>– ethics, compassion.</a:t>
            </a:r>
          </a:p>
        </p:txBody>
      </p:sp>
      <p:sp>
        <p:nvSpPr>
          <p:cNvPr id="5" name="TextBox 4">
            <a:extLst>
              <a:ext uri="{FF2B5EF4-FFF2-40B4-BE49-F238E27FC236}">
                <a16:creationId xmlns:a16="http://schemas.microsoft.com/office/drawing/2014/main" id="{31CB9A6E-E90D-41E8-AD2D-6A0C767F502F}"/>
              </a:ext>
            </a:extLst>
          </p:cNvPr>
          <p:cNvSpPr txBox="1"/>
          <p:nvPr/>
        </p:nvSpPr>
        <p:spPr>
          <a:xfrm>
            <a:off x="121134" y="451197"/>
            <a:ext cx="7857592" cy="1631216"/>
          </a:xfrm>
          <a:prstGeom prst="rect">
            <a:avLst/>
          </a:prstGeom>
          <a:solidFill>
            <a:schemeClr val="accent5">
              <a:lumMod val="20000"/>
              <a:lumOff val="80000"/>
            </a:schemeClr>
          </a:solidFill>
          <a:ln w="3175">
            <a:noFill/>
          </a:ln>
        </p:spPr>
        <p:txBody>
          <a:bodyPr wrap="square" rtlCol="0">
            <a:spAutoFit/>
          </a:bodyPr>
          <a:lstStyle/>
          <a:p>
            <a:r>
              <a:rPr lang="en-GB" sz="1000" b="1" dirty="0"/>
              <a:t>Context and Introduction to Unit</a:t>
            </a:r>
          </a:p>
          <a:p>
            <a:r>
              <a:rPr lang="en-GB" sz="1000" dirty="0"/>
              <a:t>In this unit pupils will learn about the evaluation and analysis of performance in striking and fielding sports (cricket, rounders, softball) – Batting, bowling, fielding. They will learn how to observe other’s performance and highlight strengths and areas for improvement. They will also learn how to communicate their opinions effectively and sensitively. They will link the previous techniques learnt to their observations and be able to skilfully suggest ways in which improvement can be made; equally they will learn to evaluate the impact this has. </a:t>
            </a:r>
          </a:p>
          <a:p>
            <a:endParaRPr lang="en-GB" sz="1000" b="1" i="1" dirty="0"/>
          </a:p>
          <a:p>
            <a:r>
              <a:rPr lang="en-GB" sz="1000" b="1" i="1" dirty="0"/>
              <a:t>Prior knowledge (Year 8)</a:t>
            </a:r>
          </a:p>
          <a:p>
            <a:r>
              <a:rPr lang="en-GB" sz="1000" dirty="0"/>
              <a:t>In Y8 pupils will have learnt a range of tactics and strategies required to outwit opponents effectively in cricket, rounders and softball. The will have knowledge of the game rules and a range of skills including bowling, batting and throwing/catching. They will also be able to plan tactics/strategies for success and also demonstrate disguise, placement and adaptability to game play.</a:t>
            </a:r>
          </a:p>
        </p:txBody>
      </p:sp>
      <p:graphicFrame>
        <p:nvGraphicFramePr>
          <p:cNvPr id="10" name="Table 9">
            <a:extLst>
              <a:ext uri="{FF2B5EF4-FFF2-40B4-BE49-F238E27FC236}">
                <a16:creationId xmlns:a16="http://schemas.microsoft.com/office/drawing/2014/main" id="{448624F3-0CEA-4AD7-86F6-325E74E68AC5}"/>
              </a:ext>
            </a:extLst>
          </p:cNvPr>
          <p:cNvGraphicFramePr>
            <a:graphicFrameLocks noGrp="1"/>
          </p:cNvGraphicFramePr>
          <p:nvPr>
            <p:extLst>
              <p:ext uri="{D42A27DB-BD31-4B8C-83A1-F6EECF244321}">
                <p14:modId xmlns:p14="http://schemas.microsoft.com/office/powerpoint/2010/main" val="1067355408"/>
              </p:ext>
            </p:extLst>
          </p:nvPr>
        </p:nvGraphicFramePr>
        <p:xfrm>
          <a:off x="6599235" y="3529055"/>
          <a:ext cx="3108159" cy="1584960"/>
        </p:xfrm>
        <a:graphic>
          <a:graphicData uri="http://schemas.openxmlformats.org/drawingml/2006/table">
            <a:tbl>
              <a:tblPr firstRow="1" bandRow="1">
                <a:tableStyleId>{5C22544A-7EE6-4342-B048-85BDC9FD1C3A}</a:tableStyleId>
              </a:tblPr>
              <a:tblGrid>
                <a:gridCol w="3108159">
                  <a:extLst>
                    <a:ext uri="{9D8B030D-6E8A-4147-A177-3AD203B41FA5}">
                      <a16:colId xmlns:a16="http://schemas.microsoft.com/office/drawing/2014/main" val="1822326195"/>
                    </a:ext>
                  </a:extLst>
                </a:gridCol>
              </a:tblGrid>
              <a:tr h="236679">
                <a:tc>
                  <a:txBody>
                    <a:bodyPr/>
                    <a:lstStyle/>
                    <a:p>
                      <a:pPr algn="ctr"/>
                      <a:r>
                        <a:rPr lang="en-GB" sz="1200" dirty="0"/>
                        <a:t>Components of Fitness</a:t>
                      </a:r>
                    </a:p>
                  </a:txBody>
                  <a:tcPr/>
                </a:tc>
                <a:extLst>
                  <a:ext uri="{0D108BD9-81ED-4DB2-BD59-A6C34878D82A}">
                    <a16:rowId xmlns:a16="http://schemas.microsoft.com/office/drawing/2014/main" val="1859781043"/>
                  </a:ext>
                </a:extLst>
              </a:tr>
              <a:tr h="332259">
                <a:tc>
                  <a:txBody>
                    <a:bodyPr/>
                    <a:lstStyle/>
                    <a:p>
                      <a:r>
                        <a:rPr lang="en-US" sz="800" b="1" dirty="0">
                          <a:solidFill>
                            <a:srgbClr val="002060"/>
                          </a:solidFill>
                        </a:rPr>
                        <a:t>Agility</a:t>
                      </a:r>
                      <a:r>
                        <a:rPr lang="en-US" sz="800" dirty="0">
                          <a:solidFill>
                            <a:srgbClr val="002060"/>
                          </a:solidFill>
                        </a:rPr>
                        <a:t> – How quickly you can change direction.</a:t>
                      </a:r>
                    </a:p>
                    <a:p>
                      <a:endParaRPr lang="en-US" sz="800" dirty="0">
                        <a:solidFill>
                          <a:srgbClr val="002060"/>
                        </a:solidFill>
                      </a:endParaRPr>
                    </a:p>
                    <a:p>
                      <a:r>
                        <a:rPr lang="en-US" sz="800" b="1" dirty="0">
                          <a:solidFill>
                            <a:srgbClr val="002060"/>
                          </a:solidFill>
                        </a:rPr>
                        <a:t>Coordination</a:t>
                      </a:r>
                      <a:r>
                        <a:rPr lang="en-US" sz="800" dirty="0">
                          <a:solidFill>
                            <a:srgbClr val="002060"/>
                          </a:solidFill>
                        </a:rPr>
                        <a:t> – The ability to use more than one body part at the same time.</a:t>
                      </a:r>
                    </a:p>
                    <a:p>
                      <a:endParaRPr lang="en-US" sz="800" dirty="0">
                        <a:solidFill>
                          <a:srgbClr val="002060"/>
                        </a:solidFill>
                      </a:endParaRPr>
                    </a:p>
                    <a:p>
                      <a:r>
                        <a:rPr lang="en-US" sz="800" b="1" dirty="0">
                          <a:solidFill>
                            <a:srgbClr val="002060"/>
                          </a:solidFill>
                        </a:rPr>
                        <a:t>Speed </a:t>
                      </a:r>
                      <a:r>
                        <a:rPr lang="en-US" sz="800" dirty="0">
                          <a:solidFill>
                            <a:srgbClr val="002060"/>
                          </a:solidFill>
                        </a:rPr>
                        <a:t>– The time taken to cover a distance.</a:t>
                      </a:r>
                    </a:p>
                    <a:p>
                      <a:endParaRPr lang="en-US" sz="800" dirty="0">
                        <a:solidFill>
                          <a:srgbClr val="002060"/>
                        </a:solidFill>
                      </a:endParaRPr>
                    </a:p>
                    <a:p>
                      <a:r>
                        <a:rPr lang="en-US" sz="800" b="1" dirty="0">
                          <a:solidFill>
                            <a:srgbClr val="002060"/>
                          </a:solidFill>
                        </a:rPr>
                        <a:t>Power</a:t>
                      </a:r>
                      <a:r>
                        <a:rPr lang="en-US" sz="800" dirty="0">
                          <a:solidFill>
                            <a:srgbClr val="002060"/>
                          </a:solidFill>
                        </a:rPr>
                        <a:t> – Using speed quickly (Strength x speed).</a:t>
                      </a:r>
                    </a:p>
                    <a:p>
                      <a:endParaRPr lang="en-US" sz="800" dirty="0">
                        <a:solidFill>
                          <a:srgbClr val="002060"/>
                        </a:solidFill>
                      </a:endParaRPr>
                    </a:p>
                    <a:p>
                      <a:r>
                        <a:rPr lang="en-US" sz="800" b="1" dirty="0">
                          <a:solidFill>
                            <a:srgbClr val="002060"/>
                          </a:solidFill>
                        </a:rPr>
                        <a:t>Reaction Time </a:t>
                      </a:r>
                      <a:r>
                        <a:rPr lang="en-US" sz="800" dirty="0">
                          <a:solidFill>
                            <a:srgbClr val="002060"/>
                          </a:solidFill>
                        </a:rPr>
                        <a:t>– The time it takes to respond to a stimulus.</a:t>
                      </a:r>
                    </a:p>
                  </a:txBody>
                  <a:tcPr/>
                </a:tc>
                <a:extLst>
                  <a:ext uri="{0D108BD9-81ED-4DB2-BD59-A6C34878D82A}">
                    <a16:rowId xmlns:a16="http://schemas.microsoft.com/office/drawing/2014/main" val="384077203"/>
                  </a:ext>
                </a:extLst>
              </a:tr>
            </a:tbl>
          </a:graphicData>
        </a:graphic>
      </p:graphicFrame>
      <p:graphicFrame>
        <p:nvGraphicFramePr>
          <p:cNvPr id="11" name="Table 10">
            <a:extLst>
              <a:ext uri="{FF2B5EF4-FFF2-40B4-BE49-F238E27FC236}">
                <a16:creationId xmlns:a16="http://schemas.microsoft.com/office/drawing/2014/main" id="{F6C3B851-5756-4850-A37B-5408D1161132}"/>
              </a:ext>
            </a:extLst>
          </p:cNvPr>
          <p:cNvGraphicFramePr>
            <a:graphicFrameLocks noGrp="1"/>
          </p:cNvGraphicFramePr>
          <p:nvPr>
            <p:extLst>
              <p:ext uri="{D42A27DB-BD31-4B8C-83A1-F6EECF244321}">
                <p14:modId xmlns:p14="http://schemas.microsoft.com/office/powerpoint/2010/main" val="1259385877"/>
              </p:ext>
            </p:extLst>
          </p:nvPr>
        </p:nvGraphicFramePr>
        <p:xfrm>
          <a:off x="6599234" y="5259443"/>
          <a:ext cx="3108160" cy="1173480"/>
        </p:xfrm>
        <a:graphic>
          <a:graphicData uri="http://schemas.openxmlformats.org/drawingml/2006/table">
            <a:tbl>
              <a:tblPr firstRow="1" bandRow="1">
                <a:tableStyleId>{5C22544A-7EE6-4342-B048-85BDC9FD1C3A}</a:tableStyleId>
              </a:tblPr>
              <a:tblGrid>
                <a:gridCol w="1554080">
                  <a:extLst>
                    <a:ext uri="{9D8B030D-6E8A-4147-A177-3AD203B41FA5}">
                      <a16:colId xmlns:a16="http://schemas.microsoft.com/office/drawing/2014/main" val="1375040543"/>
                    </a:ext>
                  </a:extLst>
                </a:gridCol>
                <a:gridCol w="1554080">
                  <a:extLst>
                    <a:ext uri="{9D8B030D-6E8A-4147-A177-3AD203B41FA5}">
                      <a16:colId xmlns:a16="http://schemas.microsoft.com/office/drawing/2014/main" val="2935801440"/>
                    </a:ext>
                  </a:extLst>
                </a:gridCol>
              </a:tblGrid>
              <a:tr h="174710">
                <a:tc gridSpan="2">
                  <a:txBody>
                    <a:bodyPr/>
                    <a:lstStyle/>
                    <a:p>
                      <a:pPr algn="ctr"/>
                      <a:r>
                        <a:rPr lang="en-GB" sz="800" dirty="0"/>
                        <a:t>Word-rich Focus: Summer Term 1 &amp; 2</a:t>
                      </a:r>
                    </a:p>
                    <a:p>
                      <a:pPr algn="ctr"/>
                      <a:r>
                        <a:rPr lang="en-GB" sz="800" dirty="0"/>
                        <a:t>Long-term Effects of Exercise</a:t>
                      </a:r>
                    </a:p>
                  </a:txBody>
                  <a:tcPr/>
                </a:tc>
                <a:tc hMerge="1">
                  <a:txBody>
                    <a:bodyPr/>
                    <a:lstStyle/>
                    <a:p>
                      <a:endParaRPr lang="en-GB" dirty="0"/>
                    </a:p>
                  </a:txBody>
                  <a:tcPr/>
                </a:tc>
                <a:extLst>
                  <a:ext uri="{0D108BD9-81ED-4DB2-BD59-A6C34878D82A}">
                    <a16:rowId xmlns:a16="http://schemas.microsoft.com/office/drawing/2014/main" val="283568755"/>
                  </a:ext>
                </a:extLst>
              </a:tr>
              <a:tr h="646846">
                <a:tc>
                  <a:txBody>
                    <a:bodyPr/>
                    <a:lstStyle/>
                    <a:p>
                      <a:r>
                        <a:rPr lang="en-US" sz="700" b="1" dirty="0">
                          <a:solidFill>
                            <a:srgbClr val="002060"/>
                          </a:solidFill>
                        </a:rPr>
                        <a:t>Hypertrophy </a:t>
                      </a:r>
                      <a:r>
                        <a:rPr lang="en-US" sz="700" dirty="0">
                          <a:solidFill>
                            <a:srgbClr val="002060"/>
                          </a:solidFill>
                        </a:rPr>
                        <a:t>– An increase in size and strength of muscle tissue from exercise.</a:t>
                      </a:r>
                    </a:p>
                    <a:p>
                      <a:endParaRPr lang="en-US" sz="700" dirty="0">
                        <a:solidFill>
                          <a:srgbClr val="002060"/>
                        </a:solidFill>
                      </a:endParaRPr>
                    </a:p>
                    <a:p>
                      <a:r>
                        <a:rPr lang="en-US" sz="700" b="1" dirty="0">
                          <a:solidFill>
                            <a:srgbClr val="002060"/>
                          </a:solidFill>
                        </a:rPr>
                        <a:t>Cardiac Output </a:t>
                      </a:r>
                      <a:r>
                        <a:rPr lang="en-US" sz="700" dirty="0">
                          <a:solidFill>
                            <a:srgbClr val="002060"/>
                          </a:solidFill>
                        </a:rPr>
                        <a:t>– Amount of blood pumped out the heart in one minute increases.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dirty="0">
                          <a:solidFill>
                            <a:srgbClr val="002060"/>
                          </a:solidFill>
                        </a:rPr>
                        <a:t>Heart rate </a:t>
                      </a:r>
                      <a:r>
                        <a:rPr lang="en-US" sz="700" dirty="0">
                          <a:solidFill>
                            <a:srgbClr val="002060"/>
                          </a:solidFill>
                        </a:rPr>
                        <a:t>– The amount of blood that leaves the heart in one beat decreases.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1"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700" b="1" dirty="0">
                          <a:solidFill>
                            <a:srgbClr val="002060"/>
                          </a:solidFill>
                        </a:rPr>
                        <a:t>Stroke volume </a:t>
                      </a:r>
                      <a:r>
                        <a:rPr lang="en-US" sz="700" dirty="0">
                          <a:solidFill>
                            <a:srgbClr val="002060"/>
                          </a:solidFill>
                        </a:rPr>
                        <a:t>– The amount of blood that pumps out the heart with every beat increases.</a:t>
                      </a:r>
                    </a:p>
                  </a:txBody>
                  <a:tcPr/>
                </a:tc>
                <a:extLst>
                  <a:ext uri="{0D108BD9-81ED-4DB2-BD59-A6C34878D82A}">
                    <a16:rowId xmlns:a16="http://schemas.microsoft.com/office/drawing/2014/main" val="789593083"/>
                  </a:ext>
                </a:extLst>
              </a:tr>
            </a:tbl>
          </a:graphicData>
        </a:graphic>
      </p:graphicFrame>
      <p:pic>
        <p:nvPicPr>
          <p:cNvPr id="12" name="Picture 4" descr="PCKP06985 - Slazenger Academy Cricket Set - Blue - Size 3 | Davies Sports">
            <a:extLst>
              <a:ext uri="{FF2B5EF4-FFF2-40B4-BE49-F238E27FC236}">
                <a16:creationId xmlns:a16="http://schemas.microsoft.com/office/drawing/2014/main" id="{D10B6F8A-7520-4D4A-A56B-FE0E53EC29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4183" y="5114015"/>
            <a:ext cx="1372771" cy="1372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853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FAD1CB-A943-4AA4-98D0-ACDEB906C165}"/>
              </a:ext>
            </a:extLst>
          </p:cNvPr>
          <p:cNvSpPr/>
          <p:nvPr/>
        </p:nvSpPr>
        <p:spPr>
          <a:xfrm>
            <a:off x="3232844" y="-22349"/>
            <a:ext cx="5726312" cy="502702"/>
          </a:xfrm>
          <a:prstGeom prst="rect">
            <a:avLst/>
          </a:prstGeom>
          <a:noFill/>
        </p:spPr>
        <p:txBody>
          <a:bodyPr wrap="none" lIns="132080" tIns="66040" rIns="132080" bIns="66040">
            <a:spAutoFit/>
          </a:bodyPr>
          <a:lstStyle/>
          <a:p>
            <a:pPr algn="ctr"/>
            <a:r>
              <a:rPr lang="en-US" sz="2400" b="1" u="sng" dirty="0">
                <a:ln w="0"/>
                <a:solidFill>
                  <a:srgbClr val="002060"/>
                </a:solidFill>
                <a:effectLst>
                  <a:outerShdw blurRad="38100" dist="25400" dir="5400000" algn="ctr" rotWithShape="0">
                    <a:srgbClr val="6E747A">
                      <a:alpha val="43000"/>
                    </a:srgbClr>
                  </a:outerShdw>
                </a:effectLst>
              </a:rPr>
              <a:t>Year 9 Striking &amp; Fielding: Assessment Plan</a:t>
            </a:r>
          </a:p>
        </p:txBody>
      </p:sp>
      <p:sp>
        <p:nvSpPr>
          <p:cNvPr id="5" name="TextBox 4">
            <a:extLst>
              <a:ext uri="{FF2B5EF4-FFF2-40B4-BE49-F238E27FC236}">
                <a16:creationId xmlns:a16="http://schemas.microsoft.com/office/drawing/2014/main" id="{31CB9A6E-E90D-41E8-AD2D-6A0C767F502F}"/>
              </a:ext>
            </a:extLst>
          </p:cNvPr>
          <p:cNvSpPr txBox="1"/>
          <p:nvPr/>
        </p:nvSpPr>
        <p:spPr>
          <a:xfrm>
            <a:off x="139435" y="480353"/>
            <a:ext cx="11923815" cy="1200329"/>
          </a:xfrm>
          <a:prstGeom prst="rect">
            <a:avLst/>
          </a:prstGeom>
          <a:solidFill>
            <a:schemeClr val="accent5">
              <a:lumMod val="20000"/>
              <a:lumOff val="80000"/>
            </a:schemeClr>
          </a:solidFill>
          <a:ln w="3175">
            <a:noFill/>
          </a:ln>
        </p:spPr>
        <p:txBody>
          <a:bodyPr wrap="square" rtlCol="0">
            <a:spAutoFit/>
          </a:bodyPr>
          <a:lstStyle/>
          <a:p>
            <a:r>
              <a:rPr lang="en-US" sz="800" b="1" dirty="0"/>
              <a:t>M</a:t>
            </a:r>
            <a:r>
              <a:rPr lang="en-GB" sz="800" b="1" dirty="0"/>
              <a:t>APs </a:t>
            </a:r>
            <a:r>
              <a:rPr lang="en-GB" sz="800" dirty="0"/>
              <a:t>– Pupils will be assessed at the end of each topic via the Me in PE assessment model:</a:t>
            </a:r>
          </a:p>
          <a:p>
            <a:pPr marL="171450" indent="-171450">
              <a:buFontTx/>
              <a:buChar char="-"/>
            </a:pPr>
            <a:r>
              <a:rPr lang="en-GB" sz="800" b="1" dirty="0">
                <a:solidFill>
                  <a:srgbClr val="002060"/>
                </a:solidFill>
              </a:rPr>
              <a:t>Physical Me: </a:t>
            </a:r>
            <a:r>
              <a:rPr lang="en-GB" sz="800" dirty="0">
                <a:solidFill>
                  <a:srgbClr val="002060"/>
                </a:solidFill>
              </a:rPr>
              <a:t>Skills and application of these into a competitive situation.</a:t>
            </a:r>
          </a:p>
          <a:p>
            <a:pPr marL="171450" indent="-171450">
              <a:buFontTx/>
              <a:buChar char="-"/>
            </a:pPr>
            <a:r>
              <a:rPr lang="en-GB" sz="800" b="1" dirty="0">
                <a:solidFill>
                  <a:srgbClr val="002060"/>
                </a:solidFill>
              </a:rPr>
              <a:t>Thinking Me: </a:t>
            </a:r>
            <a:r>
              <a:rPr lang="en-GB" sz="800" dirty="0">
                <a:solidFill>
                  <a:srgbClr val="002060"/>
                </a:solidFill>
              </a:rPr>
              <a:t>ABC/Long-term effects of exercise on the cardio-respiratory system.</a:t>
            </a:r>
          </a:p>
          <a:p>
            <a:pPr marL="171450" indent="-171450">
              <a:buFontTx/>
              <a:buChar char="-"/>
            </a:pPr>
            <a:r>
              <a:rPr lang="en-GB" sz="800" b="1" dirty="0">
                <a:solidFill>
                  <a:srgbClr val="002060"/>
                </a:solidFill>
              </a:rPr>
              <a:t>Healthy Me: </a:t>
            </a:r>
            <a:r>
              <a:rPr lang="en-GB" sz="800" dirty="0">
                <a:solidFill>
                  <a:srgbClr val="002060"/>
                </a:solidFill>
              </a:rPr>
              <a:t>Physical attributes that are relevant to the activity.</a:t>
            </a:r>
          </a:p>
          <a:p>
            <a:pPr marL="171450" indent="-171450">
              <a:buFontTx/>
              <a:buChar char="-"/>
            </a:pPr>
            <a:r>
              <a:rPr lang="en-GB" sz="800" b="1" dirty="0">
                <a:solidFill>
                  <a:srgbClr val="002060"/>
                </a:solidFill>
              </a:rPr>
              <a:t>Social Me: </a:t>
            </a:r>
            <a:r>
              <a:rPr lang="en-GB" sz="800" dirty="0">
                <a:solidFill>
                  <a:srgbClr val="002060"/>
                </a:solidFill>
              </a:rPr>
              <a:t>Behaviour, attitudes and support towards other pupils.</a:t>
            </a:r>
          </a:p>
          <a:p>
            <a:pPr marL="171450" indent="-171450">
              <a:buFontTx/>
              <a:buChar char="-"/>
            </a:pPr>
            <a:r>
              <a:rPr lang="en-GB" sz="800" b="1" dirty="0">
                <a:solidFill>
                  <a:srgbClr val="002060"/>
                </a:solidFill>
              </a:rPr>
              <a:t>Resilient Me: </a:t>
            </a:r>
            <a:r>
              <a:rPr lang="en-GB" sz="800" dirty="0">
                <a:solidFill>
                  <a:srgbClr val="002060"/>
                </a:solidFill>
              </a:rPr>
              <a:t>Never giving up despite the challenge of the task that is presented to pupils.</a:t>
            </a:r>
          </a:p>
          <a:p>
            <a:endParaRPr lang="en-US" sz="800" dirty="0"/>
          </a:p>
          <a:p>
            <a:r>
              <a:rPr lang="en-US" sz="800" b="1" dirty="0"/>
              <a:t>S</a:t>
            </a:r>
            <a:r>
              <a:rPr lang="en-GB" sz="800" b="1" dirty="0"/>
              <a:t>ummative assessment (Me in PE) </a:t>
            </a:r>
            <a:r>
              <a:rPr lang="en-GB" sz="800" dirty="0"/>
              <a:t>– The knowledge from this unit will be tested as part of a 1 hour P2S practical assessment at the end of the allocated half term focusing on Physical Me, Thinking Me, Healthy Me, Social Me and Resilient Me. The Me in PE assessment will be completed by the class teacher and distributed to pupils once the marks have been finalised so pupils can be informed which of the 5 areas they are performing well in and which areas they need to work further on.</a:t>
            </a:r>
          </a:p>
        </p:txBody>
      </p:sp>
      <p:graphicFrame>
        <p:nvGraphicFramePr>
          <p:cNvPr id="7" name="Table 6">
            <a:extLst>
              <a:ext uri="{FF2B5EF4-FFF2-40B4-BE49-F238E27FC236}">
                <a16:creationId xmlns:a16="http://schemas.microsoft.com/office/drawing/2014/main" id="{01C08D8A-5FDD-4287-A708-1818B449F9AB}"/>
              </a:ext>
            </a:extLst>
          </p:cNvPr>
          <p:cNvGraphicFramePr>
            <a:graphicFrameLocks noGrp="1"/>
          </p:cNvGraphicFramePr>
          <p:nvPr>
            <p:extLst>
              <p:ext uri="{D42A27DB-BD31-4B8C-83A1-F6EECF244321}">
                <p14:modId xmlns:p14="http://schemas.microsoft.com/office/powerpoint/2010/main" val="2789581507"/>
              </p:ext>
            </p:extLst>
          </p:nvPr>
        </p:nvGraphicFramePr>
        <p:xfrm>
          <a:off x="128750" y="1803792"/>
          <a:ext cx="11934500" cy="4992001"/>
        </p:xfrm>
        <a:graphic>
          <a:graphicData uri="http://schemas.openxmlformats.org/drawingml/2006/table">
            <a:tbl>
              <a:tblPr firstRow="1" bandRow="1">
                <a:tableStyleId>{69CF1AB2-1976-4502-BF36-3FF5EA218861}</a:tableStyleId>
              </a:tblPr>
              <a:tblGrid>
                <a:gridCol w="2155352">
                  <a:extLst>
                    <a:ext uri="{9D8B030D-6E8A-4147-A177-3AD203B41FA5}">
                      <a16:colId xmlns:a16="http://schemas.microsoft.com/office/drawing/2014/main" val="26545288"/>
                    </a:ext>
                  </a:extLst>
                </a:gridCol>
                <a:gridCol w="2306972">
                  <a:extLst>
                    <a:ext uri="{9D8B030D-6E8A-4147-A177-3AD203B41FA5}">
                      <a16:colId xmlns:a16="http://schemas.microsoft.com/office/drawing/2014/main" val="3735789182"/>
                    </a:ext>
                  </a:extLst>
                </a:gridCol>
                <a:gridCol w="2449585">
                  <a:extLst>
                    <a:ext uri="{9D8B030D-6E8A-4147-A177-3AD203B41FA5}">
                      <a16:colId xmlns:a16="http://schemas.microsoft.com/office/drawing/2014/main" val="3033360634"/>
                    </a:ext>
                  </a:extLst>
                </a:gridCol>
                <a:gridCol w="2635691">
                  <a:extLst>
                    <a:ext uri="{9D8B030D-6E8A-4147-A177-3AD203B41FA5}">
                      <a16:colId xmlns:a16="http://schemas.microsoft.com/office/drawing/2014/main" val="2709544202"/>
                    </a:ext>
                  </a:extLst>
                </a:gridCol>
                <a:gridCol w="2386900">
                  <a:extLst>
                    <a:ext uri="{9D8B030D-6E8A-4147-A177-3AD203B41FA5}">
                      <a16:colId xmlns:a16="http://schemas.microsoft.com/office/drawing/2014/main" val="3999962866"/>
                    </a:ext>
                  </a:extLst>
                </a:gridCol>
              </a:tblGrid>
              <a:tr h="262707">
                <a:tc gridSpan="5">
                  <a:txBody>
                    <a:bodyPr/>
                    <a:lstStyle/>
                    <a:p>
                      <a:pPr algn="ctr"/>
                      <a:r>
                        <a:rPr lang="en-US" sz="1100" dirty="0">
                          <a:solidFill>
                            <a:schemeClr val="tx1"/>
                          </a:solidFill>
                        </a:rPr>
                        <a:t>Assessment Steps</a:t>
                      </a:r>
                      <a:endParaRPr lang="en-GB" sz="1100" dirty="0">
                        <a:solidFill>
                          <a:schemeClr val="tx1"/>
                        </a:solidFill>
                      </a:endParaRPr>
                    </a:p>
                  </a:txBody>
                  <a:tcPr/>
                </a:tc>
                <a:tc hMerge="1">
                  <a:txBody>
                    <a:bodyPr/>
                    <a:lstStyle/>
                    <a:p>
                      <a:endParaRPr lang="en-GB" sz="1600" dirty="0">
                        <a:solidFill>
                          <a:schemeClr val="tx1"/>
                        </a:solidFill>
                      </a:endParaRPr>
                    </a:p>
                  </a:txBody>
                  <a:tcPr/>
                </a:tc>
                <a:tc hMerge="1">
                  <a:txBody>
                    <a:bodyPr/>
                    <a:lstStyle/>
                    <a:p>
                      <a:endParaRPr lang="en-GB" sz="1600" dirty="0">
                        <a:solidFill>
                          <a:schemeClr val="tx1"/>
                        </a:solidFill>
                      </a:endParaRPr>
                    </a:p>
                  </a:txBody>
                  <a:tcPr/>
                </a:tc>
                <a:tc hMerge="1">
                  <a:txBody>
                    <a:bodyPr/>
                    <a:lstStyle/>
                    <a:p>
                      <a:endParaRPr lang="en-GB" sz="1600" dirty="0">
                        <a:solidFill>
                          <a:schemeClr val="tx1"/>
                        </a:solidFill>
                      </a:endParaRPr>
                    </a:p>
                  </a:txBody>
                  <a:tcPr/>
                </a:tc>
                <a:tc hMerge="1">
                  <a:txBody>
                    <a:bodyPr/>
                    <a:lstStyle/>
                    <a:p>
                      <a:endParaRPr lang="en-GB" sz="1600" dirty="0">
                        <a:solidFill>
                          <a:schemeClr val="tx1"/>
                        </a:solidFill>
                      </a:endParaRPr>
                    </a:p>
                  </a:txBody>
                  <a:tcPr/>
                </a:tc>
                <a:extLst>
                  <a:ext uri="{0D108BD9-81ED-4DB2-BD59-A6C34878D82A}">
                    <a16:rowId xmlns:a16="http://schemas.microsoft.com/office/drawing/2014/main" val="3069175115"/>
                  </a:ext>
                </a:extLst>
              </a:tr>
              <a:tr h="363034">
                <a:tc>
                  <a:txBody>
                    <a:bodyPr/>
                    <a:lstStyle/>
                    <a:p>
                      <a:pPr algn="ctr"/>
                      <a:r>
                        <a:rPr lang="en-US" sz="1100" b="1" dirty="0">
                          <a:solidFill>
                            <a:schemeClr val="tx1"/>
                          </a:solidFill>
                        </a:rPr>
                        <a:t>Emerging</a:t>
                      </a:r>
                      <a:endParaRPr lang="en-GB" sz="1100" b="1" dirty="0">
                        <a:solidFill>
                          <a:schemeClr val="tx1"/>
                        </a:solidFill>
                      </a:endParaRPr>
                    </a:p>
                  </a:txBody>
                  <a:tcPr/>
                </a:tc>
                <a:tc>
                  <a:txBody>
                    <a:bodyPr/>
                    <a:lstStyle/>
                    <a:p>
                      <a:pPr algn="ctr"/>
                      <a:r>
                        <a:rPr lang="en-US" sz="1100" b="1" dirty="0">
                          <a:solidFill>
                            <a:schemeClr val="tx1"/>
                          </a:solidFill>
                        </a:rPr>
                        <a:t>Developing</a:t>
                      </a:r>
                      <a:endParaRPr lang="en-GB" sz="1100" b="1" dirty="0">
                        <a:solidFill>
                          <a:schemeClr val="tx1"/>
                        </a:solidFill>
                      </a:endParaRPr>
                    </a:p>
                  </a:txBody>
                  <a:tcPr/>
                </a:tc>
                <a:tc>
                  <a:txBody>
                    <a:bodyPr/>
                    <a:lstStyle/>
                    <a:p>
                      <a:pPr algn="ctr"/>
                      <a:r>
                        <a:rPr lang="en-US" sz="1100" b="1" dirty="0">
                          <a:solidFill>
                            <a:schemeClr val="tx1"/>
                          </a:solidFill>
                        </a:rPr>
                        <a:t>Securing</a:t>
                      </a:r>
                      <a:endParaRPr lang="en-GB" sz="1100" b="1" dirty="0">
                        <a:solidFill>
                          <a:schemeClr val="tx1"/>
                        </a:solidFill>
                      </a:endParaRPr>
                    </a:p>
                  </a:txBody>
                  <a:tcPr/>
                </a:tc>
                <a:tc>
                  <a:txBody>
                    <a:bodyPr/>
                    <a:lstStyle/>
                    <a:p>
                      <a:pPr algn="ctr"/>
                      <a:r>
                        <a:rPr lang="en-US" sz="1100" b="1" dirty="0">
                          <a:solidFill>
                            <a:schemeClr val="tx1"/>
                          </a:solidFill>
                        </a:rPr>
                        <a:t>Mastering</a:t>
                      </a:r>
                      <a:endParaRPr lang="en-GB" sz="1100" b="1" dirty="0">
                        <a:solidFill>
                          <a:schemeClr val="tx1"/>
                        </a:solidFill>
                      </a:endParaRPr>
                    </a:p>
                  </a:txBody>
                  <a:tcPr/>
                </a:tc>
                <a:tc>
                  <a:txBody>
                    <a:bodyPr/>
                    <a:lstStyle/>
                    <a:p>
                      <a:pPr algn="ctr"/>
                      <a:r>
                        <a:rPr lang="en-US" sz="1100" b="1" dirty="0">
                          <a:solidFill>
                            <a:schemeClr val="tx1"/>
                          </a:solidFill>
                        </a:rPr>
                        <a:t>Excelling (Above and Beyond)</a:t>
                      </a:r>
                      <a:endParaRPr lang="en-GB" sz="1100" b="1" dirty="0">
                        <a:solidFill>
                          <a:schemeClr val="tx1"/>
                        </a:solidFill>
                      </a:endParaRPr>
                    </a:p>
                  </a:txBody>
                  <a:tcPr/>
                </a:tc>
                <a:extLst>
                  <a:ext uri="{0D108BD9-81ED-4DB2-BD59-A6C34878D82A}">
                    <a16:rowId xmlns:a16="http://schemas.microsoft.com/office/drawing/2014/main" val="1482251926"/>
                  </a:ext>
                </a:extLst>
              </a:tr>
              <a:tr h="36876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50" b="1" i="1" dirty="0">
                          <a:solidFill>
                            <a:schemeClr val="tx1"/>
                          </a:solidFill>
                        </a:rPr>
                        <a:t>Pupils can demonstrate basic technique of bowling, batting, throwing and catching skills. Analysis and feedback is limited and requires guidance from the teacher.  </a:t>
                      </a:r>
                    </a:p>
                    <a:p>
                      <a:endParaRPr lang="en-US" sz="850" dirty="0">
                        <a:solidFill>
                          <a:schemeClr val="tx1"/>
                        </a:solidFill>
                      </a:endParaRPr>
                    </a:p>
                    <a:p>
                      <a:pPr marL="171450" indent="-171450">
                        <a:buFontTx/>
                        <a:buChar char="-"/>
                      </a:pPr>
                      <a:r>
                        <a:rPr lang="en-US" sz="850" dirty="0">
                          <a:solidFill>
                            <a:schemeClr val="tx1"/>
                          </a:solidFill>
                        </a:rPr>
                        <a:t>Requires leadership from teacher/peers in identifying each stage of the relevant skill.</a:t>
                      </a:r>
                    </a:p>
                    <a:p>
                      <a:pPr marL="0" indent="0">
                        <a:buFontTx/>
                        <a:buNone/>
                      </a:pPr>
                      <a:endParaRPr lang="en-US" sz="850" dirty="0">
                        <a:solidFill>
                          <a:schemeClr val="tx1"/>
                        </a:solidFill>
                      </a:endParaRPr>
                    </a:p>
                    <a:p>
                      <a:pPr marL="171450" indent="-171450">
                        <a:buFontTx/>
                        <a:buChar char="-"/>
                      </a:pPr>
                      <a:r>
                        <a:rPr lang="en-US" sz="850" dirty="0">
                          <a:solidFill>
                            <a:schemeClr val="tx1"/>
                          </a:solidFill>
                        </a:rPr>
                        <a:t>Requires assistance when identifying weaknesses and communicating this to peers.</a:t>
                      </a:r>
                    </a:p>
                    <a:p>
                      <a:pPr marL="171450" indent="-171450">
                        <a:buFontTx/>
                        <a:buChar char="-"/>
                      </a:pPr>
                      <a:endParaRPr lang="en-US" sz="85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850" b="0" i="0" dirty="0">
                          <a:solidFill>
                            <a:schemeClr val="tx1"/>
                          </a:solidFill>
                        </a:rPr>
                        <a:t>Can play a small sided game but does not apply tactical elements to game play.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50" b="0" i="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850" b="0" i="0" dirty="0">
                          <a:solidFill>
                            <a:schemeClr val="tx1"/>
                          </a:solidFill>
                        </a:rPr>
                        <a:t>Has a limited knowledge of umpiring using support from the teacher to enforce the rules. Can keep score.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50" b="0" i="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850" b="0" i="0" dirty="0">
                          <a:solidFill>
                            <a:schemeClr val="tx1"/>
                          </a:solidFill>
                        </a:rPr>
                        <a:t>Very limited knowledge of the long-term effects of exercise on the C-R system.</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850" b="0" i="0" dirty="0">
                        <a:solidFill>
                          <a:schemeClr val="tx1"/>
                        </a:solidFill>
                      </a:endParaRPr>
                    </a:p>
                    <a:p>
                      <a:pPr marL="171450" indent="-171450">
                        <a:buFontTx/>
                        <a:buChar char="-"/>
                      </a:pPr>
                      <a:r>
                        <a:rPr lang="en-GB" sz="850" dirty="0">
                          <a:solidFill>
                            <a:schemeClr val="tx1"/>
                          </a:solidFill>
                        </a:rPr>
                        <a:t>Very limited speed, power, agility, reaction time and coordination.</a:t>
                      </a:r>
                    </a:p>
                    <a:p>
                      <a:endParaRPr lang="en-GB" sz="850" dirty="0">
                        <a:solidFill>
                          <a:schemeClr val="tx1"/>
                        </a:solidFill>
                      </a:endParaRPr>
                    </a:p>
                    <a:p>
                      <a:pPr marL="171450" indent="-171450">
                        <a:buFontTx/>
                        <a:buChar char="-"/>
                      </a:pPr>
                      <a:r>
                        <a:rPr lang="en-GB" sz="850" dirty="0">
                          <a:solidFill>
                            <a:schemeClr val="tx1"/>
                          </a:solidFill>
                        </a:rPr>
                        <a:t>Social skills are very limited as well as communication between peers when providing feedback.</a:t>
                      </a:r>
                    </a:p>
                    <a:p>
                      <a:endParaRPr lang="en-GB" sz="850" dirty="0">
                        <a:solidFill>
                          <a:schemeClr val="tx1"/>
                        </a:solidFill>
                      </a:endParaRPr>
                    </a:p>
                    <a:p>
                      <a:pPr marL="171450" indent="-171450">
                        <a:buFontTx/>
                        <a:buChar char="-"/>
                      </a:pPr>
                      <a:r>
                        <a:rPr lang="en-GB" sz="850" dirty="0">
                          <a:solidFill>
                            <a:schemeClr val="tx1"/>
                          </a:solidFill>
                        </a:rPr>
                        <a:t>Unwilling to persist with difficult challenges.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50" b="1" i="1" dirty="0">
                          <a:solidFill>
                            <a:schemeClr val="tx1"/>
                          </a:solidFill>
                        </a:rPr>
                        <a:t>Pupils can demonstrate fair technique of bowling, batting, throwing and catching skills. Analysis and feedback is limited but requires some guidance from the teacher.  </a:t>
                      </a:r>
                    </a:p>
                    <a:p>
                      <a:endParaRPr lang="en-US" sz="850" b="1" i="1" dirty="0">
                        <a:solidFill>
                          <a:schemeClr val="tx1"/>
                        </a:solidFill>
                      </a:endParaRPr>
                    </a:p>
                    <a:p>
                      <a:pPr marL="171450" indent="-171450">
                        <a:buFontTx/>
                        <a:buChar char="-"/>
                      </a:pPr>
                      <a:r>
                        <a:rPr lang="en-US" sz="850" b="0" i="0" dirty="0">
                          <a:solidFill>
                            <a:schemeClr val="tx1"/>
                          </a:solidFill>
                        </a:rPr>
                        <a:t>Can identify most strengths in performance but requires assistance when identifying weaknesses.</a:t>
                      </a:r>
                    </a:p>
                    <a:p>
                      <a:pPr marL="0" indent="0">
                        <a:buFontTx/>
                        <a:buNone/>
                      </a:pPr>
                      <a:endParaRPr lang="en-US" sz="850" b="0" i="0" dirty="0">
                        <a:solidFill>
                          <a:schemeClr val="tx1"/>
                        </a:solidFill>
                      </a:endParaRPr>
                    </a:p>
                    <a:p>
                      <a:pPr marL="171450" indent="-171450">
                        <a:buFontTx/>
                        <a:buChar char="-"/>
                      </a:pPr>
                      <a:r>
                        <a:rPr lang="en-US" sz="850" b="0" i="0" dirty="0">
                          <a:solidFill>
                            <a:schemeClr val="tx1"/>
                          </a:solidFill>
                        </a:rPr>
                        <a:t>Can provide feedback to peers unassisted but struggles to identify ways forward.</a:t>
                      </a:r>
                    </a:p>
                    <a:p>
                      <a:pPr marL="0" indent="0">
                        <a:buFontTx/>
                        <a:buNone/>
                      </a:pPr>
                      <a:endParaRPr lang="en-US" sz="850" b="0" i="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850" b="0" i="0" dirty="0">
                          <a:solidFill>
                            <a:schemeClr val="tx1"/>
                          </a:solidFill>
                        </a:rPr>
                        <a:t>Can play a small sided game and applies some tactical elements to game play.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50" b="0" i="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850" b="0" i="0" dirty="0">
                          <a:solidFill>
                            <a:schemeClr val="tx1"/>
                          </a:solidFill>
                        </a:rPr>
                        <a:t>Has a good knowledge of umpiring using some support from the teacher to enforce the rules. Can keep score and use some signals.</a:t>
                      </a:r>
                    </a:p>
                    <a:p>
                      <a:pPr marL="0" indent="0">
                        <a:buFontTx/>
                        <a:buNone/>
                      </a:pPr>
                      <a:endParaRPr lang="en-US" sz="850" b="0" i="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850" b="0" i="0" dirty="0">
                          <a:solidFill>
                            <a:schemeClr val="tx1"/>
                          </a:solidFill>
                        </a:rPr>
                        <a:t>Limited knowledge of the long-term effects of exercise on the C-R system.</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850" b="0" i="0" dirty="0">
                        <a:solidFill>
                          <a:schemeClr val="tx1"/>
                        </a:solidFill>
                      </a:endParaRPr>
                    </a:p>
                    <a:p>
                      <a:pPr marL="171450" indent="-171450">
                        <a:buFontTx/>
                        <a:buChar char="-"/>
                      </a:pPr>
                      <a:r>
                        <a:rPr lang="en-GB" sz="850" dirty="0">
                          <a:solidFill>
                            <a:schemeClr val="tx1"/>
                          </a:solidFill>
                        </a:rPr>
                        <a:t>Limited speed, power, agility, reaction time and coordination.</a:t>
                      </a:r>
                    </a:p>
                    <a:p>
                      <a:endParaRPr lang="en-GB" sz="850" dirty="0">
                        <a:solidFill>
                          <a:schemeClr val="tx1"/>
                        </a:solidFill>
                      </a:endParaRPr>
                    </a:p>
                    <a:p>
                      <a:pPr marL="171450" indent="-171450">
                        <a:buFontTx/>
                        <a:buChar char="-"/>
                      </a:pPr>
                      <a:r>
                        <a:rPr lang="en-GB" sz="850" dirty="0">
                          <a:solidFill>
                            <a:schemeClr val="tx1"/>
                          </a:solidFill>
                        </a:rPr>
                        <a:t>Social skills are limited as well as communication between peers when providing feedback.</a:t>
                      </a:r>
                    </a:p>
                    <a:p>
                      <a:endParaRPr lang="en-GB" sz="850" dirty="0">
                        <a:solidFill>
                          <a:schemeClr val="tx1"/>
                        </a:solidFill>
                      </a:endParaRPr>
                    </a:p>
                    <a:p>
                      <a:pPr marL="171450" indent="-171450">
                        <a:buFontTx/>
                        <a:buChar char="-"/>
                      </a:pPr>
                      <a:r>
                        <a:rPr lang="en-GB" sz="850" dirty="0">
                          <a:solidFill>
                            <a:schemeClr val="tx1"/>
                          </a:solidFill>
                        </a:rPr>
                        <a:t>Sometimes persists with difficult challenges.</a:t>
                      </a:r>
                    </a:p>
                  </a:txBody>
                  <a:tcPr/>
                </a:tc>
                <a:tc>
                  <a:txBody>
                    <a:bodyPr/>
                    <a:lstStyle/>
                    <a:p>
                      <a:r>
                        <a:rPr lang="en-US" sz="850" b="1" i="1" dirty="0">
                          <a:solidFill>
                            <a:schemeClr val="tx1"/>
                          </a:solidFill>
                        </a:rPr>
                        <a:t>Pupils must be able to perform all skills within the unit with consistently good technique and analysis and feedback is clear and precise.</a:t>
                      </a:r>
                    </a:p>
                    <a:p>
                      <a:endParaRPr lang="en-US" sz="850" b="1" i="1" dirty="0">
                        <a:solidFill>
                          <a:schemeClr val="tx1"/>
                        </a:solidFill>
                      </a:endParaRPr>
                    </a:p>
                    <a:p>
                      <a:r>
                        <a:rPr lang="en-US" sz="850" b="1" i="1" dirty="0">
                          <a:solidFill>
                            <a:schemeClr val="tx1"/>
                          </a:solidFill>
                        </a:rPr>
                        <a:t> </a:t>
                      </a:r>
                    </a:p>
                    <a:p>
                      <a:pPr marL="171450" indent="-171450">
                        <a:buFontTx/>
                        <a:buChar char="-"/>
                      </a:pPr>
                      <a:r>
                        <a:rPr lang="en-US" sz="850" b="0" u="none" baseline="0" dirty="0">
                          <a:solidFill>
                            <a:schemeClr val="tx1"/>
                          </a:solidFill>
                        </a:rPr>
                        <a:t>Can identify most strengths and weaknesses in performance whilst describing ways to improve.</a:t>
                      </a:r>
                    </a:p>
                    <a:p>
                      <a:endParaRPr lang="en-US" sz="850" b="0" u="none" baseline="0" dirty="0">
                        <a:solidFill>
                          <a:schemeClr val="tx1"/>
                        </a:solidFill>
                      </a:endParaRPr>
                    </a:p>
                    <a:p>
                      <a:pPr marL="171450" indent="-171450">
                        <a:buFontTx/>
                        <a:buChar char="-"/>
                      </a:pPr>
                      <a:r>
                        <a:rPr lang="en-US" sz="850" b="0" u="none" baseline="0" dirty="0">
                          <a:solidFill>
                            <a:schemeClr val="tx1"/>
                          </a:solidFill>
                        </a:rPr>
                        <a:t>Can provide feedback to peers unassisted with at least two clear points made.</a:t>
                      </a:r>
                    </a:p>
                    <a:p>
                      <a:pPr marL="0" indent="0">
                        <a:buFontTx/>
                        <a:buNone/>
                      </a:pPr>
                      <a:endParaRPr lang="en-US" sz="850" b="0" u="none" baseline="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850" b="0" i="0" dirty="0">
                          <a:solidFill>
                            <a:schemeClr val="tx1"/>
                          </a:solidFill>
                        </a:rPr>
                        <a:t>Can play a small sided game and applies tactical elements to game play which are effective.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50" b="0" i="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850" b="0" i="0" dirty="0">
                          <a:solidFill>
                            <a:schemeClr val="tx1"/>
                          </a:solidFill>
                        </a:rPr>
                        <a:t>Has a very good knowledge of umpiring without support from the teacher to enforce the rules confidently. Can keep score and use signals whilst also explaining decisions made.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50" b="0" i="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850" b="0" i="0" dirty="0">
                          <a:solidFill>
                            <a:schemeClr val="tx1"/>
                          </a:solidFill>
                        </a:rPr>
                        <a:t>Good knowledge of the long-term effects of exercise on the C-R system.</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850" b="0" i="0" dirty="0">
                        <a:solidFill>
                          <a:schemeClr val="tx1"/>
                        </a:solidFill>
                      </a:endParaRPr>
                    </a:p>
                    <a:p>
                      <a:pPr marL="171450" indent="-171450">
                        <a:buFontTx/>
                        <a:buChar char="-"/>
                      </a:pPr>
                      <a:r>
                        <a:rPr lang="en-GB" sz="850" dirty="0">
                          <a:solidFill>
                            <a:schemeClr val="tx1"/>
                          </a:solidFill>
                        </a:rPr>
                        <a:t>Good levels of speed, power, agility, reaction time and coordination.</a:t>
                      </a:r>
                    </a:p>
                    <a:p>
                      <a:endParaRPr lang="en-GB" sz="850" dirty="0">
                        <a:solidFill>
                          <a:schemeClr val="tx1"/>
                        </a:solidFill>
                      </a:endParaRPr>
                    </a:p>
                    <a:p>
                      <a:pPr marL="171450" indent="-171450">
                        <a:buFontTx/>
                        <a:buChar char="-"/>
                      </a:pPr>
                      <a:r>
                        <a:rPr lang="en-GB" sz="850" dirty="0">
                          <a:solidFill>
                            <a:schemeClr val="tx1"/>
                          </a:solidFill>
                        </a:rPr>
                        <a:t>Social skills are developed as well as communication between peers when providing feedback.</a:t>
                      </a:r>
                    </a:p>
                    <a:p>
                      <a:endParaRPr lang="en-GB" sz="850" dirty="0">
                        <a:solidFill>
                          <a:schemeClr val="tx1"/>
                        </a:solidFill>
                      </a:endParaRPr>
                    </a:p>
                    <a:p>
                      <a:pPr marL="171450" indent="-171450">
                        <a:buFontTx/>
                        <a:buChar char="-"/>
                      </a:pPr>
                      <a:r>
                        <a:rPr lang="en-GB" sz="850" dirty="0">
                          <a:solidFill>
                            <a:schemeClr val="tx1"/>
                          </a:solidFill>
                        </a:rPr>
                        <a:t>Usually persists with difficult challenges.</a:t>
                      </a:r>
                    </a:p>
                    <a:p>
                      <a:pPr marL="171450" indent="-171450">
                        <a:buFontTx/>
                        <a:buChar char="-"/>
                      </a:pPr>
                      <a:endParaRPr lang="en-US" sz="850" b="0" u="none" baseline="0" dirty="0">
                        <a:solidFill>
                          <a:schemeClr val="tx1"/>
                        </a:solidFill>
                      </a:endParaRPr>
                    </a:p>
                  </a:txBody>
                  <a:tcPr/>
                </a:tc>
                <a:tc>
                  <a:txBody>
                    <a:bodyPr/>
                    <a:lstStyle/>
                    <a:p>
                      <a:r>
                        <a:rPr lang="en-US" sz="850" b="1" i="1" dirty="0">
                          <a:solidFill>
                            <a:schemeClr val="tx1"/>
                          </a:solidFill>
                        </a:rPr>
                        <a:t>Pupils should be able to recall all the content in the knowledge journey and demonstrate clear and precise feedback through peer and self analysis.</a:t>
                      </a:r>
                    </a:p>
                    <a:p>
                      <a:endParaRPr lang="en-US" sz="850" b="1" i="1" dirty="0">
                        <a:solidFill>
                          <a:schemeClr val="tx1"/>
                        </a:solidFill>
                      </a:endParaRPr>
                    </a:p>
                    <a:p>
                      <a:pPr marL="171450" indent="-171450">
                        <a:buFontTx/>
                        <a:buChar char="-"/>
                      </a:pPr>
                      <a:r>
                        <a:rPr lang="en-US" sz="850" b="0" i="0" dirty="0">
                          <a:solidFill>
                            <a:schemeClr val="tx1"/>
                          </a:solidFill>
                        </a:rPr>
                        <a:t>Can identify all strengths and weaknesses in their own performance and others.</a:t>
                      </a:r>
                    </a:p>
                    <a:p>
                      <a:pPr marL="0" indent="0">
                        <a:buFontTx/>
                        <a:buNone/>
                      </a:pPr>
                      <a:endParaRPr lang="en-US" sz="850" b="0" i="0" dirty="0">
                        <a:solidFill>
                          <a:schemeClr val="tx1"/>
                        </a:solidFill>
                      </a:endParaRPr>
                    </a:p>
                    <a:p>
                      <a:pPr marL="171450" indent="-171450">
                        <a:buFontTx/>
                        <a:buChar char="-"/>
                      </a:pPr>
                      <a:r>
                        <a:rPr lang="en-US" sz="850" b="0" i="0" dirty="0">
                          <a:solidFill>
                            <a:schemeClr val="tx1"/>
                          </a:solidFill>
                        </a:rPr>
                        <a:t>Can provide clear and coherent feedback on their own performance and a partners by identifying clear ways forward and modelling correct technique.</a:t>
                      </a:r>
                    </a:p>
                    <a:p>
                      <a:pPr marL="171450" indent="-171450">
                        <a:buFontTx/>
                        <a:buChar char="-"/>
                      </a:pPr>
                      <a:endParaRPr lang="en-US" sz="850" b="0" i="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850" b="0" i="0" dirty="0">
                          <a:solidFill>
                            <a:schemeClr val="tx1"/>
                          </a:solidFill>
                        </a:rPr>
                        <a:t>Can play a small sided game and applies tactical elements to game play  which have a dominant impact on the game.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50" b="0" i="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850" b="0" i="0" dirty="0">
                          <a:solidFill>
                            <a:schemeClr val="tx1"/>
                          </a:solidFill>
                        </a:rPr>
                        <a:t>Has excellent knowledge of umpiring without support from the teacher to enforce the rules confidently. Can keep score and use signals whilst also explaining decisions made with confidence.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50" b="0" i="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850" b="0" i="0" dirty="0">
                          <a:solidFill>
                            <a:schemeClr val="tx1"/>
                          </a:solidFill>
                        </a:rPr>
                        <a:t>Excellent knowledge of the long-term effects of exercise on the C-R system.</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850" b="0" i="0" dirty="0">
                        <a:solidFill>
                          <a:schemeClr val="tx1"/>
                        </a:solidFill>
                      </a:endParaRPr>
                    </a:p>
                    <a:p>
                      <a:pPr marL="171450" indent="-171450">
                        <a:buFontTx/>
                        <a:buChar char="-"/>
                      </a:pPr>
                      <a:r>
                        <a:rPr lang="en-GB" sz="850" dirty="0">
                          <a:solidFill>
                            <a:schemeClr val="tx1"/>
                          </a:solidFill>
                        </a:rPr>
                        <a:t>Excellent levels of speed, power, agility, reaction time and coordination.</a:t>
                      </a:r>
                    </a:p>
                    <a:p>
                      <a:endParaRPr lang="en-GB" sz="850" dirty="0">
                        <a:solidFill>
                          <a:schemeClr val="tx1"/>
                        </a:solidFill>
                      </a:endParaRPr>
                    </a:p>
                    <a:p>
                      <a:pPr marL="171450" indent="-171450">
                        <a:buFontTx/>
                        <a:buChar char="-"/>
                      </a:pPr>
                      <a:r>
                        <a:rPr lang="en-GB" sz="850" dirty="0">
                          <a:solidFill>
                            <a:schemeClr val="tx1"/>
                          </a:solidFill>
                        </a:rPr>
                        <a:t>Social skills are very good as well as communication between peers when providing feedback.</a:t>
                      </a:r>
                    </a:p>
                    <a:p>
                      <a:endParaRPr lang="en-GB" sz="850" dirty="0">
                        <a:solidFill>
                          <a:schemeClr val="tx1"/>
                        </a:solidFill>
                      </a:endParaRPr>
                    </a:p>
                    <a:p>
                      <a:pPr marL="171450" indent="-171450">
                        <a:buFontTx/>
                        <a:buChar char="-"/>
                      </a:pPr>
                      <a:r>
                        <a:rPr lang="en-GB" sz="850" dirty="0">
                          <a:solidFill>
                            <a:schemeClr val="tx1"/>
                          </a:solidFill>
                        </a:rPr>
                        <a:t>Always persists with difficult challenges.</a:t>
                      </a:r>
                    </a:p>
                    <a:p>
                      <a:pPr marL="0" indent="0">
                        <a:buFontTx/>
                        <a:buNone/>
                      </a:pPr>
                      <a:endParaRPr lang="en-US" sz="850" b="0" i="0" dirty="0">
                        <a:solidFill>
                          <a:schemeClr val="tx1"/>
                        </a:solidFill>
                      </a:endParaRPr>
                    </a:p>
                  </a:txBody>
                  <a:tcPr/>
                </a:tc>
                <a:tc>
                  <a:txBody>
                    <a:bodyPr/>
                    <a:lstStyle/>
                    <a:p>
                      <a:r>
                        <a:rPr lang="en-US" sz="850" b="1" i="1" dirty="0">
                          <a:solidFill>
                            <a:schemeClr val="tx1"/>
                          </a:solidFill>
                        </a:rPr>
                        <a:t>Pupils should be able to recall all the content in the knowledge journey and demonstrate excellent feedback through peer and self analysis.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5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850" dirty="0">
                          <a:solidFill>
                            <a:schemeClr val="tx1"/>
                          </a:solidFill>
                        </a:rPr>
                        <a:t>Can identify all strengths and weaknesses in their own performance and others, including game play and umpiring.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85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850" b="0" i="0" dirty="0">
                          <a:solidFill>
                            <a:schemeClr val="tx1"/>
                          </a:solidFill>
                        </a:rPr>
                        <a:t>Can provide clear and coherent feedback on their own performance and a partners by identifying clear ways forward and modelling correct technique, including umpiring.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50" b="0" i="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850" b="0" i="0" dirty="0">
                          <a:solidFill>
                            <a:schemeClr val="tx1"/>
                          </a:solidFill>
                        </a:rPr>
                        <a:t>Has excellent knowledge of umpiring without support from the teacher to enforce the rules confidently. Can keep score and use signals whilst also explaining decisions made with confidence.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50" b="0" i="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850" b="0" i="0" dirty="0">
                          <a:solidFill>
                            <a:schemeClr val="tx1"/>
                          </a:solidFill>
                        </a:rPr>
                        <a:t>Excellent knowledge of the long-term effects of exercise on the C-R system and can inform others of this during analysis and feedback.</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850" b="0" i="0" dirty="0">
                        <a:solidFill>
                          <a:schemeClr val="tx1"/>
                        </a:solidFill>
                      </a:endParaRPr>
                    </a:p>
                    <a:p>
                      <a:pPr marL="171450" indent="-171450">
                        <a:buFontTx/>
                        <a:buChar char="-"/>
                      </a:pPr>
                      <a:r>
                        <a:rPr lang="en-GB" sz="850" dirty="0">
                          <a:solidFill>
                            <a:schemeClr val="tx1"/>
                          </a:solidFill>
                        </a:rPr>
                        <a:t>Elite levels of speed, power, agility, reaction time and coordination.</a:t>
                      </a:r>
                    </a:p>
                    <a:p>
                      <a:endParaRPr lang="en-GB" sz="850" dirty="0">
                        <a:solidFill>
                          <a:schemeClr val="tx1"/>
                        </a:solidFill>
                      </a:endParaRPr>
                    </a:p>
                    <a:p>
                      <a:pPr marL="171450" indent="-171450">
                        <a:buFontTx/>
                        <a:buChar char="-"/>
                      </a:pPr>
                      <a:r>
                        <a:rPr lang="en-GB" sz="850" dirty="0">
                          <a:solidFill>
                            <a:schemeClr val="tx1"/>
                          </a:solidFill>
                        </a:rPr>
                        <a:t>Social skills are excellent as well as communication between peers when providing feedback (Coaching).</a:t>
                      </a:r>
                    </a:p>
                    <a:p>
                      <a:endParaRPr lang="en-GB" sz="850" dirty="0">
                        <a:solidFill>
                          <a:schemeClr val="tx1"/>
                        </a:solidFill>
                      </a:endParaRPr>
                    </a:p>
                    <a:p>
                      <a:pPr marL="171450" indent="-171450">
                        <a:buFontTx/>
                        <a:buChar char="-"/>
                      </a:pPr>
                      <a:r>
                        <a:rPr lang="en-GB" sz="850" dirty="0">
                          <a:solidFill>
                            <a:schemeClr val="tx1"/>
                          </a:solidFill>
                        </a:rPr>
                        <a:t>Always persists with difficult challenges and seeks new ones.</a:t>
                      </a:r>
                    </a:p>
                  </a:txBody>
                  <a:tcPr/>
                </a:tc>
                <a:extLst>
                  <a:ext uri="{0D108BD9-81ED-4DB2-BD59-A6C34878D82A}">
                    <a16:rowId xmlns:a16="http://schemas.microsoft.com/office/drawing/2014/main" val="962034636"/>
                  </a:ext>
                </a:extLst>
              </a:tr>
            </a:tbl>
          </a:graphicData>
        </a:graphic>
      </p:graphicFrame>
    </p:spTree>
    <p:extLst>
      <p:ext uri="{BB962C8B-B14F-4D97-AF65-F5344CB8AC3E}">
        <p14:creationId xmlns:p14="http://schemas.microsoft.com/office/powerpoint/2010/main" val="31333092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573</TotalTime>
  <Words>1910</Words>
  <Application>Microsoft Office PowerPoint</Application>
  <PresentationFormat>Widescreen</PresentationFormat>
  <Paragraphs>185</Paragraphs>
  <Slides>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Blue Ridge Heavy SF</vt:lpstr>
      <vt:lpstr>Calibri</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Vicki Dowd</dc:creator>
  <cp:lastModifiedBy>Ward, Matthew</cp:lastModifiedBy>
  <cp:revision>71</cp:revision>
  <cp:lastPrinted>2020-02-24T11:31:23Z</cp:lastPrinted>
  <dcterms:created xsi:type="dcterms:W3CDTF">2019-12-19T05:38:14Z</dcterms:created>
  <dcterms:modified xsi:type="dcterms:W3CDTF">2022-06-24T12:00:09Z</dcterms:modified>
</cp:coreProperties>
</file>