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
  </p:notesMasterIdLst>
  <p:sldIdLst>
    <p:sldId id="260" r:id="rId2"/>
    <p:sldId id="262" r:id="rId3"/>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60"/>
  </p:normalViewPr>
  <p:slideViewPr>
    <p:cSldViewPr snapToGrid="0">
      <p:cViewPr varScale="1">
        <p:scale>
          <a:sx n="71" d="100"/>
          <a:sy n="71" d="100"/>
        </p:scale>
        <p:origin x="91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C3CA919D-855E-45F8-9D7F-7CB3064A5024}" type="datetimeFigureOut">
              <a:rPr lang="en-GB" smtClean="0"/>
              <a:t>19/06/2022</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7F495F9A-C292-458B-B2FD-9EB9A8CC29FA}" type="slidenum">
              <a:rPr lang="en-GB" smtClean="0"/>
              <a:t>‹#›</a:t>
            </a:fld>
            <a:endParaRPr lang="en-GB"/>
          </a:p>
        </p:txBody>
      </p:sp>
    </p:spTree>
    <p:extLst>
      <p:ext uri="{BB962C8B-B14F-4D97-AF65-F5344CB8AC3E}">
        <p14:creationId xmlns:p14="http://schemas.microsoft.com/office/powerpoint/2010/main" val="841643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2A894AE-061A-684E-AB07-38A14DF36FF1}" type="slidenum">
              <a:rPr lang="en-US" smtClean="0"/>
              <a:t>2</a:t>
            </a:fld>
            <a:endParaRPr lang="en-US"/>
          </a:p>
        </p:txBody>
      </p:sp>
    </p:spTree>
    <p:extLst>
      <p:ext uri="{BB962C8B-B14F-4D97-AF65-F5344CB8AC3E}">
        <p14:creationId xmlns:p14="http://schemas.microsoft.com/office/powerpoint/2010/main" val="1516758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79B1226-9A2E-4157-8AC4-B569B567B764}" type="datetimeFigureOut">
              <a:rPr lang="en-GB" smtClean="0"/>
              <a:t>19/06/2022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705758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9B1226-9A2E-4157-8AC4-B569B567B764}" type="datetimeFigureOut">
              <a:rPr lang="en-GB" smtClean="0"/>
              <a:t>19/06/2022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1231975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9B1226-9A2E-4157-8AC4-B569B567B764}" type="datetimeFigureOut">
              <a:rPr lang="en-GB" smtClean="0"/>
              <a:t>19/06/2022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504485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79B1226-9A2E-4157-8AC4-B569B567B764}" type="datetimeFigureOut">
              <a:rPr lang="en-GB" smtClean="0"/>
              <a:t>19/06/2022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1069093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9B1226-9A2E-4157-8AC4-B569B567B764}" type="datetimeFigureOut">
              <a:rPr lang="en-GB" smtClean="0"/>
              <a:t>19/06/2022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2799031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79B1226-9A2E-4157-8AC4-B569B567B764}" type="datetimeFigureOut">
              <a:rPr lang="en-GB" smtClean="0"/>
              <a:t>19/06/2022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621673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79B1226-9A2E-4157-8AC4-B569B567B764}" type="datetimeFigureOut">
              <a:rPr lang="en-GB" smtClean="0"/>
              <a:t>19/06/2022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3598350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9B1226-9A2E-4157-8AC4-B569B567B764}" type="datetimeFigureOut">
              <a:rPr lang="en-GB" smtClean="0"/>
              <a:t>19/06/2022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333217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9B1226-9A2E-4157-8AC4-B569B567B764}" type="datetimeFigureOut">
              <a:rPr lang="en-GB" smtClean="0"/>
              <a:t>19/06/2022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2431272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79B1226-9A2E-4157-8AC4-B569B567B764}" type="datetimeFigureOut">
              <a:rPr lang="en-GB" smtClean="0"/>
              <a:t>19/06/2022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2040185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79B1226-9A2E-4157-8AC4-B569B567B764}" type="datetimeFigureOut">
              <a:rPr lang="en-GB" smtClean="0"/>
              <a:t>19/06/2022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5355FB-7249-462E-A59C-AD7456B9ABCF}" type="slidenum">
              <a:rPr lang="en-GB" smtClean="0"/>
              <a:t>‹#›</a:t>
            </a:fld>
            <a:endParaRPr lang="en-GB"/>
          </a:p>
        </p:txBody>
      </p:sp>
    </p:spTree>
    <p:extLst>
      <p:ext uri="{BB962C8B-B14F-4D97-AF65-F5344CB8AC3E}">
        <p14:creationId xmlns:p14="http://schemas.microsoft.com/office/powerpoint/2010/main" val="1121381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9B1226-9A2E-4157-8AC4-B569B567B764}" type="datetimeFigureOut">
              <a:rPr lang="en-GB" smtClean="0"/>
              <a:t>19/06/2022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5355FB-7249-462E-A59C-AD7456B9ABCF}" type="slidenum">
              <a:rPr lang="en-GB" smtClean="0"/>
              <a:t>‹#›</a:t>
            </a:fld>
            <a:endParaRPr lang="en-GB"/>
          </a:p>
        </p:txBody>
      </p:sp>
    </p:spTree>
    <p:extLst>
      <p:ext uri="{BB962C8B-B14F-4D97-AF65-F5344CB8AC3E}">
        <p14:creationId xmlns:p14="http://schemas.microsoft.com/office/powerpoint/2010/main" val="33117046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AFAD1CB-A943-4AA4-98D0-ACDEB906C165}"/>
              </a:ext>
            </a:extLst>
          </p:cNvPr>
          <p:cNvSpPr/>
          <p:nvPr/>
        </p:nvSpPr>
        <p:spPr>
          <a:xfrm>
            <a:off x="847175" y="0"/>
            <a:ext cx="5896742" cy="441146"/>
          </a:xfrm>
          <a:prstGeom prst="rect">
            <a:avLst/>
          </a:prstGeom>
          <a:noFill/>
        </p:spPr>
        <p:txBody>
          <a:bodyPr wrap="none" lIns="132080" tIns="66040" rIns="132080" bIns="66040">
            <a:spAutoFit/>
          </a:bodyPr>
          <a:lstStyle/>
          <a:p>
            <a:pPr algn="ctr"/>
            <a:r>
              <a:rPr lang="en-US" sz="2000" b="1" u="sng" dirty="0">
                <a:ln w="0"/>
                <a:solidFill>
                  <a:srgbClr val="002060"/>
                </a:solidFill>
                <a:effectLst>
                  <a:outerShdw blurRad="38100" dist="25400" dir="5400000" algn="ctr" rotWithShape="0">
                    <a:srgbClr val="6E747A">
                      <a:alpha val="43000"/>
                    </a:srgbClr>
                  </a:outerShdw>
                </a:effectLst>
              </a:rPr>
              <a:t>Y7 Tennis (Skill Development): Journey of Knowledge</a:t>
            </a:r>
          </a:p>
        </p:txBody>
      </p:sp>
      <p:graphicFrame>
        <p:nvGraphicFramePr>
          <p:cNvPr id="6" name="Table 6">
            <a:extLst>
              <a:ext uri="{FF2B5EF4-FFF2-40B4-BE49-F238E27FC236}">
                <a16:creationId xmlns:a16="http://schemas.microsoft.com/office/drawing/2014/main" id="{BEA7F948-0AE4-44BF-A804-D96AF7A9AAD2}"/>
              </a:ext>
            </a:extLst>
          </p:cNvPr>
          <p:cNvGraphicFramePr>
            <a:graphicFrameLocks noGrp="1"/>
          </p:cNvGraphicFramePr>
          <p:nvPr>
            <p:extLst>
              <p:ext uri="{D42A27DB-BD31-4B8C-83A1-F6EECF244321}">
                <p14:modId xmlns:p14="http://schemas.microsoft.com/office/powerpoint/2010/main" val="2411965883"/>
              </p:ext>
            </p:extLst>
          </p:nvPr>
        </p:nvGraphicFramePr>
        <p:xfrm>
          <a:off x="58490" y="2503250"/>
          <a:ext cx="12070866" cy="4373880"/>
        </p:xfrm>
        <a:graphic>
          <a:graphicData uri="http://schemas.openxmlformats.org/drawingml/2006/table">
            <a:tbl>
              <a:tblPr firstRow="1" bandRow="1">
                <a:tableStyleId>{5940675A-B579-460E-94D1-54222C63F5DA}</a:tableStyleId>
              </a:tblPr>
              <a:tblGrid>
                <a:gridCol w="5224497">
                  <a:extLst>
                    <a:ext uri="{9D8B030D-6E8A-4147-A177-3AD203B41FA5}">
                      <a16:colId xmlns:a16="http://schemas.microsoft.com/office/drawing/2014/main" val="3001272792"/>
                    </a:ext>
                  </a:extLst>
                </a:gridCol>
                <a:gridCol w="2038525">
                  <a:extLst>
                    <a:ext uri="{9D8B030D-6E8A-4147-A177-3AD203B41FA5}">
                      <a16:colId xmlns:a16="http://schemas.microsoft.com/office/drawing/2014/main" val="1320432718"/>
                    </a:ext>
                  </a:extLst>
                </a:gridCol>
                <a:gridCol w="2632872">
                  <a:extLst>
                    <a:ext uri="{9D8B030D-6E8A-4147-A177-3AD203B41FA5}">
                      <a16:colId xmlns:a16="http://schemas.microsoft.com/office/drawing/2014/main" val="1897910160"/>
                    </a:ext>
                  </a:extLst>
                </a:gridCol>
                <a:gridCol w="2174972">
                  <a:extLst>
                    <a:ext uri="{9D8B030D-6E8A-4147-A177-3AD203B41FA5}">
                      <a16:colId xmlns:a16="http://schemas.microsoft.com/office/drawing/2014/main" val="3498275268"/>
                    </a:ext>
                  </a:extLst>
                </a:gridCol>
              </a:tblGrid>
              <a:tr h="4264932">
                <a:tc>
                  <a:txBody>
                    <a:bodyPr/>
                    <a:lstStyle/>
                    <a:p>
                      <a:pPr marL="0" indent="0" algn="l">
                        <a:buFont typeface="Arial" panose="020B0604020202020204" pitchFamily="34" charset="0"/>
                        <a:buNone/>
                      </a:pPr>
                      <a:r>
                        <a:rPr lang="en-GB" sz="1100" b="1" u="sng" baseline="0" dirty="0">
                          <a:solidFill>
                            <a:srgbClr val="002060"/>
                          </a:solidFill>
                        </a:rPr>
                        <a:t>CORE KNOWLEDGE</a:t>
                      </a:r>
                      <a:r>
                        <a:rPr lang="en-GB" sz="1100" b="1" u="none" baseline="0" dirty="0">
                          <a:solidFill>
                            <a:srgbClr val="002060"/>
                          </a:solidFill>
                        </a:rPr>
                        <a:t> (Me in PE)</a:t>
                      </a:r>
                      <a:endParaRPr lang="en-GB" sz="1100" b="1" u="sng" baseline="0" dirty="0">
                        <a:solidFill>
                          <a:srgbClr val="002060"/>
                        </a:solidFill>
                      </a:endParaRPr>
                    </a:p>
                    <a:p>
                      <a:pPr marL="0" indent="0" algn="l">
                        <a:buFont typeface="Arial" panose="020B0604020202020204" pitchFamily="34" charset="0"/>
                        <a:buNone/>
                      </a:pPr>
                      <a:endParaRPr lang="en-US" sz="750" b="1" u="sng" baseline="0" dirty="0">
                        <a:solidFill>
                          <a:srgbClr val="002060"/>
                        </a:solidFill>
                      </a:endParaRPr>
                    </a:p>
                    <a:p>
                      <a:pPr marL="0" indent="0" algn="l">
                        <a:buFontTx/>
                        <a:buNone/>
                      </a:pPr>
                      <a:r>
                        <a:rPr lang="en-US" sz="750" b="1" u="sng" baseline="0" dirty="0">
                          <a:solidFill>
                            <a:srgbClr val="002060"/>
                          </a:solidFill>
                          <a:highlight>
                            <a:srgbClr val="00FF00"/>
                          </a:highlight>
                        </a:rPr>
                        <a:t>Physical Me</a:t>
                      </a:r>
                    </a:p>
                    <a:p>
                      <a:pPr marL="0" indent="0" algn="l">
                        <a:buFontTx/>
                        <a:buNone/>
                      </a:pPr>
                      <a:endParaRPr lang="en-GB" sz="750" b="1" u="sng" baseline="0" dirty="0">
                        <a:solidFill>
                          <a:srgbClr val="002060"/>
                        </a:solidFill>
                        <a:highlight>
                          <a:srgbClr val="00FF00"/>
                        </a:highlight>
                      </a:endParaRPr>
                    </a:p>
                    <a:p>
                      <a:pPr marL="171450" indent="-171450" algn="l">
                        <a:buFontTx/>
                        <a:buChar char="-"/>
                      </a:pPr>
                      <a:r>
                        <a:rPr lang="en-US" sz="750" b="1" u="none" baseline="0" dirty="0">
                          <a:solidFill>
                            <a:srgbClr val="002060"/>
                          </a:solidFill>
                        </a:rPr>
                        <a:t>Coordination for Tennis – </a:t>
                      </a:r>
                      <a:r>
                        <a:rPr lang="en-US" sz="750" b="0" u="none" baseline="0" dirty="0">
                          <a:solidFill>
                            <a:srgbClr val="002060"/>
                          </a:solidFill>
                        </a:rPr>
                        <a:t>Hand/eye coordination (The ability to use two or more body parts at the same time), important in tennis due to moving your eyes to follow the ball, swinging your arms to move the racquet and moving your legs to get into the correct position. Pupils focus on basic throwing and catching before moving onto striking a ball with the racquet to replicate the relevant movement and skills.</a:t>
                      </a:r>
                      <a:endParaRPr lang="en-US" sz="750" b="1" u="none" baseline="0" dirty="0">
                        <a:solidFill>
                          <a:srgbClr val="002060"/>
                        </a:solidFill>
                      </a:endParaRPr>
                    </a:p>
                    <a:p>
                      <a:pPr marL="171450" indent="-171450" algn="l">
                        <a:buFontTx/>
                        <a:buChar char="-"/>
                      </a:pPr>
                      <a:r>
                        <a:rPr lang="en-US" sz="750" b="1" u="none" baseline="0" dirty="0">
                          <a:solidFill>
                            <a:srgbClr val="002060"/>
                          </a:solidFill>
                        </a:rPr>
                        <a:t>Agility for Tennis – </a:t>
                      </a:r>
                      <a:r>
                        <a:rPr lang="en-US" sz="750" b="0" u="none" baseline="0" dirty="0">
                          <a:solidFill>
                            <a:srgbClr val="002060"/>
                          </a:solidFill>
                        </a:rPr>
                        <a:t>Focus on fast feet and hands (Changing direction quickly), important due to the movement in tennis as the ball can be struck in the opposite direction to where you returned it to. </a:t>
                      </a:r>
                      <a:endParaRPr lang="en-US" sz="750" b="1" u="none" baseline="0" dirty="0">
                        <a:solidFill>
                          <a:srgbClr val="002060"/>
                        </a:solidFill>
                      </a:endParaRPr>
                    </a:p>
                    <a:p>
                      <a:pPr marL="171450" indent="-171450" algn="l">
                        <a:buFontTx/>
                        <a:buChar char="-"/>
                      </a:pPr>
                      <a:r>
                        <a:rPr lang="en-US" sz="750" b="1" u="none" baseline="0" dirty="0">
                          <a:solidFill>
                            <a:srgbClr val="002060"/>
                          </a:solidFill>
                        </a:rPr>
                        <a:t>Serving – </a:t>
                      </a:r>
                      <a:r>
                        <a:rPr lang="en-US" sz="750" b="0" u="none" baseline="0" dirty="0">
                          <a:solidFill>
                            <a:srgbClr val="002060"/>
                          </a:solidFill>
                        </a:rPr>
                        <a:t>Ball in non-racquet hand, throw upwards above the head and bring racquet up behind your head (YMCA), strike the ball as it begins to drop back down, follow through for power. Stand towards the baseline or midline if struggling. </a:t>
                      </a:r>
                    </a:p>
                    <a:p>
                      <a:pPr marL="171450" indent="-171450" algn="l">
                        <a:buFontTx/>
                        <a:buChar char="-"/>
                      </a:pPr>
                      <a:r>
                        <a:rPr lang="en-US" sz="750" b="1" u="none" baseline="0" dirty="0">
                          <a:solidFill>
                            <a:srgbClr val="002060"/>
                          </a:solidFill>
                        </a:rPr>
                        <a:t>Court Familiarisation – </a:t>
                      </a:r>
                      <a:r>
                        <a:rPr lang="en-US" sz="750" b="0" u="none" baseline="0" dirty="0">
                          <a:solidFill>
                            <a:srgbClr val="002060"/>
                          </a:solidFill>
                        </a:rPr>
                        <a:t>Location of baseline, serving boxes, singles lines and doubles lines.</a:t>
                      </a:r>
                    </a:p>
                    <a:p>
                      <a:pPr marL="171450" indent="-171450" algn="l">
                        <a:buFontTx/>
                        <a:buChar char="-"/>
                      </a:pPr>
                      <a:r>
                        <a:rPr lang="en-US" sz="750" b="1" u="none" baseline="0" dirty="0">
                          <a:solidFill>
                            <a:srgbClr val="002060"/>
                          </a:solidFill>
                        </a:rPr>
                        <a:t>Forehand – </a:t>
                      </a:r>
                      <a:r>
                        <a:rPr lang="en-US" sz="750" b="0" u="none" baseline="0" dirty="0">
                          <a:solidFill>
                            <a:srgbClr val="002060"/>
                          </a:solidFill>
                        </a:rPr>
                        <a:t>Hold racquet elbow in at the waist, badminton V grip, strike the ball in the middle of the racquet face, follow through with shot once you have made contact with it (Whichever way the racquet face points is the direction the ball goes).</a:t>
                      </a:r>
                      <a:endParaRPr lang="en-US" sz="750" b="1" u="none" baseline="0" dirty="0">
                        <a:solidFill>
                          <a:srgbClr val="002060"/>
                        </a:solidFill>
                      </a:endParaRPr>
                    </a:p>
                    <a:p>
                      <a:pPr marL="171450" indent="-171450" algn="l">
                        <a:buFontTx/>
                        <a:buChar char="-"/>
                      </a:pPr>
                      <a:r>
                        <a:rPr lang="en-US" sz="750" b="1" u="none" baseline="0" dirty="0">
                          <a:solidFill>
                            <a:srgbClr val="002060"/>
                          </a:solidFill>
                        </a:rPr>
                        <a:t>Backhand – </a:t>
                      </a:r>
                      <a:r>
                        <a:rPr lang="en-US" sz="750" b="0" u="none" baseline="0" dirty="0">
                          <a:solidFill>
                            <a:srgbClr val="002060"/>
                          </a:solidFill>
                        </a:rPr>
                        <a:t>Clenched grip, bring the racquet across the body, swing back with a straight arm, make contact in the middle of the racquet face, use two hands for more power if stood towards the baseline.</a:t>
                      </a:r>
                      <a:endParaRPr lang="en-US" sz="750" b="1" u="none" baseline="0" dirty="0">
                        <a:solidFill>
                          <a:srgbClr val="002060"/>
                        </a:solidFill>
                      </a:endParaRPr>
                    </a:p>
                    <a:p>
                      <a:pPr marL="0" indent="0" algn="l">
                        <a:buFontTx/>
                        <a:buNone/>
                      </a:pPr>
                      <a:endParaRPr lang="en-US" sz="750" b="0" u="none" baseline="0" dirty="0">
                        <a:solidFill>
                          <a:srgbClr val="002060"/>
                        </a:solidFill>
                      </a:endParaRPr>
                    </a:p>
                    <a:p>
                      <a:pPr marL="0" indent="0" algn="l">
                        <a:buFontTx/>
                        <a:buNone/>
                      </a:pPr>
                      <a:r>
                        <a:rPr lang="en-US" sz="750" b="1" u="sng" baseline="0" dirty="0">
                          <a:solidFill>
                            <a:srgbClr val="002060"/>
                          </a:solidFill>
                          <a:highlight>
                            <a:srgbClr val="FF0000"/>
                          </a:highlight>
                        </a:rPr>
                        <a:t>Thinking Me</a:t>
                      </a:r>
                    </a:p>
                    <a:p>
                      <a:pPr marL="0" indent="0" algn="l">
                        <a:buFontTx/>
                        <a:buNone/>
                      </a:pPr>
                      <a:endParaRPr lang="en-US" sz="750" b="1" u="sng" baseline="0" dirty="0">
                        <a:solidFill>
                          <a:srgbClr val="002060"/>
                        </a:solidFill>
                        <a:highlight>
                          <a:srgbClr val="FF0000"/>
                        </a:highlight>
                      </a:endParaRPr>
                    </a:p>
                    <a:p>
                      <a:pPr marL="171450" indent="-171450" algn="l">
                        <a:buFontTx/>
                        <a:buChar char="-"/>
                      </a:pPr>
                      <a:r>
                        <a:rPr lang="en-US" sz="750" b="1" u="none" baseline="0" dirty="0">
                          <a:solidFill>
                            <a:srgbClr val="002060"/>
                          </a:solidFill>
                        </a:rPr>
                        <a:t>ABC: </a:t>
                      </a:r>
                      <a:r>
                        <a:rPr lang="en-US" sz="750" b="0" u="none" baseline="0" dirty="0">
                          <a:solidFill>
                            <a:srgbClr val="002060"/>
                          </a:solidFill>
                        </a:rPr>
                        <a:t>Pupils are asked relevant questions about their lesson focus by the teacher (teaching points/tactics) and other pupils are asked to A, B or C their responses.</a:t>
                      </a:r>
                    </a:p>
                    <a:p>
                      <a:pPr marL="171450" indent="-171450" algn="l">
                        <a:buFontTx/>
                        <a:buChar char="-"/>
                      </a:pPr>
                      <a:r>
                        <a:rPr lang="en-US" sz="750" b="1" u="none" baseline="0" dirty="0">
                          <a:solidFill>
                            <a:srgbClr val="002060"/>
                          </a:solidFill>
                        </a:rPr>
                        <a:t>Bones: </a:t>
                      </a:r>
                      <a:r>
                        <a:rPr lang="en-US" sz="750" b="0" u="none" baseline="0" dirty="0">
                          <a:solidFill>
                            <a:srgbClr val="002060"/>
                          </a:solidFill>
                        </a:rPr>
                        <a:t>The main bones of the body that are relevant to the movement in sporting activity such as tennis (See bones box in the vocabulary section). Necessary information to include: Whether the relevant bone is long/short/flat/irregular, as well as the main muscles that are attached to the bone.</a:t>
                      </a:r>
                    </a:p>
                    <a:p>
                      <a:pPr marL="171450" indent="-171450" algn="l">
                        <a:buFontTx/>
                        <a:buChar char="-"/>
                      </a:pPr>
                      <a:endParaRPr lang="en-US" sz="750" b="0" u="none" baseline="0" dirty="0">
                        <a:solidFill>
                          <a:srgbClr val="002060"/>
                        </a:solidFill>
                      </a:endParaRPr>
                    </a:p>
                    <a:p>
                      <a:pPr marL="0" indent="0" algn="l">
                        <a:buFontTx/>
                        <a:buNone/>
                      </a:pPr>
                      <a:r>
                        <a:rPr lang="en-US" sz="750" b="1" u="sng" baseline="0" dirty="0">
                          <a:solidFill>
                            <a:srgbClr val="002060"/>
                          </a:solidFill>
                          <a:highlight>
                            <a:srgbClr val="FFFF00"/>
                          </a:highlight>
                        </a:rPr>
                        <a:t>Healthy Me</a:t>
                      </a:r>
                    </a:p>
                    <a:p>
                      <a:pPr marL="0" indent="0" algn="l">
                        <a:buFontTx/>
                        <a:buNone/>
                      </a:pPr>
                      <a:endParaRPr lang="en-US" sz="750" b="1" u="sng" baseline="0" dirty="0">
                        <a:solidFill>
                          <a:srgbClr val="002060"/>
                        </a:solidFill>
                        <a:highlight>
                          <a:srgbClr val="FFFF00"/>
                        </a:highlight>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750" b="0" i="0" u="none" baseline="0" dirty="0">
                          <a:solidFill>
                            <a:srgbClr val="002060"/>
                          </a:solidFill>
                        </a:rPr>
                        <a:t>Physical health in order to meet the requirements of tennis – Coordination, cardiovascular endurance, agility, balance, speed power, reaction time.</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sz="750" b="0" i="0" u="none" baseline="0" dirty="0">
                        <a:solidFill>
                          <a:srgbClr val="00206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750" b="1" i="0" u="sng" baseline="0" dirty="0">
                          <a:solidFill>
                            <a:srgbClr val="002060"/>
                          </a:solidFill>
                          <a:highlight>
                            <a:srgbClr val="00FFFF"/>
                          </a:highlight>
                        </a:rPr>
                        <a:t>Social Me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750" b="0" i="0" u="none" baseline="0" dirty="0">
                          <a:solidFill>
                            <a:srgbClr val="002060"/>
                          </a:solidFill>
                        </a:rPr>
                        <a:t>This takes into account the behavior/attitude of pupils as well as their ability to support each other and work together as a team. Also when explaining tactics to each other in order to outwit an opponent and set themselves up for a particular shot.</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sz="750" b="0" i="0" u="none" baseline="0" dirty="0">
                        <a:solidFill>
                          <a:srgbClr val="00206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750" b="1" i="0" u="sng" baseline="0" dirty="0">
                          <a:solidFill>
                            <a:schemeClr val="bg1"/>
                          </a:solidFill>
                          <a:highlight>
                            <a:srgbClr val="FF00FF"/>
                          </a:highlight>
                        </a:rPr>
                        <a:t>Resilient Me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750" b="0" i="0" u="none" baseline="0" dirty="0">
                          <a:solidFill>
                            <a:srgbClr val="002060"/>
                          </a:solidFill>
                          <a:latin typeface="+mn-lt"/>
                        </a:rPr>
                        <a:t>- </a:t>
                      </a:r>
                      <a:r>
                        <a:rPr lang="en-US" sz="750" dirty="0">
                          <a:solidFill>
                            <a:srgbClr val="002060"/>
                          </a:solidFill>
                          <a:latin typeface="+mn-lt"/>
                        </a:rPr>
                        <a:t>Doesn’t give up when skills are challenging and regroups and evaluates well when tactics are not working successfully</a:t>
                      </a:r>
                      <a:endParaRPr lang="en-US" sz="750" b="0" i="0" u="none" baseline="0" dirty="0">
                        <a:solidFill>
                          <a:srgbClr val="002060"/>
                        </a:solidFill>
                        <a:latin typeface="+mn-lt"/>
                      </a:endParaRPr>
                    </a:p>
                  </a:txBody>
                  <a:tcPr/>
                </a:tc>
                <a:tc>
                  <a:txBody>
                    <a:bodyPr/>
                    <a:lstStyle/>
                    <a:p>
                      <a:pPr marL="0" indent="0" algn="l">
                        <a:buFont typeface="Arial" panose="020B0604020202020204" pitchFamily="34" charset="0"/>
                        <a:buNone/>
                      </a:pPr>
                      <a:r>
                        <a:rPr lang="en-GB" sz="1100" b="1" u="sng" baseline="0" dirty="0">
                          <a:solidFill>
                            <a:srgbClr val="002060"/>
                          </a:solidFill>
                        </a:rPr>
                        <a:t>CORE SKILLS</a:t>
                      </a:r>
                    </a:p>
                    <a:p>
                      <a:pPr marL="0" indent="0" algn="l">
                        <a:buFont typeface="Arial" panose="020B0604020202020204" pitchFamily="34" charset="0"/>
                        <a:buNone/>
                      </a:pPr>
                      <a:endParaRPr lang="en-US" sz="1100" b="1" u="sng" baseline="0" dirty="0">
                        <a:solidFill>
                          <a:srgbClr val="002060"/>
                        </a:solidFill>
                      </a:endParaRPr>
                    </a:p>
                    <a:p>
                      <a:pPr marL="0" indent="0" algn="l">
                        <a:buFontTx/>
                        <a:buNone/>
                      </a:pPr>
                      <a:r>
                        <a:rPr lang="en-US" sz="800" b="1" u="none" baseline="0" dirty="0">
                          <a:solidFill>
                            <a:srgbClr val="002060"/>
                          </a:solidFill>
                        </a:rPr>
                        <a:t>Various basic tennis skills that will develop pupils levels of coordination, reaction time and agility including:</a:t>
                      </a:r>
                    </a:p>
                    <a:p>
                      <a:pPr marL="171450" indent="-171450" algn="l">
                        <a:buFontTx/>
                        <a:buChar char="-"/>
                      </a:pPr>
                      <a:r>
                        <a:rPr lang="en-US" sz="800" b="0" u="none" baseline="0" dirty="0">
                          <a:solidFill>
                            <a:srgbClr val="002060"/>
                          </a:solidFill>
                        </a:rPr>
                        <a:t>Forehand shot</a:t>
                      </a:r>
                    </a:p>
                    <a:p>
                      <a:pPr marL="171450" indent="-171450" algn="l">
                        <a:buFontTx/>
                        <a:buChar char="-"/>
                      </a:pPr>
                      <a:r>
                        <a:rPr lang="en-US" sz="800" b="0" u="none" baseline="0" dirty="0">
                          <a:solidFill>
                            <a:srgbClr val="002060"/>
                          </a:solidFill>
                        </a:rPr>
                        <a:t>Backhand shot</a:t>
                      </a:r>
                    </a:p>
                    <a:p>
                      <a:pPr marL="171450" indent="-171450" algn="l">
                        <a:buFontTx/>
                        <a:buChar char="-"/>
                      </a:pPr>
                      <a:r>
                        <a:rPr lang="en-US" sz="800" b="0" u="none" baseline="0" dirty="0">
                          <a:solidFill>
                            <a:srgbClr val="002060"/>
                          </a:solidFill>
                        </a:rPr>
                        <a:t>Basic serve</a:t>
                      </a:r>
                    </a:p>
                    <a:p>
                      <a:pPr marL="171450" indent="-171450" algn="l">
                        <a:buFontTx/>
                        <a:buChar char="-"/>
                      </a:pPr>
                      <a:endParaRPr lang="en-US" sz="800" b="0" u="none" baseline="0" dirty="0">
                        <a:solidFill>
                          <a:srgbClr val="002060"/>
                        </a:solidFill>
                      </a:endParaRPr>
                    </a:p>
                    <a:p>
                      <a:pPr marL="0" indent="0" algn="l">
                        <a:buFontTx/>
                        <a:buNone/>
                      </a:pPr>
                      <a:r>
                        <a:rPr lang="en-US" sz="800" b="1" u="none" baseline="0" dirty="0">
                          <a:solidFill>
                            <a:srgbClr val="002060"/>
                          </a:solidFill>
                        </a:rPr>
                        <a:t>Pupils will also develop agility via:</a:t>
                      </a:r>
                    </a:p>
                    <a:p>
                      <a:pPr marL="171450" indent="-171450" algn="l">
                        <a:buFontTx/>
                        <a:buChar char="-"/>
                      </a:pPr>
                      <a:r>
                        <a:rPr lang="en-US" sz="800" b="0" u="none" baseline="0" dirty="0">
                          <a:solidFill>
                            <a:srgbClr val="002060"/>
                          </a:solidFill>
                        </a:rPr>
                        <a:t>Footwork for tennis (Fast feet).</a:t>
                      </a:r>
                    </a:p>
                    <a:p>
                      <a:pPr marL="171450" indent="-171450" algn="l">
                        <a:buFontTx/>
                        <a:buChar char="-"/>
                      </a:pPr>
                      <a:r>
                        <a:rPr lang="en-US" sz="800" b="0" u="none" baseline="0" dirty="0">
                          <a:solidFill>
                            <a:srgbClr val="002060"/>
                          </a:solidFill>
                        </a:rPr>
                        <a:t>Reaction time and coordination via throwing and catching with the hands.</a:t>
                      </a:r>
                      <a:endParaRPr lang="en-GB" sz="800" b="0" u="none" baseline="0" dirty="0">
                        <a:solidFill>
                          <a:srgbClr val="002060"/>
                        </a:solidFill>
                      </a:endParaRPr>
                    </a:p>
                    <a:p>
                      <a:pPr marL="171450" indent="-171450" algn="l">
                        <a:buFont typeface="Wingdings" panose="05000000000000000000" pitchFamily="2" charset="2"/>
                        <a:buChar char="Ø"/>
                      </a:pPr>
                      <a:endParaRPr lang="en-GB" sz="800" b="0" u="none" baseline="0" dirty="0">
                        <a:solidFill>
                          <a:srgbClr val="002060"/>
                        </a:solidFill>
                      </a:endParaRPr>
                    </a:p>
                    <a:p>
                      <a:pPr marL="171450" indent="-171450" algn="l">
                        <a:buFontTx/>
                        <a:buChar char="-"/>
                      </a:pPr>
                      <a:r>
                        <a:rPr lang="en-GB" sz="800" b="0" u="none" baseline="0" dirty="0">
                          <a:solidFill>
                            <a:srgbClr val="002060"/>
                          </a:solidFill>
                        </a:rPr>
                        <a:t>Be able to explain the set up of a tennis court including the court markings and the serving boxes (via cones).</a:t>
                      </a:r>
                    </a:p>
                    <a:p>
                      <a:pPr marL="0" indent="0" algn="l">
                        <a:buFontTx/>
                        <a:buNone/>
                      </a:pPr>
                      <a:endParaRPr lang="en-GB" sz="800" b="0" u="none" baseline="0" dirty="0">
                        <a:solidFill>
                          <a:srgbClr val="002060"/>
                        </a:solidFill>
                      </a:endParaRPr>
                    </a:p>
                    <a:p>
                      <a:pPr marL="171450" indent="-171450" algn="l">
                        <a:buFontTx/>
                        <a:buChar char="-"/>
                      </a:pPr>
                      <a:r>
                        <a:rPr lang="en-GB" sz="800" b="0" u="none" baseline="0" dirty="0">
                          <a:solidFill>
                            <a:srgbClr val="002060"/>
                          </a:solidFill>
                        </a:rPr>
                        <a:t>Explain the links between physical and emotional wellbeing.</a:t>
                      </a:r>
                    </a:p>
                    <a:p>
                      <a:pPr marL="171450" indent="-171450" algn="l">
                        <a:buFontTx/>
                        <a:buChar char="-"/>
                      </a:pPr>
                      <a:endParaRPr lang="en-US" sz="800" b="0" u="none" baseline="0" dirty="0">
                        <a:solidFill>
                          <a:srgbClr val="002060"/>
                        </a:solidFill>
                      </a:endParaRPr>
                    </a:p>
                    <a:p>
                      <a:pPr marL="171450" indent="-171450" algn="l">
                        <a:buFontTx/>
                        <a:buChar char="-"/>
                      </a:pPr>
                      <a:r>
                        <a:rPr lang="en-US" sz="800" b="0" u="none" baseline="0" dirty="0">
                          <a:solidFill>
                            <a:srgbClr val="002060"/>
                          </a:solidFill>
                        </a:rPr>
                        <a:t>Explain the importance of coordination in tennis and why it is crucial when playing at any level.</a:t>
                      </a:r>
                    </a:p>
                    <a:p>
                      <a:pPr marL="171450" indent="-171450" algn="l">
                        <a:buFontTx/>
                        <a:buChar char="-"/>
                      </a:pPr>
                      <a:endParaRPr lang="en-US" sz="800" b="0" u="none" baseline="0" dirty="0">
                        <a:solidFill>
                          <a:srgbClr val="002060"/>
                        </a:solidFill>
                      </a:endParaRPr>
                    </a:p>
                    <a:p>
                      <a:pPr marL="171450" indent="-171450" algn="l">
                        <a:buFontTx/>
                        <a:buChar char="-"/>
                      </a:pPr>
                      <a:r>
                        <a:rPr lang="en-US" sz="800" b="0" u="none" baseline="0" dirty="0">
                          <a:solidFill>
                            <a:srgbClr val="002060"/>
                          </a:solidFill>
                        </a:rPr>
                        <a:t>Identify basic error in technique in pupils own skillset as well that of their peers.</a:t>
                      </a:r>
                      <a:endParaRPr lang="en-GB" sz="800" b="0" u="none" baseline="0" dirty="0">
                        <a:solidFill>
                          <a:srgbClr val="002060"/>
                        </a:solidFill>
                      </a:endParaRPr>
                    </a:p>
                    <a:p>
                      <a:pPr marL="0" indent="0" algn="l">
                        <a:buFont typeface="Arial" panose="020B0604020202020204" pitchFamily="34" charset="0"/>
                        <a:buNone/>
                      </a:pPr>
                      <a:endParaRPr lang="en-GB" sz="1100" b="1" u="sng" baseline="0" dirty="0">
                        <a:solidFill>
                          <a:srgbClr val="002060"/>
                        </a:solidFill>
                      </a:endParaRPr>
                    </a:p>
                    <a:p>
                      <a:pPr marL="0" indent="0" algn="l">
                        <a:buFont typeface="Arial" panose="020B0604020202020204" pitchFamily="34" charset="0"/>
                        <a:buNone/>
                      </a:pPr>
                      <a:endParaRPr lang="en-GB" sz="1100" b="0" u="none" baseline="0" dirty="0">
                        <a:solidFill>
                          <a:srgbClr val="002060"/>
                        </a:solidFill>
                      </a:endParaRPr>
                    </a:p>
                  </a:txBody>
                  <a:tcPr/>
                </a:tc>
                <a:tc>
                  <a:txBody>
                    <a:bodyPr/>
                    <a:lstStyle/>
                    <a:p>
                      <a:pPr marL="0" indent="0" algn="l">
                        <a:buFont typeface="Arial" panose="020B0604020202020204" pitchFamily="34" charset="0"/>
                        <a:buNone/>
                      </a:pPr>
                      <a:r>
                        <a:rPr lang="en-GB" sz="1100" b="1" u="sng" dirty="0">
                          <a:solidFill>
                            <a:srgbClr val="002060"/>
                          </a:solidFill>
                        </a:rPr>
                        <a:t>ABOVE AND BEYOND</a:t>
                      </a:r>
                    </a:p>
                    <a:p>
                      <a:pPr marL="171450" indent="-171450" algn="l">
                        <a:buFontTx/>
                        <a:buChar char="-"/>
                      </a:pPr>
                      <a:r>
                        <a:rPr lang="en-GB" sz="800" b="0" u="none" dirty="0">
                          <a:solidFill>
                            <a:srgbClr val="002060"/>
                          </a:solidFill>
                        </a:rPr>
                        <a:t>Full length court for playing</a:t>
                      </a:r>
                    </a:p>
                    <a:p>
                      <a:pPr marL="171450" indent="-171450" algn="l">
                        <a:buFontTx/>
                        <a:buChar char="-"/>
                      </a:pPr>
                      <a:r>
                        <a:rPr lang="en-GB" sz="800" b="0" u="none" dirty="0">
                          <a:solidFill>
                            <a:srgbClr val="002060"/>
                          </a:solidFill>
                        </a:rPr>
                        <a:t>Full size tennis racquet</a:t>
                      </a:r>
                    </a:p>
                    <a:p>
                      <a:pPr marL="171450" indent="-171450" algn="l">
                        <a:buFontTx/>
                        <a:buChar char="-"/>
                      </a:pPr>
                      <a:r>
                        <a:rPr lang="en-GB" sz="800" b="0" u="none" dirty="0">
                          <a:solidFill>
                            <a:srgbClr val="002060"/>
                          </a:solidFill>
                        </a:rPr>
                        <a:t>Full-pressure ball for playing with greater bounce and less forgiving.</a:t>
                      </a:r>
                      <a:endParaRPr lang="en-GB" sz="800" b="0" u="none" baseline="0" dirty="0">
                        <a:solidFill>
                          <a:srgbClr val="002060"/>
                        </a:solidFill>
                      </a:endParaRPr>
                    </a:p>
                    <a:p>
                      <a:pPr marL="171450" indent="-171450" algn="l">
                        <a:buFontTx/>
                        <a:buChar char="-"/>
                      </a:pPr>
                      <a:r>
                        <a:rPr lang="en-GB" sz="800" b="0" u="none" baseline="0" dirty="0">
                          <a:solidFill>
                            <a:srgbClr val="002060"/>
                          </a:solidFill>
                        </a:rPr>
                        <a:t>Serve for power as well as accuracy</a:t>
                      </a:r>
                      <a:endParaRPr lang="en-GB" sz="800" b="1" u="sng" dirty="0">
                        <a:solidFill>
                          <a:srgbClr val="002060"/>
                        </a:solidFill>
                      </a:endParaRPr>
                    </a:p>
                    <a:p>
                      <a:pPr marL="0" indent="0" algn="l">
                        <a:buFont typeface="Arial" panose="020B0604020202020204" pitchFamily="34" charset="0"/>
                        <a:buNone/>
                      </a:pPr>
                      <a:endParaRPr lang="en-GB" sz="800" b="1" u="sng" dirty="0">
                        <a:solidFill>
                          <a:srgbClr val="002060"/>
                        </a:solidFill>
                      </a:endParaRPr>
                    </a:p>
                    <a:p>
                      <a:pPr marL="0" indent="0" algn="l">
                        <a:buFont typeface="Arial" panose="020B0604020202020204" pitchFamily="34" charset="0"/>
                        <a:buNone/>
                      </a:pPr>
                      <a:r>
                        <a:rPr lang="en-GB" sz="1100" b="1" u="sng" dirty="0">
                          <a:solidFill>
                            <a:srgbClr val="002060"/>
                          </a:solidFill>
                        </a:rPr>
                        <a:t>VOCABULARY</a:t>
                      </a:r>
                      <a:endParaRPr lang="en-GB" sz="800" b="1" u="none" baseline="0" dirty="0">
                        <a:solidFill>
                          <a:srgbClr val="002060"/>
                        </a:solidFill>
                      </a:endParaRPr>
                    </a:p>
                    <a:p>
                      <a:pPr marL="0" indent="0" algn="l">
                        <a:buFont typeface="Arial" panose="020B0604020202020204" pitchFamily="34" charset="0"/>
                        <a:buNone/>
                      </a:pPr>
                      <a:endParaRPr lang="en-US" sz="800" b="0" u="none" baseline="0" dirty="0">
                        <a:solidFill>
                          <a:srgbClr val="002060"/>
                        </a:solidFill>
                      </a:endParaRPr>
                    </a:p>
                    <a:p>
                      <a:pPr marL="0" indent="0" algn="l">
                        <a:buFont typeface="Arial" panose="020B0604020202020204" pitchFamily="34" charset="0"/>
                        <a:buNone/>
                      </a:pPr>
                      <a:endParaRPr lang="en-GB" sz="800" b="0" u="none" baseline="0" dirty="0">
                        <a:solidFill>
                          <a:srgbClr val="002060"/>
                        </a:solidFill>
                      </a:endParaRPr>
                    </a:p>
                  </a:txBody>
                  <a:tcPr/>
                </a:tc>
                <a:tc>
                  <a:txBody>
                    <a:bodyPr/>
                    <a:lstStyle/>
                    <a:p>
                      <a:pPr algn="l"/>
                      <a:r>
                        <a:rPr lang="en-GB" sz="1100" b="1" u="sng" dirty="0">
                          <a:solidFill>
                            <a:srgbClr val="002060"/>
                          </a:solidFill>
                        </a:rPr>
                        <a:t>Literacy in PE</a:t>
                      </a:r>
                    </a:p>
                    <a:p>
                      <a:pPr algn="l"/>
                      <a:r>
                        <a:rPr lang="en-GB" sz="800" b="1" u="sng" dirty="0">
                          <a:solidFill>
                            <a:srgbClr val="002060"/>
                          </a:solidFill>
                        </a:rPr>
                        <a:t>‘ABC</a:t>
                      </a:r>
                      <a:r>
                        <a:rPr lang="en-GB" sz="800" b="0" u="none" dirty="0">
                          <a:solidFill>
                            <a:srgbClr val="002060"/>
                          </a:solidFill>
                        </a:rPr>
                        <a:t>’ – Agree with/Build on/Contradict</a:t>
                      </a:r>
                    </a:p>
                    <a:p>
                      <a:pPr algn="l"/>
                      <a:r>
                        <a:rPr lang="en-GB" sz="800" b="0" u="none" dirty="0">
                          <a:solidFill>
                            <a:srgbClr val="002060"/>
                          </a:solidFill>
                        </a:rPr>
                        <a:t>This is our literacy focus in PE which is a form of ‘academic talk’. Pupils are asked to state why they either agree with something their peers have said, state how they can build upon this point, or how can they contradict what their peer has said to challenge the thought process. This can be related to performance, form, skill selection etc.</a:t>
                      </a:r>
                    </a:p>
                    <a:p>
                      <a:pPr algn="ctr"/>
                      <a:endParaRPr lang="en-GB" sz="800" b="1" u="sng" dirty="0">
                        <a:solidFill>
                          <a:srgbClr val="002060"/>
                        </a:solidFill>
                      </a:endParaRPr>
                    </a:p>
                    <a:p>
                      <a:pPr algn="ctr"/>
                      <a:endParaRPr lang="en-GB" sz="800" b="1" u="sng" dirty="0">
                        <a:solidFill>
                          <a:srgbClr val="002060"/>
                        </a:solidFill>
                      </a:endParaRPr>
                    </a:p>
                    <a:p>
                      <a:pPr algn="l"/>
                      <a:r>
                        <a:rPr lang="en-GB" sz="1100" b="1" u="sng" dirty="0">
                          <a:solidFill>
                            <a:srgbClr val="002060"/>
                          </a:solidFill>
                        </a:rPr>
                        <a:t>WHERE NEXT?</a:t>
                      </a:r>
                    </a:p>
                    <a:p>
                      <a:pPr algn="l"/>
                      <a:endParaRPr lang="en-GB" sz="800" b="0" u="none" dirty="0">
                        <a:solidFill>
                          <a:srgbClr val="002060"/>
                        </a:solidFill>
                      </a:endParaRPr>
                    </a:p>
                    <a:p>
                      <a:pPr algn="l"/>
                      <a:r>
                        <a:rPr lang="en-GB" sz="800" b="0" u="none" dirty="0">
                          <a:solidFill>
                            <a:srgbClr val="002060"/>
                          </a:solidFill>
                        </a:rPr>
                        <a:t>- </a:t>
                      </a:r>
                      <a:r>
                        <a:rPr lang="en-US" sz="800" b="0" u="none" dirty="0">
                          <a:solidFill>
                            <a:srgbClr val="002060"/>
                          </a:solidFill>
                        </a:rPr>
                        <a:t>Pupils will apply tactics and strategies to their approach to tennis i.e. which direction to strike the ball, how to play for a drop shot etc.</a:t>
                      </a:r>
                    </a:p>
                    <a:p>
                      <a:pPr algn="l"/>
                      <a:endParaRPr lang="en-US" sz="800" b="0" u="none" dirty="0">
                        <a:solidFill>
                          <a:srgbClr val="002060"/>
                        </a:solidFill>
                      </a:endParaRPr>
                    </a:p>
                    <a:p>
                      <a:pPr marL="171450" indent="-171450" algn="l">
                        <a:buFontTx/>
                        <a:buChar char="-"/>
                      </a:pPr>
                      <a:r>
                        <a:rPr lang="en-US" sz="800" b="0" u="none" dirty="0">
                          <a:solidFill>
                            <a:srgbClr val="002060"/>
                          </a:solidFill>
                        </a:rPr>
                        <a:t>Apply ABC to more in-depth topics based around tactical and doubles play.</a:t>
                      </a:r>
                    </a:p>
                    <a:p>
                      <a:pPr marL="171450" indent="-171450" algn="l">
                        <a:buFontTx/>
                        <a:buChar char="-"/>
                      </a:pPr>
                      <a:endParaRPr lang="en-US" sz="800" b="0" u="none" dirty="0">
                        <a:solidFill>
                          <a:srgbClr val="002060"/>
                        </a:solidFill>
                      </a:endParaRPr>
                    </a:p>
                    <a:p>
                      <a:pPr marL="0" indent="0" algn="l">
                        <a:buFontTx/>
                        <a:buNone/>
                      </a:pPr>
                      <a:endParaRPr lang="en-GB" sz="1100" b="1" u="sng" dirty="0">
                        <a:solidFill>
                          <a:srgbClr val="002060"/>
                        </a:solidFill>
                      </a:endParaRPr>
                    </a:p>
                    <a:p>
                      <a:pPr algn="ctr"/>
                      <a:endParaRPr lang="en-GB" sz="1100" b="1" u="sng" dirty="0">
                        <a:solidFill>
                          <a:srgbClr val="002060"/>
                        </a:solidFill>
                      </a:endParaRPr>
                    </a:p>
                    <a:p>
                      <a:pPr algn="ctr"/>
                      <a:endParaRPr lang="en-GB" sz="1100" b="1" u="sng" dirty="0">
                        <a:solidFill>
                          <a:srgbClr val="002060"/>
                        </a:solidFill>
                      </a:endParaRPr>
                    </a:p>
                    <a:p>
                      <a:pPr algn="ctr"/>
                      <a:endParaRPr lang="en-GB" sz="1100" b="1" u="sng" dirty="0">
                        <a:solidFill>
                          <a:srgbClr val="002060"/>
                        </a:solidFill>
                      </a:endParaRPr>
                    </a:p>
                  </a:txBody>
                  <a:tcPr/>
                </a:tc>
                <a:extLst>
                  <a:ext uri="{0D108BD9-81ED-4DB2-BD59-A6C34878D82A}">
                    <a16:rowId xmlns:a16="http://schemas.microsoft.com/office/drawing/2014/main" val="1196057531"/>
                  </a:ext>
                </a:extLst>
              </a:tr>
            </a:tbl>
          </a:graphicData>
        </a:graphic>
      </p:graphicFrame>
      <p:pic>
        <p:nvPicPr>
          <p:cNvPr id="2" name="Picture 1">
            <a:extLst>
              <a:ext uri="{FF2B5EF4-FFF2-40B4-BE49-F238E27FC236}">
                <a16:creationId xmlns:a16="http://schemas.microsoft.com/office/drawing/2014/main" id="{26BD886F-BFA3-4C08-B1F4-AEEF3149A16B}"/>
              </a:ext>
            </a:extLst>
          </p:cNvPr>
          <p:cNvPicPr>
            <a:picLocks noChangeAspect="1"/>
          </p:cNvPicPr>
          <p:nvPr/>
        </p:nvPicPr>
        <p:blipFill rotWithShape="1">
          <a:blip r:embed="rId2"/>
          <a:srcRect l="12198" t="10947" r="11997" b="12411"/>
          <a:stretch/>
        </p:blipFill>
        <p:spPr>
          <a:xfrm>
            <a:off x="8002012" y="0"/>
            <a:ext cx="4189988" cy="2341463"/>
          </a:xfrm>
          <a:prstGeom prst="rect">
            <a:avLst/>
          </a:prstGeom>
        </p:spPr>
      </p:pic>
      <p:sp>
        <p:nvSpPr>
          <p:cNvPr id="3" name="TextBox 2">
            <a:extLst>
              <a:ext uri="{FF2B5EF4-FFF2-40B4-BE49-F238E27FC236}">
                <a16:creationId xmlns:a16="http://schemas.microsoft.com/office/drawing/2014/main" id="{DAF1A2B9-78B7-485C-8FE3-4C6AFC205AEA}"/>
              </a:ext>
            </a:extLst>
          </p:cNvPr>
          <p:cNvSpPr txBox="1"/>
          <p:nvPr/>
        </p:nvSpPr>
        <p:spPr>
          <a:xfrm>
            <a:off x="8438271" y="251351"/>
            <a:ext cx="3294184" cy="1877437"/>
          </a:xfrm>
          <a:prstGeom prst="rect">
            <a:avLst/>
          </a:prstGeom>
          <a:noFill/>
        </p:spPr>
        <p:txBody>
          <a:bodyPr wrap="square" rtlCol="0">
            <a:spAutoFit/>
          </a:bodyPr>
          <a:lstStyle/>
          <a:p>
            <a:r>
              <a:rPr lang="en-GB" sz="1400" b="1" u="sng" dirty="0"/>
              <a:t>The bigger picture:</a:t>
            </a:r>
          </a:p>
          <a:p>
            <a:endParaRPr lang="en-GB" sz="1400" b="1" u="sng" dirty="0"/>
          </a:p>
          <a:p>
            <a:r>
              <a:rPr lang="en-GB" sz="1100" b="1" i="1" dirty="0"/>
              <a:t>Personal development opportunities </a:t>
            </a:r>
            <a:r>
              <a:rPr lang="en-GB" sz="1100" i="1" dirty="0"/>
              <a:t>– Social skills including team work, organisation and planning.</a:t>
            </a:r>
          </a:p>
          <a:p>
            <a:endParaRPr lang="en-GB" sz="1100" i="1" dirty="0"/>
          </a:p>
          <a:p>
            <a:r>
              <a:rPr lang="en-GB" sz="1100" b="1" i="1" dirty="0"/>
              <a:t>Career links </a:t>
            </a:r>
            <a:r>
              <a:rPr lang="en-GB" sz="1100" i="1" dirty="0"/>
              <a:t>– PE teacher, physiotherapist, sports journalist, outdoor education instructor, coach, professional athlete, personal trainer</a:t>
            </a:r>
          </a:p>
          <a:p>
            <a:endParaRPr lang="en-GB" sz="1100" i="1" dirty="0"/>
          </a:p>
          <a:p>
            <a:r>
              <a:rPr lang="en-GB" sz="1100" b="1" i="1" dirty="0"/>
              <a:t>RSE </a:t>
            </a:r>
            <a:r>
              <a:rPr lang="en-GB" sz="1100" i="1" dirty="0"/>
              <a:t>– ethics, compassion.</a:t>
            </a:r>
          </a:p>
        </p:txBody>
      </p:sp>
      <p:sp>
        <p:nvSpPr>
          <p:cNvPr id="5" name="TextBox 4">
            <a:extLst>
              <a:ext uri="{FF2B5EF4-FFF2-40B4-BE49-F238E27FC236}">
                <a16:creationId xmlns:a16="http://schemas.microsoft.com/office/drawing/2014/main" id="{31CB9A6E-E90D-41E8-AD2D-6A0C767F502F}"/>
              </a:ext>
            </a:extLst>
          </p:cNvPr>
          <p:cNvSpPr txBox="1"/>
          <p:nvPr/>
        </p:nvSpPr>
        <p:spPr>
          <a:xfrm>
            <a:off x="58490" y="502702"/>
            <a:ext cx="7862282" cy="1954381"/>
          </a:xfrm>
          <a:prstGeom prst="rect">
            <a:avLst/>
          </a:prstGeom>
          <a:solidFill>
            <a:schemeClr val="accent5">
              <a:lumMod val="20000"/>
              <a:lumOff val="80000"/>
            </a:schemeClr>
          </a:solidFill>
          <a:ln w="3175">
            <a:noFill/>
          </a:ln>
        </p:spPr>
        <p:txBody>
          <a:bodyPr wrap="square" rtlCol="0">
            <a:spAutoFit/>
          </a:bodyPr>
          <a:lstStyle/>
          <a:p>
            <a:r>
              <a:rPr lang="en-GB" sz="1100" b="1" dirty="0"/>
              <a:t>Context and Introduction to Unit</a:t>
            </a:r>
          </a:p>
          <a:p>
            <a:r>
              <a:rPr lang="en-GB" sz="1100" dirty="0"/>
              <a:t>In this unit, pupils will follow a sequenced group of lessons focusing on the basics of tennis – coordination, serving, court familiarisation, forehand and backhand. Pupils will learn the definitions of the relevant components of fitness and evaluate their own skill levels as a result of this. All aspects of this unit will allow pupils to access the National Curriculum focusing on outwitting opponents. Pupils will make links between exercise and nutrition as well as the basic concept of a balanced diet. Pupils will make links between the effects of exercise on their physical, emotional and social wellbeing. </a:t>
            </a:r>
          </a:p>
          <a:p>
            <a:endParaRPr lang="en-GB" sz="1100" b="1" i="1" dirty="0"/>
          </a:p>
          <a:p>
            <a:r>
              <a:rPr lang="en-GB" sz="1100" b="1" i="1" dirty="0"/>
              <a:t>Prior Knowledge (KS2/KS3)</a:t>
            </a:r>
          </a:p>
          <a:p>
            <a:r>
              <a:rPr lang="en-GB" sz="1100" dirty="0"/>
              <a:t>The Key Stage 2 PE curriculum states that all pupils will play competitive games, modified where appropriate and apply basic principles suitable for attacking and defending. This unit will build upon that in order to refine skills and prepare pupils for tactical application in Year 8.</a:t>
            </a:r>
            <a:endParaRPr lang="en-GB" sz="1100" b="1" i="1" dirty="0"/>
          </a:p>
        </p:txBody>
      </p:sp>
      <p:graphicFrame>
        <p:nvGraphicFramePr>
          <p:cNvPr id="7" name="Table 6">
            <a:extLst>
              <a:ext uri="{FF2B5EF4-FFF2-40B4-BE49-F238E27FC236}">
                <a16:creationId xmlns:a16="http://schemas.microsoft.com/office/drawing/2014/main" id="{117917FA-52EE-40BB-A11E-0162C5EA3F4E}"/>
              </a:ext>
            </a:extLst>
          </p:cNvPr>
          <p:cNvGraphicFramePr>
            <a:graphicFrameLocks noGrp="1"/>
          </p:cNvGraphicFramePr>
          <p:nvPr>
            <p:extLst>
              <p:ext uri="{D42A27DB-BD31-4B8C-83A1-F6EECF244321}">
                <p14:modId xmlns:p14="http://schemas.microsoft.com/office/powerpoint/2010/main" val="2513512626"/>
              </p:ext>
            </p:extLst>
          </p:nvPr>
        </p:nvGraphicFramePr>
        <p:xfrm>
          <a:off x="7445705" y="5670305"/>
          <a:ext cx="2365696" cy="1158240"/>
        </p:xfrm>
        <a:graphic>
          <a:graphicData uri="http://schemas.openxmlformats.org/drawingml/2006/table">
            <a:tbl>
              <a:tblPr firstRow="1" bandRow="1">
                <a:tableStyleId>{5C22544A-7EE6-4342-B048-85BDC9FD1C3A}</a:tableStyleId>
              </a:tblPr>
              <a:tblGrid>
                <a:gridCol w="1182848">
                  <a:extLst>
                    <a:ext uri="{9D8B030D-6E8A-4147-A177-3AD203B41FA5}">
                      <a16:colId xmlns:a16="http://schemas.microsoft.com/office/drawing/2014/main" val="3394513601"/>
                    </a:ext>
                  </a:extLst>
                </a:gridCol>
                <a:gridCol w="1182848">
                  <a:extLst>
                    <a:ext uri="{9D8B030D-6E8A-4147-A177-3AD203B41FA5}">
                      <a16:colId xmlns:a16="http://schemas.microsoft.com/office/drawing/2014/main" val="3090603302"/>
                    </a:ext>
                  </a:extLst>
                </a:gridCol>
              </a:tblGrid>
              <a:tr h="175158">
                <a:tc gridSpan="2">
                  <a:txBody>
                    <a:bodyPr/>
                    <a:lstStyle/>
                    <a:p>
                      <a:pPr algn="ctr"/>
                      <a:r>
                        <a:rPr lang="en-US" sz="800" dirty="0"/>
                        <a:t>Word-rich Focus: Summer Term 1</a:t>
                      </a:r>
                    </a:p>
                    <a:p>
                      <a:pPr algn="ctr"/>
                      <a:r>
                        <a:rPr lang="en-US" sz="800" dirty="0"/>
                        <a:t>Bones</a:t>
                      </a:r>
                      <a:endParaRPr lang="en-GB" sz="800" dirty="0"/>
                    </a:p>
                  </a:txBody>
                  <a:tcPr/>
                </a:tc>
                <a:tc hMerge="1">
                  <a:txBody>
                    <a:bodyPr/>
                    <a:lstStyle/>
                    <a:p>
                      <a:endParaRPr lang="en-GB" dirty="0"/>
                    </a:p>
                  </a:txBody>
                  <a:tcPr/>
                </a:tc>
                <a:extLst>
                  <a:ext uri="{0D108BD9-81ED-4DB2-BD59-A6C34878D82A}">
                    <a16:rowId xmlns:a16="http://schemas.microsoft.com/office/drawing/2014/main" val="1756783710"/>
                  </a:ext>
                </a:extLst>
              </a:tr>
              <a:tr h="565441">
                <a:tc>
                  <a:txBody>
                    <a:bodyPr/>
                    <a:lstStyle/>
                    <a:p>
                      <a:r>
                        <a:rPr lang="en-US" sz="800" dirty="0">
                          <a:solidFill>
                            <a:srgbClr val="002060"/>
                          </a:solidFill>
                        </a:rPr>
                        <a:t>Humerus</a:t>
                      </a:r>
                    </a:p>
                    <a:p>
                      <a:r>
                        <a:rPr lang="en-US" sz="800" dirty="0">
                          <a:solidFill>
                            <a:srgbClr val="002060"/>
                          </a:solidFill>
                        </a:rPr>
                        <a:t>Pelvis</a:t>
                      </a:r>
                    </a:p>
                    <a:p>
                      <a:r>
                        <a:rPr lang="en-US" sz="800" dirty="0">
                          <a:solidFill>
                            <a:srgbClr val="002060"/>
                          </a:solidFill>
                        </a:rPr>
                        <a:t>Femur</a:t>
                      </a:r>
                    </a:p>
                    <a:p>
                      <a:r>
                        <a:rPr lang="en-US" sz="800" dirty="0">
                          <a:solidFill>
                            <a:srgbClr val="002060"/>
                          </a:solidFill>
                        </a:rPr>
                        <a:t>Phalanges</a:t>
                      </a:r>
                    </a:p>
                    <a:p>
                      <a:r>
                        <a:rPr lang="en-US" sz="800" dirty="0">
                          <a:solidFill>
                            <a:srgbClr val="002060"/>
                          </a:solidFill>
                        </a:rPr>
                        <a:t>Metacarpals</a:t>
                      </a:r>
                    </a:p>
                    <a:p>
                      <a:r>
                        <a:rPr lang="en-US" sz="800" dirty="0">
                          <a:solidFill>
                            <a:srgbClr val="002060"/>
                          </a:solidFill>
                        </a:rPr>
                        <a:t>Metatarsals</a:t>
                      </a:r>
                    </a:p>
                  </a:txBody>
                  <a:tcPr/>
                </a:tc>
                <a:tc>
                  <a:txBody>
                    <a:bodyPr/>
                    <a:lstStyle/>
                    <a:p>
                      <a:pPr marL="0" indent="0" algn="l">
                        <a:buFont typeface="Arial" panose="020B0604020202020204" pitchFamily="34" charset="0"/>
                        <a:buNone/>
                      </a:pPr>
                      <a:r>
                        <a:rPr lang="en-GB" sz="800" b="0" u="none" baseline="0" dirty="0">
                          <a:solidFill>
                            <a:srgbClr val="002060"/>
                          </a:solidFill>
                        </a:rPr>
                        <a:t>Vertebrae</a:t>
                      </a:r>
                    </a:p>
                    <a:p>
                      <a:pPr marL="0" indent="0" algn="l">
                        <a:buFont typeface="Arial" panose="020B0604020202020204" pitchFamily="34" charset="0"/>
                        <a:buNone/>
                      </a:pPr>
                      <a:r>
                        <a:rPr lang="en-GB" sz="800" b="0" u="none" baseline="0" dirty="0">
                          <a:solidFill>
                            <a:srgbClr val="002060"/>
                          </a:solidFill>
                        </a:rPr>
                        <a:t>Clavicle</a:t>
                      </a:r>
                    </a:p>
                    <a:p>
                      <a:pPr marL="0" indent="0" algn="l">
                        <a:buFont typeface="Arial" panose="020B0604020202020204" pitchFamily="34" charset="0"/>
                        <a:buNone/>
                      </a:pPr>
                      <a:r>
                        <a:rPr lang="en-GB" sz="800" b="0" u="none" baseline="0" dirty="0">
                          <a:solidFill>
                            <a:srgbClr val="002060"/>
                          </a:solidFill>
                        </a:rPr>
                        <a:t>Cranium</a:t>
                      </a:r>
                    </a:p>
                    <a:p>
                      <a:pPr marL="0" indent="0" algn="l">
                        <a:buFont typeface="Arial" panose="020B0604020202020204" pitchFamily="34" charset="0"/>
                        <a:buNone/>
                      </a:pPr>
                      <a:r>
                        <a:rPr lang="en-GB" sz="800" b="0" u="none" baseline="0" dirty="0">
                          <a:solidFill>
                            <a:srgbClr val="002060"/>
                          </a:solidFill>
                        </a:rPr>
                        <a:t>Sternum</a:t>
                      </a:r>
                    </a:p>
                    <a:p>
                      <a:pPr marL="0" indent="0" algn="l">
                        <a:buFont typeface="Arial" panose="020B0604020202020204" pitchFamily="34" charset="0"/>
                        <a:buNone/>
                      </a:pPr>
                      <a:r>
                        <a:rPr lang="en-GB" sz="800" b="0" u="none" baseline="0" dirty="0">
                          <a:solidFill>
                            <a:srgbClr val="002060"/>
                          </a:solidFill>
                        </a:rPr>
                        <a:t>Ribs</a:t>
                      </a:r>
                    </a:p>
                  </a:txBody>
                  <a:tcPr/>
                </a:tc>
                <a:extLst>
                  <a:ext uri="{0D108BD9-81ED-4DB2-BD59-A6C34878D82A}">
                    <a16:rowId xmlns:a16="http://schemas.microsoft.com/office/drawing/2014/main" val="1810095138"/>
                  </a:ext>
                </a:extLst>
              </a:tr>
            </a:tbl>
          </a:graphicData>
        </a:graphic>
      </p:graphicFrame>
      <p:graphicFrame>
        <p:nvGraphicFramePr>
          <p:cNvPr id="8" name="Table 7">
            <a:extLst>
              <a:ext uri="{FF2B5EF4-FFF2-40B4-BE49-F238E27FC236}">
                <a16:creationId xmlns:a16="http://schemas.microsoft.com/office/drawing/2014/main" id="{A1E38D66-A41A-4E74-81E3-A658728050FC}"/>
              </a:ext>
            </a:extLst>
          </p:cNvPr>
          <p:cNvGraphicFramePr>
            <a:graphicFrameLocks noGrp="1"/>
          </p:cNvGraphicFramePr>
          <p:nvPr>
            <p:extLst>
              <p:ext uri="{D42A27DB-BD31-4B8C-83A1-F6EECF244321}">
                <p14:modId xmlns:p14="http://schemas.microsoft.com/office/powerpoint/2010/main" val="1042022822"/>
              </p:ext>
            </p:extLst>
          </p:nvPr>
        </p:nvGraphicFramePr>
        <p:xfrm>
          <a:off x="7445705" y="3716011"/>
          <a:ext cx="2365696" cy="1889760"/>
        </p:xfrm>
        <a:graphic>
          <a:graphicData uri="http://schemas.openxmlformats.org/drawingml/2006/table">
            <a:tbl>
              <a:tblPr firstRow="1" bandRow="1">
                <a:tableStyleId>{5C22544A-7EE6-4342-B048-85BDC9FD1C3A}</a:tableStyleId>
              </a:tblPr>
              <a:tblGrid>
                <a:gridCol w="2365696">
                  <a:extLst>
                    <a:ext uri="{9D8B030D-6E8A-4147-A177-3AD203B41FA5}">
                      <a16:colId xmlns:a16="http://schemas.microsoft.com/office/drawing/2014/main" val="3394513601"/>
                    </a:ext>
                  </a:extLst>
                </a:gridCol>
              </a:tblGrid>
              <a:tr h="140158">
                <a:tc>
                  <a:txBody>
                    <a:bodyPr/>
                    <a:lstStyle/>
                    <a:p>
                      <a:pPr algn="ctr"/>
                      <a:r>
                        <a:rPr lang="en-US" sz="800" dirty="0"/>
                        <a:t>Components of Fitness</a:t>
                      </a:r>
                      <a:endParaRPr lang="en-GB" sz="800" dirty="0"/>
                    </a:p>
                  </a:txBody>
                  <a:tcPr/>
                </a:tc>
                <a:extLst>
                  <a:ext uri="{0D108BD9-81ED-4DB2-BD59-A6C34878D82A}">
                    <a16:rowId xmlns:a16="http://schemas.microsoft.com/office/drawing/2014/main" val="1756783710"/>
                  </a:ext>
                </a:extLst>
              </a:tr>
              <a:tr h="565441">
                <a:tc>
                  <a:txBody>
                    <a:bodyPr/>
                    <a:lstStyle/>
                    <a:p>
                      <a:r>
                        <a:rPr lang="en-US" sz="800" b="1" u="none" baseline="0" dirty="0">
                          <a:solidFill>
                            <a:srgbClr val="002060"/>
                          </a:solidFill>
                        </a:rPr>
                        <a:t>Cardiovascular Endurance </a:t>
                      </a:r>
                      <a:r>
                        <a:rPr lang="en-US" sz="800" b="0" u="none" baseline="0" dirty="0">
                          <a:solidFill>
                            <a:srgbClr val="002060"/>
                          </a:solidFill>
                        </a:rPr>
                        <a:t>– The ability of the heart and lungs to supply the body with oxygen.</a:t>
                      </a:r>
                    </a:p>
                    <a:p>
                      <a:endParaRPr lang="en-US" sz="800" b="0" u="none" baseline="0" dirty="0">
                        <a:solidFill>
                          <a:srgbClr val="002060"/>
                        </a:solidFill>
                      </a:endParaRPr>
                    </a:p>
                    <a:p>
                      <a:r>
                        <a:rPr lang="en-US" sz="800" b="1" u="none" baseline="0" dirty="0">
                          <a:solidFill>
                            <a:srgbClr val="002060"/>
                          </a:solidFill>
                        </a:rPr>
                        <a:t>Agility</a:t>
                      </a:r>
                      <a:r>
                        <a:rPr lang="en-US" sz="800" b="0" u="none" baseline="0" dirty="0">
                          <a:solidFill>
                            <a:srgbClr val="002060"/>
                          </a:solidFill>
                        </a:rPr>
                        <a:t> – Changing direction at speed.</a:t>
                      </a:r>
                    </a:p>
                    <a:p>
                      <a:endParaRPr lang="en-US" sz="800" b="0" u="none" baseline="0" dirty="0">
                        <a:solidFill>
                          <a:srgbClr val="002060"/>
                        </a:solidFill>
                      </a:endParaRPr>
                    </a:p>
                    <a:p>
                      <a:r>
                        <a:rPr lang="en-US" sz="800" b="1" u="none" baseline="0" dirty="0">
                          <a:solidFill>
                            <a:srgbClr val="002060"/>
                          </a:solidFill>
                        </a:rPr>
                        <a:t>Reaction Time – </a:t>
                      </a:r>
                      <a:r>
                        <a:rPr lang="en-US" sz="800" b="0" u="none" baseline="0" dirty="0">
                          <a:solidFill>
                            <a:srgbClr val="002060"/>
                          </a:solidFill>
                        </a:rPr>
                        <a:t>The time it takes to respond to a stimulus.</a:t>
                      </a:r>
                    </a:p>
                    <a:p>
                      <a:endParaRPr lang="en-US" sz="800" b="0" u="none" baseline="0" dirty="0">
                        <a:solidFill>
                          <a:srgbClr val="002060"/>
                        </a:solidFill>
                      </a:endParaRPr>
                    </a:p>
                    <a:p>
                      <a:r>
                        <a:rPr lang="en-US" sz="800" b="1" u="none" baseline="0" dirty="0">
                          <a:solidFill>
                            <a:srgbClr val="002060"/>
                          </a:solidFill>
                        </a:rPr>
                        <a:t>Power</a:t>
                      </a:r>
                      <a:r>
                        <a:rPr lang="en-US" sz="800" b="0" u="none" baseline="0" dirty="0">
                          <a:solidFill>
                            <a:srgbClr val="002060"/>
                          </a:solidFill>
                        </a:rPr>
                        <a:t> – Strength x Speed.</a:t>
                      </a:r>
                    </a:p>
                    <a:p>
                      <a:endParaRPr lang="en-US" sz="800" b="0" u="none" baseline="0" dirty="0">
                        <a:solidFill>
                          <a:srgbClr val="002060"/>
                        </a:solidFill>
                      </a:endParaRPr>
                    </a:p>
                    <a:p>
                      <a:r>
                        <a:rPr lang="en-US" sz="800" b="1" u="none" baseline="0" dirty="0">
                          <a:solidFill>
                            <a:srgbClr val="002060"/>
                          </a:solidFill>
                        </a:rPr>
                        <a:t>Speed – </a:t>
                      </a:r>
                      <a:r>
                        <a:rPr lang="en-US" sz="800" b="0" u="none" baseline="0" dirty="0">
                          <a:solidFill>
                            <a:srgbClr val="002060"/>
                          </a:solidFill>
                        </a:rPr>
                        <a:t>The time it takes to cover a distance.</a:t>
                      </a:r>
                    </a:p>
                    <a:p>
                      <a:endParaRPr lang="en-US" sz="800" b="0" u="none" baseline="0" dirty="0">
                        <a:solidFill>
                          <a:srgbClr val="002060"/>
                        </a:solidFill>
                      </a:endParaRPr>
                    </a:p>
                    <a:p>
                      <a:r>
                        <a:rPr lang="en-US" sz="800" b="1" u="none" baseline="0" dirty="0">
                          <a:solidFill>
                            <a:srgbClr val="002060"/>
                          </a:solidFill>
                        </a:rPr>
                        <a:t>Flexibility</a:t>
                      </a:r>
                      <a:r>
                        <a:rPr lang="en-US" sz="800" b="0" u="none" baseline="0" dirty="0">
                          <a:solidFill>
                            <a:srgbClr val="002060"/>
                          </a:solidFill>
                        </a:rPr>
                        <a:t> – The range of movement at a joint.</a:t>
                      </a:r>
                    </a:p>
                  </a:txBody>
                  <a:tcPr/>
                </a:tc>
                <a:extLst>
                  <a:ext uri="{0D108BD9-81ED-4DB2-BD59-A6C34878D82A}">
                    <a16:rowId xmlns:a16="http://schemas.microsoft.com/office/drawing/2014/main" val="1810095138"/>
                  </a:ext>
                </a:extLst>
              </a:tr>
            </a:tbl>
          </a:graphicData>
        </a:graphic>
      </p:graphicFrame>
      <p:pic>
        <p:nvPicPr>
          <p:cNvPr id="11" name="Picture 10">
            <a:extLst>
              <a:ext uri="{FF2B5EF4-FFF2-40B4-BE49-F238E27FC236}">
                <a16:creationId xmlns:a16="http://schemas.microsoft.com/office/drawing/2014/main" id="{DAFE7E2A-852B-4861-80FC-850332ED8C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67457" y="5525948"/>
            <a:ext cx="1756095" cy="988421"/>
          </a:xfrm>
          <a:prstGeom prst="rect">
            <a:avLst/>
          </a:prstGeom>
          <a:ln>
            <a:solidFill>
              <a:schemeClr val="accent1"/>
            </a:solidFill>
          </a:ln>
        </p:spPr>
      </p:pic>
    </p:spTree>
    <p:extLst>
      <p:ext uri="{BB962C8B-B14F-4D97-AF65-F5344CB8AC3E}">
        <p14:creationId xmlns:p14="http://schemas.microsoft.com/office/powerpoint/2010/main" val="1955853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AFAD1CB-A943-4AA4-98D0-ACDEB906C165}"/>
              </a:ext>
            </a:extLst>
          </p:cNvPr>
          <p:cNvSpPr/>
          <p:nvPr/>
        </p:nvSpPr>
        <p:spPr>
          <a:xfrm>
            <a:off x="3979256" y="-6208"/>
            <a:ext cx="4212115" cy="502702"/>
          </a:xfrm>
          <a:prstGeom prst="rect">
            <a:avLst/>
          </a:prstGeom>
          <a:noFill/>
        </p:spPr>
        <p:txBody>
          <a:bodyPr wrap="none" lIns="132080" tIns="66040" rIns="132080" bIns="66040">
            <a:spAutoFit/>
          </a:bodyPr>
          <a:lstStyle/>
          <a:p>
            <a:pPr algn="ctr"/>
            <a:r>
              <a:rPr lang="en-US" sz="2400" b="1" u="sng" dirty="0">
                <a:ln w="0"/>
                <a:solidFill>
                  <a:srgbClr val="002060"/>
                </a:solidFill>
                <a:effectLst>
                  <a:outerShdw blurRad="38100" dist="25400" dir="5400000" algn="ctr" rotWithShape="0">
                    <a:srgbClr val="6E747A">
                      <a:alpha val="43000"/>
                    </a:srgbClr>
                  </a:outerShdw>
                </a:effectLst>
              </a:rPr>
              <a:t>Year 7 Tennis: Assessment Plan</a:t>
            </a:r>
          </a:p>
        </p:txBody>
      </p:sp>
      <p:sp>
        <p:nvSpPr>
          <p:cNvPr id="5" name="TextBox 4">
            <a:extLst>
              <a:ext uri="{FF2B5EF4-FFF2-40B4-BE49-F238E27FC236}">
                <a16:creationId xmlns:a16="http://schemas.microsoft.com/office/drawing/2014/main" id="{31CB9A6E-E90D-41E8-AD2D-6A0C767F502F}"/>
              </a:ext>
            </a:extLst>
          </p:cNvPr>
          <p:cNvSpPr txBox="1"/>
          <p:nvPr/>
        </p:nvSpPr>
        <p:spPr>
          <a:xfrm>
            <a:off x="139435" y="449952"/>
            <a:ext cx="11913129" cy="1554272"/>
          </a:xfrm>
          <a:prstGeom prst="rect">
            <a:avLst/>
          </a:prstGeom>
          <a:solidFill>
            <a:schemeClr val="accent5">
              <a:lumMod val="20000"/>
              <a:lumOff val="80000"/>
            </a:schemeClr>
          </a:solidFill>
          <a:ln w="3175">
            <a:noFill/>
          </a:ln>
        </p:spPr>
        <p:txBody>
          <a:bodyPr wrap="square" rtlCol="0">
            <a:spAutoFit/>
          </a:bodyPr>
          <a:lstStyle/>
          <a:p>
            <a:r>
              <a:rPr lang="en-US" sz="950" b="1" dirty="0"/>
              <a:t>M</a:t>
            </a:r>
            <a:r>
              <a:rPr lang="en-GB" sz="950" b="1" dirty="0"/>
              <a:t>APs </a:t>
            </a:r>
            <a:r>
              <a:rPr lang="en-GB" sz="950" dirty="0"/>
              <a:t>– Pupils will be assessed at the end of each topic via the Me in PE assessment model:</a:t>
            </a:r>
          </a:p>
          <a:p>
            <a:pPr marL="171450" indent="-171450">
              <a:buFontTx/>
              <a:buChar char="-"/>
            </a:pPr>
            <a:r>
              <a:rPr lang="en-GB" sz="950" b="1" dirty="0">
                <a:solidFill>
                  <a:srgbClr val="002060"/>
                </a:solidFill>
              </a:rPr>
              <a:t>Physical Me: </a:t>
            </a:r>
            <a:r>
              <a:rPr lang="en-GB" sz="950" dirty="0">
                <a:solidFill>
                  <a:srgbClr val="002060"/>
                </a:solidFill>
              </a:rPr>
              <a:t>Skills and application of these into a competitive situation.</a:t>
            </a:r>
          </a:p>
          <a:p>
            <a:pPr marL="171450" indent="-171450">
              <a:buFontTx/>
              <a:buChar char="-"/>
            </a:pPr>
            <a:r>
              <a:rPr lang="en-GB" sz="950" b="1" dirty="0">
                <a:solidFill>
                  <a:srgbClr val="002060"/>
                </a:solidFill>
              </a:rPr>
              <a:t>Thinking Me: </a:t>
            </a:r>
            <a:r>
              <a:rPr lang="en-GB" sz="950" dirty="0">
                <a:solidFill>
                  <a:srgbClr val="002060"/>
                </a:solidFill>
              </a:rPr>
              <a:t>ABC/Cardiovascular System.</a:t>
            </a:r>
          </a:p>
          <a:p>
            <a:pPr marL="171450" indent="-171450">
              <a:buFontTx/>
              <a:buChar char="-"/>
            </a:pPr>
            <a:r>
              <a:rPr lang="en-GB" sz="950" b="1" dirty="0">
                <a:solidFill>
                  <a:srgbClr val="002060"/>
                </a:solidFill>
              </a:rPr>
              <a:t>Healthy Me: </a:t>
            </a:r>
            <a:r>
              <a:rPr lang="en-GB" sz="950" dirty="0">
                <a:solidFill>
                  <a:srgbClr val="002060"/>
                </a:solidFill>
              </a:rPr>
              <a:t>Physical attributes that are relevant to the activity.</a:t>
            </a:r>
          </a:p>
          <a:p>
            <a:pPr marL="171450" indent="-171450">
              <a:buFontTx/>
              <a:buChar char="-"/>
            </a:pPr>
            <a:r>
              <a:rPr lang="en-GB" sz="950" b="1" dirty="0">
                <a:solidFill>
                  <a:srgbClr val="002060"/>
                </a:solidFill>
              </a:rPr>
              <a:t>Social Me: </a:t>
            </a:r>
            <a:r>
              <a:rPr lang="en-GB" sz="950" dirty="0">
                <a:solidFill>
                  <a:srgbClr val="002060"/>
                </a:solidFill>
              </a:rPr>
              <a:t>Behaviour, attitudes and support towards other pupils.</a:t>
            </a:r>
          </a:p>
          <a:p>
            <a:pPr marL="171450" indent="-171450">
              <a:buFontTx/>
              <a:buChar char="-"/>
            </a:pPr>
            <a:r>
              <a:rPr lang="en-GB" sz="950" b="1" dirty="0">
                <a:solidFill>
                  <a:srgbClr val="002060"/>
                </a:solidFill>
              </a:rPr>
              <a:t>Resilient Me: </a:t>
            </a:r>
            <a:r>
              <a:rPr lang="en-GB" sz="950" dirty="0">
                <a:solidFill>
                  <a:srgbClr val="002060"/>
                </a:solidFill>
              </a:rPr>
              <a:t>Never giving up despite the challenge of the task that is presented to pupils.</a:t>
            </a:r>
          </a:p>
          <a:p>
            <a:endParaRPr lang="en-US" sz="950" dirty="0"/>
          </a:p>
          <a:p>
            <a:r>
              <a:rPr lang="en-US" sz="950" b="1" dirty="0"/>
              <a:t>S</a:t>
            </a:r>
            <a:r>
              <a:rPr lang="en-GB" sz="950" b="1" dirty="0"/>
              <a:t>ummative assessment (Me in PE) </a:t>
            </a:r>
            <a:r>
              <a:rPr lang="en-GB" sz="950" dirty="0"/>
              <a:t>– The knowledge from this unit will be tested as part of a 1 hour P2S practical assessment at the end of the allocated half term focusing on Physical Me, Thinking Me, Healthy Me, Social Me and Resilient Me. The Me in PE assessment will be completed by the class teacher and distributed to pupils once the marks have been finalised so pupils can be informed which of the 5 areas they are performing well in and which areas they need to work further on.</a:t>
            </a:r>
          </a:p>
        </p:txBody>
      </p:sp>
      <p:graphicFrame>
        <p:nvGraphicFramePr>
          <p:cNvPr id="7" name="Table 6">
            <a:extLst>
              <a:ext uri="{FF2B5EF4-FFF2-40B4-BE49-F238E27FC236}">
                <a16:creationId xmlns:a16="http://schemas.microsoft.com/office/drawing/2014/main" id="{01C08D8A-5FDD-4287-A708-1818B449F9AB}"/>
              </a:ext>
            </a:extLst>
          </p:cNvPr>
          <p:cNvGraphicFramePr>
            <a:graphicFrameLocks noGrp="1"/>
          </p:cNvGraphicFramePr>
          <p:nvPr>
            <p:extLst>
              <p:ext uri="{D42A27DB-BD31-4B8C-83A1-F6EECF244321}">
                <p14:modId xmlns:p14="http://schemas.microsoft.com/office/powerpoint/2010/main" val="1764669403"/>
              </p:ext>
            </p:extLst>
          </p:nvPr>
        </p:nvGraphicFramePr>
        <p:xfrm>
          <a:off x="118064" y="1957681"/>
          <a:ext cx="11934500" cy="4862461"/>
        </p:xfrm>
        <a:graphic>
          <a:graphicData uri="http://schemas.openxmlformats.org/drawingml/2006/table">
            <a:tbl>
              <a:tblPr firstRow="1" bandRow="1">
                <a:tableStyleId>{69CF1AB2-1976-4502-BF36-3FF5EA218861}</a:tableStyleId>
              </a:tblPr>
              <a:tblGrid>
                <a:gridCol w="2801304">
                  <a:extLst>
                    <a:ext uri="{9D8B030D-6E8A-4147-A177-3AD203B41FA5}">
                      <a16:colId xmlns:a16="http://schemas.microsoft.com/office/drawing/2014/main" val="26545288"/>
                    </a:ext>
                  </a:extLst>
                </a:gridCol>
                <a:gridCol w="3003259">
                  <a:extLst>
                    <a:ext uri="{9D8B030D-6E8A-4147-A177-3AD203B41FA5}">
                      <a16:colId xmlns:a16="http://schemas.microsoft.com/office/drawing/2014/main" val="3735789182"/>
                    </a:ext>
                  </a:extLst>
                </a:gridCol>
                <a:gridCol w="3187816">
                  <a:extLst>
                    <a:ext uri="{9D8B030D-6E8A-4147-A177-3AD203B41FA5}">
                      <a16:colId xmlns:a16="http://schemas.microsoft.com/office/drawing/2014/main" val="3033360634"/>
                    </a:ext>
                  </a:extLst>
                </a:gridCol>
                <a:gridCol w="2942121">
                  <a:extLst>
                    <a:ext uri="{9D8B030D-6E8A-4147-A177-3AD203B41FA5}">
                      <a16:colId xmlns:a16="http://schemas.microsoft.com/office/drawing/2014/main" val="2709544202"/>
                    </a:ext>
                  </a:extLst>
                </a:gridCol>
              </a:tblGrid>
              <a:tr h="262707">
                <a:tc gridSpan="4">
                  <a:txBody>
                    <a:bodyPr/>
                    <a:lstStyle/>
                    <a:p>
                      <a:pPr algn="ctr"/>
                      <a:r>
                        <a:rPr lang="en-US" sz="1100" dirty="0">
                          <a:solidFill>
                            <a:schemeClr val="tx1"/>
                          </a:solidFill>
                        </a:rPr>
                        <a:t>Assessment Steps</a:t>
                      </a:r>
                      <a:endParaRPr lang="en-GB" sz="1100" dirty="0">
                        <a:solidFill>
                          <a:schemeClr val="tx1"/>
                        </a:solidFill>
                      </a:endParaRPr>
                    </a:p>
                  </a:txBody>
                  <a:tcPr/>
                </a:tc>
                <a:tc hMerge="1">
                  <a:txBody>
                    <a:bodyPr/>
                    <a:lstStyle/>
                    <a:p>
                      <a:endParaRPr lang="en-GB" sz="1600" dirty="0">
                        <a:solidFill>
                          <a:schemeClr val="tx1"/>
                        </a:solidFill>
                      </a:endParaRPr>
                    </a:p>
                  </a:txBody>
                  <a:tcPr/>
                </a:tc>
                <a:tc hMerge="1">
                  <a:txBody>
                    <a:bodyPr/>
                    <a:lstStyle/>
                    <a:p>
                      <a:endParaRPr lang="en-GB" sz="1600" dirty="0">
                        <a:solidFill>
                          <a:schemeClr val="tx1"/>
                        </a:solidFill>
                      </a:endParaRPr>
                    </a:p>
                  </a:txBody>
                  <a:tcPr/>
                </a:tc>
                <a:tc hMerge="1">
                  <a:txBody>
                    <a:bodyPr/>
                    <a:lstStyle/>
                    <a:p>
                      <a:endParaRPr lang="en-GB" sz="1600" dirty="0">
                        <a:solidFill>
                          <a:schemeClr val="tx1"/>
                        </a:solidFill>
                      </a:endParaRPr>
                    </a:p>
                  </a:txBody>
                  <a:tcPr/>
                </a:tc>
                <a:extLst>
                  <a:ext uri="{0D108BD9-81ED-4DB2-BD59-A6C34878D82A}">
                    <a16:rowId xmlns:a16="http://schemas.microsoft.com/office/drawing/2014/main" val="3069175115"/>
                  </a:ext>
                </a:extLst>
              </a:tr>
              <a:tr h="363034">
                <a:tc>
                  <a:txBody>
                    <a:bodyPr/>
                    <a:lstStyle/>
                    <a:p>
                      <a:pPr algn="ctr"/>
                      <a:r>
                        <a:rPr lang="en-US" sz="1100" b="1" dirty="0">
                          <a:solidFill>
                            <a:schemeClr val="tx1"/>
                          </a:solidFill>
                        </a:rPr>
                        <a:t>Emerging</a:t>
                      </a:r>
                      <a:endParaRPr lang="en-GB" sz="1100" b="1" dirty="0">
                        <a:solidFill>
                          <a:schemeClr val="tx1"/>
                        </a:solidFill>
                      </a:endParaRPr>
                    </a:p>
                  </a:txBody>
                  <a:tcPr/>
                </a:tc>
                <a:tc>
                  <a:txBody>
                    <a:bodyPr/>
                    <a:lstStyle/>
                    <a:p>
                      <a:pPr algn="ctr"/>
                      <a:r>
                        <a:rPr lang="en-US" sz="1100" b="1" dirty="0">
                          <a:solidFill>
                            <a:schemeClr val="tx1"/>
                          </a:solidFill>
                        </a:rPr>
                        <a:t>Developing</a:t>
                      </a:r>
                      <a:endParaRPr lang="en-GB" sz="1100" b="1" dirty="0">
                        <a:solidFill>
                          <a:schemeClr val="tx1"/>
                        </a:solidFill>
                      </a:endParaRPr>
                    </a:p>
                  </a:txBody>
                  <a:tcPr/>
                </a:tc>
                <a:tc>
                  <a:txBody>
                    <a:bodyPr/>
                    <a:lstStyle/>
                    <a:p>
                      <a:pPr algn="ctr"/>
                      <a:r>
                        <a:rPr lang="en-US" sz="1100" b="1" dirty="0">
                          <a:solidFill>
                            <a:schemeClr val="tx1"/>
                          </a:solidFill>
                        </a:rPr>
                        <a:t>Securing (Up to ‘+’)</a:t>
                      </a:r>
                      <a:endParaRPr lang="en-GB" sz="1100" b="1" dirty="0">
                        <a:solidFill>
                          <a:schemeClr val="tx1"/>
                        </a:solidFill>
                      </a:endParaRPr>
                    </a:p>
                  </a:txBody>
                  <a:tcPr/>
                </a:tc>
                <a:tc>
                  <a:txBody>
                    <a:bodyPr/>
                    <a:lstStyle/>
                    <a:p>
                      <a:pPr algn="ctr"/>
                      <a:r>
                        <a:rPr lang="en-US" sz="1100" b="1" dirty="0">
                          <a:solidFill>
                            <a:schemeClr val="tx1"/>
                          </a:solidFill>
                        </a:rPr>
                        <a:t>Mastering (Above &amp; Beyond)</a:t>
                      </a:r>
                      <a:endParaRPr lang="en-GB" sz="1100" b="1" dirty="0">
                        <a:solidFill>
                          <a:schemeClr val="tx1"/>
                        </a:solidFill>
                      </a:endParaRPr>
                    </a:p>
                  </a:txBody>
                  <a:tcPr/>
                </a:tc>
                <a:extLst>
                  <a:ext uri="{0D108BD9-81ED-4DB2-BD59-A6C34878D82A}">
                    <a16:rowId xmlns:a16="http://schemas.microsoft.com/office/drawing/2014/main" val="1482251926"/>
                  </a:ext>
                </a:extLst>
              </a:tr>
              <a:tr h="3687698">
                <a:tc>
                  <a:txBody>
                    <a:bodyPr/>
                    <a:lstStyle/>
                    <a:p>
                      <a:r>
                        <a:rPr lang="en-US" sz="850" b="1" i="1" dirty="0">
                          <a:solidFill>
                            <a:schemeClr val="tx1"/>
                          </a:solidFill>
                        </a:rPr>
                        <a:t>Pupils display basic levels of tennis and adequate shots/technique is shown on a very inconsistent basis. Pupils articulation is very limited and requires a lot of support, physical health in relation to the activity is very limited, social skills are poor and resilience may be lacking:</a:t>
                      </a:r>
                    </a:p>
                    <a:p>
                      <a:endParaRPr lang="en-US" sz="850" dirty="0">
                        <a:solidFill>
                          <a:schemeClr val="tx1"/>
                        </a:solidFill>
                      </a:endParaRPr>
                    </a:p>
                    <a:p>
                      <a:pPr marL="171450" indent="-171450">
                        <a:buFontTx/>
                        <a:buChar char="-"/>
                      </a:pPr>
                      <a:r>
                        <a:rPr lang="en-US" sz="850" dirty="0">
                          <a:solidFill>
                            <a:schemeClr val="tx1"/>
                          </a:solidFill>
                        </a:rPr>
                        <a:t>Able to perform forehand, backhand, serve and doubles play with very limited levels of coordination and agility.</a:t>
                      </a:r>
                    </a:p>
                    <a:p>
                      <a:pPr marL="171450" indent="-171450">
                        <a:buFontTx/>
                        <a:buChar char="-"/>
                      </a:pPr>
                      <a:endParaRPr lang="en-US" sz="850" dirty="0">
                        <a:solidFill>
                          <a:schemeClr val="tx1"/>
                        </a:solidFill>
                      </a:endParaRPr>
                    </a:p>
                    <a:p>
                      <a:pPr marL="171450" indent="-171450">
                        <a:buFontTx/>
                        <a:buChar char="-"/>
                      </a:pPr>
                      <a:r>
                        <a:rPr lang="en-US" sz="850" dirty="0">
                          <a:solidFill>
                            <a:schemeClr val="tx1"/>
                          </a:solidFill>
                        </a:rPr>
                        <a:t>Accuracy of shots is poor.</a:t>
                      </a:r>
                    </a:p>
                    <a:p>
                      <a:pPr marL="171450" indent="-171450">
                        <a:buFontTx/>
                        <a:buChar char="-"/>
                      </a:pPr>
                      <a:endParaRPr lang="en-US" sz="850" dirty="0">
                        <a:solidFill>
                          <a:schemeClr val="tx1"/>
                        </a:solidFill>
                      </a:endParaRPr>
                    </a:p>
                    <a:p>
                      <a:pPr marL="171450" indent="-171450">
                        <a:buFontTx/>
                        <a:buChar char="-"/>
                      </a:pPr>
                      <a:r>
                        <a:rPr lang="en-US" sz="850" dirty="0">
                          <a:solidFill>
                            <a:schemeClr val="tx1"/>
                          </a:solidFill>
                        </a:rPr>
                        <a:t>Shot selection isn’t always correct as well as a square stance and incorrect court position when starting a game.</a:t>
                      </a:r>
                    </a:p>
                    <a:p>
                      <a:pPr marL="171450" indent="-171450">
                        <a:buFontTx/>
                        <a:buChar char="-"/>
                      </a:pPr>
                      <a:endParaRPr lang="en-US" sz="850" dirty="0">
                        <a:solidFill>
                          <a:schemeClr val="tx1"/>
                        </a:solidFill>
                      </a:endParaRPr>
                    </a:p>
                    <a:p>
                      <a:pPr marL="171450" indent="-171450">
                        <a:buFontTx/>
                        <a:buChar char="-"/>
                      </a:pPr>
                      <a:r>
                        <a:rPr lang="en-US" sz="850" dirty="0">
                          <a:solidFill>
                            <a:schemeClr val="tx1"/>
                          </a:solidFill>
                        </a:rPr>
                        <a:t>Lacks power in their shots.</a:t>
                      </a:r>
                    </a:p>
                    <a:p>
                      <a:pPr marL="171450" indent="-171450">
                        <a:buFontTx/>
                        <a:buChar char="-"/>
                      </a:pPr>
                      <a:endParaRPr lang="en-US" sz="850" dirty="0">
                        <a:solidFill>
                          <a:schemeClr val="tx1"/>
                        </a:solidFill>
                      </a:endParaRPr>
                    </a:p>
                    <a:p>
                      <a:pPr marL="171450" indent="-171450">
                        <a:buFontTx/>
                        <a:buChar char="-"/>
                      </a:pPr>
                      <a:r>
                        <a:rPr lang="en-US" sz="850" dirty="0">
                          <a:solidFill>
                            <a:schemeClr val="tx1"/>
                          </a:solidFill>
                        </a:rPr>
                        <a:t>Articulation is very limited when explaining teaching points and how they are applied into a drill/game.</a:t>
                      </a:r>
                    </a:p>
                    <a:p>
                      <a:pPr marL="171450" indent="-171450">
                        <a:buFontTx/>
                        <a:buChar char="-"/>
                      </a:pPr>
                      <a:endParaRPr lang="en-US" sz="850" dirty="0">
                        <a:solidFill>
                          <a:schemeClr val="tx1"/>
                        </a:solidFill>
                      </a:endParaRPr>
                    </a:p>
                    <a:p>
                      <a:pPr marL="171450" indent="-171450">
                        <a:buFontTx/>
                        <a:buChar char="-"/>
                      </a:pPr>
                      <a:r>
                        <a:rPr lang="en-US" sz="850" dirty="0">
                          <a:solidFill>
                            <a:schemeClr val="tx1"/>
                          </a:solidFill>
                        </a:rPr>
                        <a:t>Very limited knowledge of bones in the body.</a:t>
                      </a:r>
                    </a:p>
                    <a:p>
                      <a:pPr marL="171450" indent="-171450">
                        <a:buFontTx/>
                        <a:buChar char="-"/>
                      </a:pPr>
                      <a:endParaRPr lang="en-US" sz="850" dirty="0">
                        <a:solidFill>
                          <a:schemeClr val="tx1"/>
                        </a:solidFill>
                      </a:endParaRPr>
                    </a:p>
                    <a:p>
                      <a:pPr marL="171450" indent="-171450">
                        <a:buFontTx/>
                        <a:buChar char="-"/>
                      </a:pPr>
                      <a:r>
                        <a:rPr lang="en-US" sz="850" dirty="0">
                          <a:solidFill>
                            <a:schemeClr val="tx1"/>
                          </a:solidFill>
                        </a:rPr>
                        <a:t>Very limited speed, power, agility, reaction time and coordination.</a:t>
                      </a:r>
                    </a:p>
                    <a:p>
                      <a:pPr marL="171450" indent="-171450">
                        <a:buFontTx/>
                        <a:buChar char="-"/>
                      </a:pPr>
                      <a:endParaRPr lang="en-US" sz="850" dirty="0">
                        <a:solidFill>
                          <a:schemeClr val="tx1"/>
                        </a:solidFill>
                      </a:endParaRPr>
                    </a:p>
                    <a:p>
                      <a:pPr marL="171450" indent="-171450">
                        <a:buFontTx/>
                        <a:buChar char="-"/>
                      </a:pPr>
                      <a:r>
                        <a:rPr lang="en-US" sz="850" dirty="0">
                          <a:solidFill>
                            <a:schemeClr val="tx1"/>
                          </a:solidFill>
                        </a:rPr>
                        <a:t>Social skills are very limited as well as communication between peers.</a:t>
                      </a:r>
                    </a:p>
                    <a:p>
                      <a:pPr marL="171450" indent="-171450">
                        <a:buFontTx/>
                        <a:buChar char="-"/>
                      </a:pPr>
                      <a:endParaRPr lang="en-US" sz="850" dirty="0">
                        <a:solidFill>
                          <a:schemeClr val="tx1"/>
                        </a:solidFill>
                      </a:endParaRPr>
                    </a:p>
                    <a:p>
                      <a:pPr marL="171450" indent="-171450">
                        <a:buFontTx/>
                        <a:buChar char="-"/>
                      </a:pPr>
                      <a:r>
                        <a:rPr lang="en-US" sz="850" dirty="0">
                          <a:solidFill>
                            <a:schemeClr val="tx1"/>
                          </a:solidFill>
                        </a:rPr>
                        <a:t>Unwilling to persist with difficult challenges.</a:t>
                      </a:r>
                    </a:p>
                    <a:p>
                      <a:pPr marL="171450" indent="-171450">
                        <a:buFontTx/>
                        <a:buChar char="-"/>
                      </a:pPr>
                      <a:endParaRPr lang="en-US" sz="85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50" b="1" i="1" dirty="0">
                          <a:solidFill>
                            <a:schemeClr val="tx1"/>
                          </a:solidFill>
                        </a:rPr>
                        <a:t>Pupils display developing levels of tennis and adequate shots/technique is shown on an inconsistent basis. Pupils articulation is fairly limited and requires some support, physical health in relation to the activity is average, social skills are developing and resilience is inconsistent: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50" b="1" i="1" dirty="0">
                        <a:solidFill>
                          <a:schemeClr val="tx1"/>
                        </a:solidFill>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850" dirty="0">
                          <a:solidFill>
                            <a:schemeClr val="tx1"/>
                          </a:solidFill>
                        </a:rPr>
                        <a:t>Able to perform forehand, backhand, serve and doubles play with limited levels of coordination and agility.</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sz="850" dirty="0">
                        <a:solidFill>
                          <a:schemeClr val="tx1"/>
                        </a:solidFill>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850" dirty="0">
                          <a:solidFill>
                            <a:schemeClr val="tx1"/>
                          </a:solidFill>
                        </a:rPr>
                        <a:t>Accuracy of shots is inconsistent.</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sz="850" dirty="0">
                        <a:solidFill>
                          <a:schemeClr val="tx1"/>
                        </a:solidFill>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850" dirty="0">
                          <a:solidFill>
                            <a:schemeClr val="tx1"/>
                          </a:solidFill>
                        </a:rPr>
                        <a:t>Shot selection is inconsistent, sometimes uses a square stance and court position isn’t always ideal (middle f the court).</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sz="850" dirty="0">
                        <a:solidFill>
                          <a:schemeClr val="tx1"/>
                        </a:solidFill>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850" dirty="0">
                          <a:solidFill>
                            <a:schemeClr val="tx1"/>
                          </a:solidFill>
                        </a:rPr>
                        <a:t>Power in shots is inconsistent.</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sz="850" dirty="0">
                        <a:solidFill>
                          <a:schemeClr val="tx1"/>
                        </a:solidFill>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850" dirty="0">
                          <a:solidFill>
                            <a:schemeClr val="tx1"/>
                          </a:solidFill>
                        </a:rPr>
                        <a:t>Articulation is limited when explaining teaching points and how they are applied into a drill/game. Sometimes uses relevant terminology and tier 3 words.</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sz="850" b="0" i="0" dirty="0">
                        <a:solidFill>
                          <a:schemeClr val="tx1"/>
                        </a:solidFill>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850" b="0" i="0" dirty="0">
                          <a:solidFill>
                            <a:schemeClr val="tx1"/>
                          </a:solidFill>
                        </a:rPr>
                        <a:t>Limited knowledge of bones in the body.</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sz="850" b="0" i="0" dirty="0">
                        <a:solidFill>
                          <a:schemeClr val="tx1"/>
                        </a:solidFill>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850" b="0" i="0" dirty="0">
                          <a:solidFill>
                            <a:schemeClr val="tx1"/>
                          </a:solidFill>
                        </a:rPr>
                        <a:t>Limited speed, power, agility, reaction time and coordination.</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sz="850" b="0" i="0" dirty="0">
                        <a:solidFill>
                          <a:schemeClr val="tx1"/>
                        </a:solidFill>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850" b="0" i="0" dirty="0">
                          <a:solidFill>
                            <a:schemeClr val="tx1"/>
                          </a:solidFill>
                        </a:rPr>
                        <a:t>Social skills are inconsistent as well as communication between peers which can sometimes be limited.</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sz="850" b="0" i="0" dirty="0">
                        <a:solidFill>
                          <a:schemeClr val="tx1"/>
                        </a:solidFill>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850" b="0" i="0" dirty="0">
                          <a:solidFill>
                            <a:schemeClr val="tx1"/>
                          </a:solidFill>
                        </a:rPr>
                        <a:t>Gives up occasionally when faced with difficult challenges.</a:t>
                      </a:r>
                    </a:p>
                    <a:p>
                      <a:endParaRPr lang="en-US" sz="850" b="0" i="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50" b="1" i="1" dirty="0">
                          <a:solidFill>
                            <a:schemeClr val="tx1"/>
                          </a:solidFill>
                        </a:rPr>
                        <a:t>Pupils display consistent levels of tennis and adequate shots/technique are fairly clear to see. Pupils articulation is good, physical health in relation to the activity is well developed, social skills are developed displaying levels of confidence, and resilience is clear:</a:t>
                      </a:r>
                    </a:p>
                    <a:p>
                      <a:endParaRPr lang="en-US" sz="850" b="0" i="0" dirty="0">
                        <a:solidFill>
                          <a:schemeClr val="tx1"/>
                        </a:solidFill>
                      </a:endParaRPr>
                    </a:p>
                    <a:p>
                      <a:pPr marL="171450" indent="-171450">
                        <a:buFontTx/>
                        <a:buChar char="-"/>
                      </a:pPr>
                      <a:r>
                        <a:rPr lang="en-US" sz="850" b="0" i="0" dirty="0">
                          <a:solidFill>
                            <a:schemeClr val="tx1"/>
                          </a:solidFill>
                        </a:rPr>
                        <a:t>Performs all relevant shots from the scheme of learning with accuracy, precision, coordination and agility.</a:t>
                      </a:r>
                    </a:p>
                    <a:p>
                      <a:pPr marL="171450" indent="-171450">
                        <a:buFontTx/>
                        <a:buChar char="-"/>
                      </a:pPr>
                      <a:endParaRPr lang="en-US" sz="850" b="0" i="0" dirty="0">
                        <a:solidFill>
                          <a:schemeClr val="tx1"/>
                        </a:solidFill>
                      </a:endParaRPr>
                    </a:p>
                    <a:p>
                      <a:pPr marL="171450" indent="-171450">
                        <a:buFontTx/>
                        <a:buChar char="-"/>
                      </a:pPr>
                      <a:r>
                        <a:rPr lang="en-US" sz="850" b="0" i="0" dirty="0">
                          <a:solidFill>
                            <a:schemeClr val="tx1"/>
                          </a:solidFill>
                        </a:rPr>
                        <a:t>Accuracy of shots is good.</a:t>
                      </a:r>
                    </a:p>
                    <a:p>
                      <a:pPr marL="171450" indent="-171450">
                        <a:buFontTx/>
                        <a:buChar char="-"/>
                      </a:pPr>
                      <a:endParaRPr lang="en-US" sz="850" b="0" i="0" dirty="0">
                        <a:solidFill>
                          <a:schemeClr val="tx1"/>
                        </a:solidFill>
                      </a:endParaRPr>
                    </a:p>
                    <a:p>
                      <a:pPr marL="171450" indent="-171450">
                        <a:buFontTx/>
                        <a:buChar char="-"/>
                      </a:pPr>
                      <a:r>
                        <a:rPr lang="en-US" sz="850" b="0" i="0" dirty="0">
                          <a:solidFill>
                            <a:schemeClr val="tx1"/>
                          </a:solidFill>
                        </a:rPr>
                        <a:t>Shot selection is good, the pupil constantly moves around the ball and positions themselves well.</a:t>
                      </a:r>
                    </a:p>
                    <a:p>
                      <a:pPr marL="171450" indent="-171450">
                        <a:buFontTx/>
                        <a:buChar char="-"/>
                      </a:pPr>
                      <a:endParaRPr lang="en-US" sz="850" b="0" i="0" dirty="0">
                        <a:solidFill>
                          <a:schemeClr val="tx1"/>
                        </a:solidFill>
                      </a:endParaRPr>
                    </a:p>
                    <a:p>
                      <a:pPr marL="171450" indent="-171450">
                        <a:buFontTx/>
                        <a:buChar char="-"/>
                      </a:pPr>
                      <a:r>
                        <a:rPr lang="en-US" sz="850" b="0" i="0" dirty="0">
                          <a:solidFill>
                            <a:schemeClr val="tx1"/>
                          </a:solidFill>
                        </a:rPr>
                        <a:t>Power in shots is good and used at relevant times.</a:t>
                      </a:r>
                    </a:p>
                    <a:p>
                      <a:pPr marL="171450" indent="-171450">
                        <a:buFontTx/>
                        <a:buChar char="-"/>
                      </a:pPr>
                      <a:endParaRPr lang="en-US" sz="850" b="0" i="0" dirty="0">
                        <a:solidFill>
                          <a:schemeClr val="tx1"/>
                        </a:solidFill>
                      </a:endParaRPr>
                    </a:p>
                    <a:p>
                      <a:pPr marL="171450" indent="-171450">
                        <a:buFontTx/>
                        <a:buChar char="-"/>
                      </a:pPr>
                      <a:r>
                        <a:rPr lang="en-US" sz="850" b="0" i="0" dirty="0">
                          <a:solidFill>
                            <a:schemeClr val="tx1"/>
                          </a:solidFill>
                        </a:rPr>
                        <a:t>Articulation of skills and performance is good. Pupils are able to link the relevant terminology and tier 3 words into sentences without much support from the teacher/peers.</a:t>
                      </a:r>
                    </a:p>
                    <a:p>
                      <a:pPr marL="171450" indent="-171450">
                        <a:buFontTx/>
                        <a:buChar char="-"/>
                      </a:pPr>
                      <a:endParaRPr lang="en-US" sz="850" b="0" i="0" dirty="0">
                        <a:solidFill>
                          <a:schemeClr val="tx1"/>
                        </a:solidFill>
                      </a:endParaRPr>
                    </a:p>
                    <a:p>
                      <a:pPr marL="171450" indent="-171450">
                        <a:buFontTx/>
                        <a:buChar char="-"/>
                      </a:pPr>
                      <a:r>
                        <a:rPr lang="en-US" sz="850" b="0" i="0" dirty="0">
                          <a:solidFill>
                            <a:schemeClr val="tx1"/>
                          </a:solidFill>
                        </a:rPr>
                        <a:t>Good knowledge of the bones of the body.</a:t>
                      </a:r>
                    </a:p>
                    <a:p>
                      <a:pPr marL="171450" indent="-171450">
                        <a:buFontTx/>
                        <a:buChar char="-"/>
                      </a:pPr>
                      <a:endParaRPr lang="en-US" sz="850" b="0" i="0" dirty="0">
                        <a:solidFill>
                          <a:schemeClr val="tx1"/>
                        </a:solidFill>
                      </a:endParaRPr>
                    </a:p>
                    <a:p>
                      <a:pPr marL="171450" indent="-171450">
                        <a:buFontTx/>
                        <a:buChar char="-"/>
                      </a:pPr>
                      <a:r>
                        <a:rPr lang="en-US" sz="850" b="0" i="0" dirty="0">
                          <a:solidFill>
                            <a:schemeClr val="tx1"/>
                          </a:solidFill>
                        </a:rPr>
                        <a:t>Secure levels of speed, power, agility, reaction time and coordination.</a:t>
                      </a:r>
                    </a:p>
                    <a:p>
                      <a:pPr marL="171450" indent="-171450">
                        <a:buFontTx/>
                        <a:buChar char="-"/>
                      </a:pPr>
                      <a:endParaRPr lang="en-US" sz="850" b="0" i="0" dirty="0">
                        <a:solidFill>
                          <a:schemeClr val="tx1"/>
                        </a:solidFill>
                      </a:endParaRPr>
                    </a:p>
                    <a:p>
                      <a:pPr marL="171450" indent="-171450">
                        <a:buFontTx/>
                        <a:buChar char="-"/>
                      </a:pPr>
                      <a:r>
                        <a:rPr lang="en-US" sz="850" b="0" i="0" dirty="0">
                          <a:solidFill>
                            <a:schemeClr val="tx1"/>
                          </a:solidFill>
                        </a:rPr>
                        <a:t>Displays confidence in their social skills with good communication between their peers that often requires little to no support from the teacher.</a:t>
                      </a:r>
                    </a:p>
                    <a:p>
                      <a:pPr marL="171450" indent="-171450">
                        <a:buFontTx/>
                        <a:buChar char="-"/>
                      </a:pPr>
                      <a:endParaRPr lang="en-US" sz="850" b="0" i="0" dirty="0">
                        <a:solidFill>
                          <a:schemeClr val="tx1"/>
                        </a:solidFill>
                      </a:endParaRPr>
                    </a:p>
                    <a:p>
                      <a:pPr marL="171450" indent="-171450">
                        <a:buFontTx/>
                        <a:buChar char="-"/>
                      </a:pPr>
                      <a:r>
                        <a:rPr lang="en-US" sz="850" b="0" i="0" dirty="0">
                          <a:solidFill>
                            <a:schemeClr val="tx1"/>
                          </a:solidFill>
                        </a:rPr>
                        <a:t>Rarely gives up when faced with a difficult challenge and persists with the task at hand.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50" b="1" i="1" dirty="0">
                          <a:solidFill>
                            <a:schemeClr val="tx1"/>
                          </a:solidFill>
                        </a:rPr>
                        <a:t>Pupils display consistently high levels of tennis and effective shots/technique are fairly clear to see at all times. Pupils articulation is clear, concise and developed, physical health in relation to the activity is elite, social skills are confident and supportive, and pupils enjoy difficult challenges:</a:t>
                      </a:r>
                    </a:p>
                    <a:p>
                      <a:endParaRPr lang="en-US" sz="850" b="0" i="0" dirty="0">
                        <a:solidFill>
                          <a:schemeClr val="tx1"/>
                        </a:solidFill>
                      </a:endParaRPr>
                    </a:p>
                    <a:p>
                      <a:pPr marL="171450" indent="-171450">
                        <a:buFontTx/>
                        <a:buChar char="-"/>
                      </a:pPr>
                      <a:r>
                        <a:rPr lang="en-US" sz="850" b="0" i="0" dirty="0">
                          <a:solidFill>
                            <a:schemeClr val="tx1"/>
                          </a:solidFill>
                        </a:rPr>
                        <a:t>Performs all relevant shots from the scheme of learning, as well as advanced skills with accuracy, precision, coordination and agility.</a:t>
                      </a:r>
                    </a:p>
                    <a:p>
                      <a:pPr marL="171450" indent="-171450">
                        <a:buFontTx/>
                        <a:buChar char="-"/>
                      </a:pPr>
                      <a:endParaRPr lang="en-US" sz="850" b="0" i="0" dirty="0">
                        <a:solidFill>
                          <a:schemeClr val="tx1"/>
                        </a:solidFill>
                      </a:endParaRPr>
                    </a:p>
                    <a:p>
                      <a:pPr marL="171450" indent="-171450">
                        <a:buFontTx/>
                        <a:buChar char="-"/>
                      </a:pPr>
                      <a:r>
                        <a:rPr lang="en-US" sz="850" b="0" i="0" dirty="0">
                          <a:solidFill>
                            <a:schemeClr val="tx1"/>
                          </a:solidFill>
                        </a:rPr>
                        <a:t>Accuracy of shots is excellent.</a:t>
                      </a:r>
                    </a:p>
                    <a:p>
                      <a:pPr marL="171450" indent="-171450">
                        <a:buFontTx/>
                        <a:buChar char="-"/>
                      </a:pPr>
                      <a:endParaRPr lang="en-US" sz="850" b="0" i="0" dirty="0">
                        <a:solidFill>
                          <a:schemeClr val="tx1"/>
                        </a:solidFill>
                      </a:endParaRPr>
                    </a:p>
                    <a:p>
                      <a:pPr marL="171450" indent="-171450">
                        <a:buFontTx/>
                        <a:buChar char="-"/>
                      </a:pPr>
                      <a:r>
                        <a:rPr lang="en-US" sz="850" b="0" i="0" dirty="0">
                          <a:solidFill>
                            <a:schemeClr val="tx1"/>
                          </a:solidFill>
                        </a:rPr>
                        <a:t>Shot selection is consistently correct, the pupil constantly moves around the ball and positions themselves well setting themselves up for the next shot.</a:t>
                      </a:r>
                    </a:p>
                    <a:p>
                      <a:pPr marL="171450" indent="-171450">
                        <a:buFontTx/>
                        <a:buChar char="-"/>
                      </a:pPr>
                      <a:endParaRPr lang="en-US" sz="850" b="0" i="0" dirty="0">
                        <a:solidFill>
                          <a:schemeClr val="tx1"/>
                        </a:solidFill>
                      </a:endParaRPr>
                    </a:p>
                    <a:p>
                      <a:pPr marL="171450" indent="-171450">
                        <a:buFontTx/>
                        <a:buChar char="-"/>
                      </a:pPr>
                      <a:r>
                        <a:rPr lang="en-US" sz="850" b="0" i="0" dirty="0">
                          <a:solidFill>
                            <a:schemeClr val="tx1"/>
                          </a:solidFill>
                        </a:rPr>
                        <a:t>Power in shots is dominant and used at relevant times.</a:t>
                      </a:r>
                    </a:p>
                    <a:p>
                      <a:pPr marL="171450" indent="-171450">
                        <a:buFontTx/>
                        <a:buChar char="-"/>
                      </a:pPr>
                      <a:endParaRPr lang="en-US" sz="850" b="0" i="0" dirty="0">
                        <a:solidFill>
                          <a:schemeClr val="tx1"/>
                        </a:solidFill>
                      </a:endParaRPr>
                    </a:p>
                    <a:p>
                      <a:pPr marL="171450" indent="-171450">
                        <a:buFontTx/>
                        <a:buChar char="-"/>
                      </a:pPr>
                      <a:r>
                        <a:rPr lang="en-US" sz="850" b="0" i="0" dirty="0">
                          <a:solidFill>
                            <a:schemeClr val="tx1"/>
                          </a:solidFill>
                        </a:rPr>
                        <a:t>Articulation of skills and performance is clear, concise and developed. Pupils are able to link the relevant terminology and tier 3 words into sentences unsupported.</a:t>
                      </a:r>
                    </a:p>
                    <a:p>
                      <a:pPr marL="171450" indent="-171450">
                        <a:buFontTx/>
                        <a:buChar char="-"/>
                      </a:pPr>
                      <a:endParaRPr lang="en-US" sz="850" b="0" i="0" dirty="0">
                        <a:solidFill>
                          <a:schemeClr val="tx1"/>
                        </a:solidFill>
                      </a:endParaRPr>
                    </a:p>
                    <a:p>
                      <a:pPr marL="171450" indent="-171450">
                        <a:buFontTx/>
                        <a:buChar char="-"/>
                      </a:pPr>
                      <a:r>
                        <a:rPr lang="en-US" sz="850" b="0" i="0" dirty="0">
                          <a:solidFill>
                            <a:schemeClr val="tx1"/>
                          </a:solidFill>
                        </a:rPr>
                        <a:t>Excellent knowledge of the bones of the body.</a:t>
                      </a:r>
                    </a:p>
                    <a:p>
                      <a:pPr marL="171450" indent="-171450">
                        <a:buFontTx/>
                        <a:buChar char="-"/>
                      </a:pPr>
                      <a:endParaRPr lang="en-US" sz="850" b="0" i="0" dirty="0">
                        <a:solidFill>
                          <a:schemeClr val="tx1"/>
                        </a:solidFill>
                      </a:endParaRPr>
                    </a:p>
                    <a:p>
                      <a:pPr marL="171450" indent="-171450">
                        <a:buFontTx/>
                        <a:buChar char="-"/>
                      </a:pPr>
                      <a:r>
                        <a:rPr lang="en-US" sz="850" b="0" i="0" dirty="0">
                          <a:solidFill>
                            <a:schemeClr val="tx1"/>
                          </a:solidFill>
                        </a:rPr>
                        <a:t>Elite levels of speed, power, agility, reaction time and coordination.</a:t>
                      </a:r>
                    </a:p>
                    <a:p>
                      <a:pPr marL="171450" indent="-171450">
                        <a:buFontTx/>
                        <a:buChar char="-"/>
                      </a:pPr>
                      <a:endParaRPr lang="en-US" sz="850" b="0" i="0" dirty="0">
                        <a:solidFill>
                          <a:schemeClr val="tx1"/>
                        </a:solidFill>
                      </a:endParaRPr>
                    </a:p>
                    <a:p>
                      <a:pPr marL="171450" indent="-171450">
                        <a:buFontTx/>
                        <a:buChar char="-"/>
                      </a:pPr>
                      <a:r>
                        <a:rPr lang="en-US" sz="850" b="0" i="0" dirty="0">
                          <a:solidFill>
                            <a:schemeClr val="tx1"/>
                          </a:solidFill>
                        </a:rPr>
                        <a:t>Displays confidence in their social skills and can lead small groups during drills.</a:t>
                      </a:r>
                    </a:p>
                    <a:p>
                      <a:pPr marL="171450" indent="-171450">
                        <a:buFontTx/>
                        <a:buChar char="-"/>
                      </a:pPr>
                      <a:endParaRPr lang="en-US" sz="850" b="0" i="0" dirty="0">
                        <a:solidFill>
                          <a:schemeClr val="tx1"/>
                        </a:solidFill>
                      </a:endParaRPr>
                    </a:p>
                    <a:p>
                      <a:pPr marL="171450" indent="-171450">
                        <a:buFontTx/>
                        <a:buChar char="-"/>
                      </a:pPr>
                      <a:r>
                        <a:rPr lang="en-US" sz="850" b="0" i="0" dirty="0">
                          <a:solidFill>
                            <a:schemeClr val="tx1"/>
                          </a:solidFill>
                        </a:rPr>
                        <a:t>Never gives up when faced with a difficult challenge and enjoys these circumstances.</a:t>
                      </a:r>
                    </a:p>
                  </a:txBody>
                  <a:tcPr/>
                </a:tc>
                <a:extLst>
                  <a:ext uri="{0D108BD9-81ED-4DB2-BD59-A6C34878D82A}">
                    <a16:rowId xmlns:a16="http://schemas.microsoft.com/office/drawing/2014/main" val="962034636"/>
                  </a:ext>
                </a:extLst>
              </a:tr>
            </a:tbl>
          </a:graphicData>
        </a:graphic>
      </p:graphicFrame>
    </p:spTree>
    <p:extLst>
      <p:ext uri="{BB962C8B-B14F-4D97-AF65-F5344CB8AC3E}">
        <p14:creationId xmlns:p14="http://schemas.microsoft.com/office/powerpoint/2010/main" val="31333092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1255</TotalTime>
  <Words>1996</Words>
  <Application>Microsoft Office PowerPoint</Application>
  <PresentationFormat>Widescreen</PresentationFormat>
  <Paragraphs>192</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Wingdings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Vicki Dowd</dc:creator>
  <cp:lastModifiedBy>Ward, Matthew</cp:lastModifiedBy>
  <cp:revision>124</cp:revision>
  <cp:lastPrinted>2020-02-24T12:28:29Z</cp:lastPrinted>
  <dcterms:created xsi:type="dcterms:W3CDTF">2019-12-19T05:38:14Z</dcterms:created>
  <dcterms:modified xsi:type="dcterms:W3CDTF">2022-06-19T16:50:16Z</dcterms:modified>
</cp:coreProperties>
</file>