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3"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p:scale>
          <a:sx n="100" d="100"/>
          <a:sy n="100" d="100"/>
        </p:scale>
        <p:origin x="72"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3CA919D-855E-45F8-9D7F-7CB3064A5024}" type="datetimeFigureOut">
              <a:rPr lang="en-GB" smtClean="0"/>
              <a:t>22/06/2022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F495F9A-C292-458B-B2FD-9EB9A8CC29FA}" type="slidenum">
              <a:rPr lang="en-GB" smtClean="0"/>
              <a:t>‹#›</a:t>
            </a:fld>
            <a:endParaRPr lang="en-GB"/>
          </a:p>
        </p:txBody>
      </p:sp>
    </p:spTree>
    <p:extLst>
      <p:ext uri="{BB962C8B-B14F-4D97-AF65-F5344CB8AC3E}">
        <p14:creationId xmlns:p14="http://schemas.microsoft.com/office/powerpoint/2010/main" val="841643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22/06/2022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22/06/2022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22/06/2022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22/06/2022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22/06/2022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22/06/2022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22/06/2022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787326" y="0"/>
            <a:ext cx="6016455" cy="441146"/>
          </a:xfrm>
          <a:prstGeom prst="rect">
            <a:avLst/>
          </a:prstGeom>
          <a:noFill/>
        </p:spPr>
        <p:txBody>
          <a:bodyPr wrap="none" lIns="132080" tIns="66040" rIns="132080" bIns="66040">
            <a:spAutoFit/>
          </a:bodyPr>
          <a:lstStyle/>
          <a:p>
            <a:pPr algn="ctr"/>
            <a:r>
              <a:rPr lang="en-US" sz="2000" b="1" u="sng" dirty="0">
                <a:ln w="0"/>
                <a:solidFill>
                  <a:srgbClr val="002060"/>
                </a:solidFill>
                <a:effectLst>
                  <a:outerShdw blurRad="38100" dist="25400" dir="5400000" algn="ctr" rotWithShape="0">
                    <a:srgbClr val="6E747A">
                      <a:alpha val="43000"/>
                    </a:srgbClr>
                  </a:outerShdw>
                </a:effectLst>
              </a:rPr>
              <a:t>Y8 Tennis (Tactics &amp; Strategies):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311904388"/>
              </p:ext>
            </p:extLst>
          </p:nvPr>
        </p:nvGraphicFramePr>
        <p:xfrm>
          <a:off x="58490" y="2503250"/>
          <a:ext cx="12070866" cy="4343400"/>
        </p:xfrm>
        <a:graphic>
          <a:graphicData uri="http://schemas.openxmlformats.org/drawingml/2006/table">
            <a:tbl>
              <a:tblPr firstRow="1" bandRow="1">
                <a:tableStyleId>{5940675A-B579-460E-94D1-54222C63F5DA}</a:tableStyleId>
              </a:tblPr>
              <a:tblGrid>
                <a:gridCol w="5224497">
                  <a:extLst>
                    <a:ext uri="{9D8B030D-6E8A-4147-A177-3AD203B41FA5}">
                      <a16:colId xmlns:a16="http://schemas.microsoft.com/office/drawing/2014/main" val="3001272792"/>
                    </a:ext>
                  </a:extLst>
                </a:gridCol>
                <a:gridCol w="2038525">
                  <a:extLst>
                    <a:ext uri="{9D8B030D-6E8A-4147-A177-3AD203B41FA5}">
                      <a16:colId xmlns:a16="http://schemas.microsoft.com/office/drawing/2014/main" val="1320432718"/>
                    </a:ext>
                  </a:extLst>
                </a:gridCol>
                <a:gridCol w="2632872">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264932">
                <a:tc>
                  <a:txBody>
                    <a:bodyPr/>
                    <a:lstStyle/>
                    <a:p>
                      <a:pPr marL="0" indent="0" algn="l">
                        <a:buFont typeface="Arial" panose="020B0604020202020204" pitchFamily="34" charset="0"/>
                        <a:buNone/>
                      </a:pPr>
                      <a:r>
                        <a:rPr lang="en-GB" sz="1100" b="1" u="sng" baseline="0" dirty="0">
                          <a:solidFill>
                            <a:srgbClr val="002060"/>
                          </a:solidFill>
                        </a:rPr>
                        <a:t>CORE KNOWLEDGE</a:t>
                      </a:r>
                      <a:r>
                        <a:rPr lang="en-GB" sz="1100" b="1" u="none" baseline="0" dirty="0">
                          <a:solidFill>
                            <a:srgbClr val="002060"/>
                          </a:solidFill>
                        </a:rPr>
                        <a:t> (Me in PE)</a:t>
                      </a:r>
                      <a:endParaRPr lang="en-GB" sz="1100" b="1" u="sng" baseline="0" dirty="0">
                        <a:solidFill>
                          <a:srgbClr val="002060"/>
                        </a:solidFill>
                      </a:endParaRPr>
                    </a:p>
                    <a:p>
                      <a:pPr marL="0" indent="0" algn="l">
                        <a:buFont typeface="Arial" panose="020B0604020202020204" pitchFamily="34" charset="0"/>
                        <a:buNone/>
                      </a:pPr>
                      <a:endParaRPr lang="en-US" sz="750" b="1" u="sng" baseline="0" dirty="0">
                        <a:solidFill>
                          <a:srgbClr val="002060"/>
                        </a:solidFill>
                      </a:endParaRPr>
                    </a:p>
                    <a:p>
                      <a:pPr marL="0" indent="0" algn="l">
                        <a:buFontTx/>
                        <a:buNone/>
                      </a:pPr>
                      <a:r>
                        <a:rPr lang="en-US" sz="650" b="1" u="sng" baseline="0" dirty="0">
                          <a:solidFill>
                            <a:srgbClr val="002060"/>
                          </a:solidFill>
                          <a:highlight>
                            <a:srgbClr val="00FF00"/>
                          </a:highlight>
                        </a:rPr>
                        <a:t>Physical Me</a:t>
                      </a:r>
                    </a:p>
                    <a:p>
                      <a:pPr marL="0" indent="0" algn="l">
                        <a:buFontTx/>
                        <a:buNone/>
                      </a:pPr>
                      <a:endParaRPr lang="en-GB" sz="650" b="1" u="sng" baseline="0" dirty="0">
                        <a:solidFill>
                          <a:srgbClr val="002060"/>
                        </a:solidFill>
                        <a:highlight>
                          <a:srgbClr val="00FF00"/>
                        </a:highlight>
                      </a:endParaRPr>
                    </a:p>
                    <a:p>
                      <a:pPr marL="171450" indent="-171450" algn="l">
                        <a:buFontTx/>
                        <a:buChar char="-"/>
                      </a:pPr>
                      <a:r>
                        <a:rPr lang="en-US" sz="650" b="1" u="none" baseline="0" dirty="0">
                          <a:solidFill>
                            <a:srgbClr val="002060"/>
                          </a:solidFill>
                        </a:rPr>
                        <a:t>Strokes Revisited: </a:t>
                      </a:r>
                      <a:r>
                        <a:rPr lang="en-US" sz="650" b="0" u="none" baseline="0" dirty="0">
                          <a:solidFill>
                            <a:srgbClr val="002060"/>
                          </a:solidFill>
                        </a:rPr>
                        <a:t>Forehand (Shake hands grip, bring the racquet out to the side, swing round and keep the elbow close to the hip when contacting the ball), Backhand (reach the racquet across the body to the opposite hip ‘pull the sword from the sheath’. Swing the arm back across . Serve (Throw up, wings and smash – See Y7 scheme).</a:t>
                      </a:r>
                    </a:p>
                    <a:p>
                      <a:pPr marL="171450" indent="-171450" algn="l">
                        <a:buFontTx/>
                        <a:buChar char="-"/>
                      </a:pPr>
                      <a:r>
                        <a:rPr lang="en-US" sz="650" b="1" u="none" baseline="0" dirty="0">
                          <a:solidFill>
                            <a:srgbClr val="002060"/>
                          </a:solidFill>
                        </a:rPr>
                        <a:t>Volleying: </a:t>
                      </a:r>
                      <a:r>
                        <a:rPr lang="en-US" sz="650" b="0" u="none" baseline="0" dirty="0">
                          <a:solidFill>
                            <a:srgbClr val="002060"/>
                          </a:solidFill>
                        </a:rPr>
                        <a:t>A strike of the ball that happens before it hits the ground. This can be a strong shot or a delicate one depending on where you are on the court.</a:t>
                      </a:r>
                    </a:p>
                    <a:p>
                      <a:pPr marL="171450" indent="-171450" algn="l">
                        <a:buFontTx/>
                        <a:buChar char="-"/>
                      </a:pPr>
                      <a:r>
                        <a:rPr lang="en-US" sz="650" b="1" u="none" baseline="0" dirty="0">
                          <a:solidFill>
                            <a:srgbClr val="002060"/>
                          </a:solidFill>
                        </a:rPr>
                        <a:t>TACTIC: </a:t>
                      </a:r>
                      <a:r>
                        <a:rPr lang="en-US" sz="650" b="0" u="none" baseline="0" dirty="0">
                          <a:solidFill>
                            <a:srgbClr val="002060"/>
                          </a:solidFill>
                        </a:rPr>
                        <a:t>Play a volley to keep the ball in play if it is going over your head and you can’t get back before it bounces.</a:t>
                      </a:r>
                    </a:p>
                    <a:p>
                      <a:pPr marL="171450" indent="-171450" algn="l">
                        <a:buFontTx/>
                        <a:buChar char="-"/>
                      </a:pPr>
                      <a:r>
                        <a:rPr lang="en-US" sz="650" b="1" u="none" baseline="0" dirty="0">
                          <a:solidFill>
                            <a:srgbClr val="002060"/>
                          </a:solidFill>
                        </a:rPr>
                        <a:t>Dropshot: </a:t>
                      </a:r>
                      <a:r>
                        <a:rPr lang="en-GB" sz="650" b="0" u="none" baseline="0" dirty="0">
                          <a:solidFill>
                            <a:srgbClr val="002060"/>
                          </a:solidFill>
                        </a:rPr>
                        <a:t>A strong tap of the ball over the net before it hits the ground. Keep the arm stiff with the power generating from the bicep and a strong wrist. Contact the ball on the sweet spot of the racquet.</a:t>
                      </a:r>
                    </a:p>
                    <a:p>
                      <a:pPr marL="171450" indent="-171450" algn="l">
                        <a:buFontTx/>
                        <a:buChar char="-"/>
                      </a:pPr>
                      <a:r>
                        <a:rPr lang="en-GB" sz="650" b="1" u="none" baseline="0" dirty="0">
                          <a:solidFill>
                            <a:srgbClr val="002060"/>
                          </a:solidFill>
                        </a:rPr>
                        <a:t>TACTIC: </a:t>
                      </a:r>
                      <a:r>
                        <a:rPr lang="en-GB" sz="650" b="0" u="none" baseline="0" dirty="0">
                          <a:solidFill>
                            <a:srgbClr val="002060"/>
                          </a:solidFill>
                        </a:rPr>
                        <a:t>Play your opponent towards their base line and stand at the net to return their shot on the volley.</a:t>
                      </a:r>
                    </a:p>
                    <a:p>
                      <a:pPr marL="171450" indent="-171450" algn="l">
                        <a:buFontTx/>
                        <a:buChar char="-"/>
                      </a:pPr>
                      <a:r>
                        <a:rPr lang="en-GB" sz="650" b="1" u="none" baseline="0" dirty="0">
                          <a:solidFill>
                            <a:srgbClr val="002060"/>
                          </a:solidFill>
                        </a:rPr>
                        <a:t>Serving for Accuracy: </a:t>
                      </a:r>
                      <a:r>
                        <a:rPr lang="en-GB" sz="650" b="0" u="none" baseline="0" dirty="0">
                          <a:solidFill>
                            <a:srgbClr val="002060"/>
                          </a:solidFill>
                        </a:rPr>
                        <a:t>Throw up, wings and smash from Year 7 is to be revisited, however, the accuracy of the serve requires less power placed on the shot to place it in the desired section of the serving box.</a:t>
                      </a:r>
                    </a:p>
                    <a:p>
                      <a:pPr marL="171450" indent="-171450" algn="l">
                        <a:buFontTx/>
                        <a:buChar char="-"/>
                      </a:pPr>
                      <a:r>
                        <a:rPr lang="en-GB" sz="650" b="1" u="none" baseline="0" dirty="0">
                          <a:solidFill>
                            <a:srgbClr val="002060"/>
                          </a:solidFill>
                        </a:rPr>
                        <a:t>TACTIC: </a:t>
                      </a:r>
                      <a:r>
                        <a:rPr lang="en-GB" sz="650" b="0" u="none" baseline="0" dirty="0">
                          <a:solidFill>
                            <a:srgbClr val="002060"/>
                          </a:solidFill>
                        </a:rPr>
                        <a:t>Aim across the serving box for placement with less power, aim for the inside of the serving box for power to hit an ace.</a:t>
                      </a:r>
                    </a:p>
                    <a:p>
                      <a:pPr marL="171450" indent="-171450" algn="l">
                        <a:buFontTx/>
                        <a:buChar char="-"/>
                      </a:pPr>
                      <a:r>
                        <a:rPr lang="en-GB" sz="650" b="1" u="none" baseline="0" dirty="0">
                          <a:solidFill>
                            <a:srgbClr val="002060"/>
                          </a:solidFill>
                        </a:rPr>
                        <a:t>Doubles Play: </a:t>
                      </a:r>
                      <a:r>
                        <a:rPr lang="en-GB" sz="650" b="0" u="none" baseline="0" dirty="0">
                          <a:solidFill>
                            <a:srgbClr val="002060"/>
                          </a:solidFill>
                        </a:rPr>
                        <a:t>Forwards and backwards or side-to-side. These common tactics will allow full coverage of the court but </a:t>
                      </a:r>
                      <a:r>
                        <a:rPr lang="en-GB" sz="650" b="0" u="none" baseline="0" dirty="0" err="1">
                          <a:solidFill>
                            <a:srgbClr val="002060"/>
                          </a:solidFill>
                        </a:rPr>
                        <a:t>reqire</a:t>
                      </a:r>
                      <a:r>
                        <a:rPr lang="en-GB" sz="650" b="0" u="none" baseline="0" dirty="0">
                          <a:solidFill>
                            <a:srgbClr val="002060"/>
                          </a:solidFill>
                        </a:rPr>
                        <a:t> high levels of communication.</a:t>
                      </a:r>
                    </a:p>
                    <a:p>
                      <a:pPr marL="171450" indent="-171450" algn="l">
                        <a:buFontTx/>
                        <a:buChar char="-"/>
                      </a:pPr>
                      <a:r>
                        <a:rPr lang="en-GB" sz="650" b="1" u="none" baseline="0" dirty="0">
                          <a:solidFill>
                            <a:srgbClr val="002060"/>
                          </a:solidFill>
                        </a:rPr>
                        <a:t>TACTIC: </a:t>
                      </a:r>
                      <a:r>
                        <a:rPr lang="en-GB" sz="650" b="0" u="none" baseline="0" dirty="0">
                          <a:solidFill>
                            <a:srgbClr val="002060"/>
                          </a:solidFill>
                        </a:rPr>
                        <a:t>Use the skill cards to assess the best model for you and your partner based on physical ability.</a:t>
                      </a:r>
                    </a:p>
                    <a:p>
                      <a:pPr marL="171450" indent="-171450" algn="l">
                        <a:buFontTx/>
                        <a:buChar char="-"/>
                      </a:pPr>
                      <a:endParaRPr lang="en-US" sz="650" b="1" u="none" baseline="0" dirty="0">
                        <a:solidFill>
                          <a:srgbClr val="002060"/>
                        </a:solidFill>
                      </a:endParaRPr>
                    </a:p>
                    <a:p>
                      <a:pPr marL="0" indent="0" algn="l">
                        <a:buFontTx/>
                        <a:buNone/>
                      </a:pPr>
                      <a:endParaRPr lang="en-US" sz="650" b="0" u="none" baseline="0" dirty="0">
                        <a:solidFill>
                          <a:srgbClr val="002060"/>
                        </a:solidFill>
                      </a:endParaRPr>
                    </a:p>
                    <a:p>
                      <a:pPr marL="0" indent="0" algn="l">
                        <a:buFontTx/>
                        <a:buNone/>
                      </a:pPr>
                      <a:r>
                        <a:rPr lang="en-US" sz="650" b="1" u="sng" baseline="0" dirty="0">
                          <a:solidFill>
                            <a:schemeClr val="bg1"/>
                          </a:solidFill>
                          <a:highlight>
                            <a:srgbClr val="FF0000"/>
                          </a:highlight>
                        </a:rPr>
                        <a:t>Thinking Me</a:t>
                      </a:r>
                    </a:p>
                    <a:p>
                      <a:pPr marL="0" indent="0" algn="l">
                        <a:buFontTx/>
                        <a:buNone/>
                      </a:pPr>
                      <a:endParaRPr lang="en-US" sz="650" b="1" u="sng" baseline="0" dirty="0">
                        <a:solidFill>
                          <a:srgbClr val="002060"/>
                        </a:solidFill>
                        <a:highlight>
                          <a:srgbClr val="FF0000"/>
                        </a:highlight>
                      </a:endParaRPr>
                    </a:p>
                    <a:p>
                      <a:pPr marL="171450" indent="-171450" algn="l">
                        <a:buFontTx/>
                        <a:buChar char="-"/>
                      </a:pPr>
                      <a:r>
                        <a:rPr lang="en-US" sz="650" b="1" u="none" baseline="0" dirty="0">
                          <a:solidFill>
                            <a:srgbClr val="002060"/>
                          </a:solidFill>
                        </a:rPr>
                        <a:t>Tactics &amp; Strategies: </a:t>
                      </a:r>
                      <a:r>
                        <a:rPr lang="en-US" sz="650" b="0" u="none" baseline="0" dirty="0">
                          <a:solidFill>
                            <a:srgbClr val="002060"/>
                          </a:solidFill>
                        </a:rPr>
                        <a:t>Pupils being able to set themselves up for shots i.e. forcing ap layer to the base line so that they can perform a dropshot at the net on their next shot. It also includes knowing when to play certain shots e.g. a backhand when the ball has gone across the body towards the non-racquet side.</a:t>
                      </a:r>
                    </a:p>
                    <a:p>
                      <a:pPr marL="171450" indent="-171450" algn="l">
                        <a:buFontTx/>
                        <a:buChar char="-"/>
                      </a:pPr>
                      <a:r>
                        <a:rPr lang="en-US" sz="650" b="1" u="none" baseline="0" dirty="0">
                          <a:solidFill>
                            <a:srgbClr val="002060"/>
                          </a:solidFill>
                        </a:rPr>
                        <a:t>ABC: </a:t>
                      </a:r>
                      <a:r>
                        <a:rPr lang="en-US" sz="650" b="0" u="none" baseline="0" dirty="0">
                          <a:solidFill>
                            <a:srgbClr val="002060"/>
                          </a:solidFill>
                        </a:rPr>
                        <a:t>Pupils are asked relevant questions about their lesson focus by the teacher (teaching points/tactics) and other pupils are asked to A, B or C their responses.</a:t>
                      </a:r>
                    </a:p>
                    <a:p>
                      <a:pPr marL="171450" indent="-171450" algn="l">
                        <a:buFontTx/>
                        <a:buChar char="-"/>
                      </a:pPr>
                      <a:r>
                        <a:rPr lang="en-US" sz="650" b="1" u="none" baseline="0" dirty="0">
                          <a:solidFill>
                            <a:srgbClr val="002060"/>
                          </a:solidFill>
                        </a:rPr>
                        <a:t>Cardiovascular System: </a:t>
                      </a:r>
                      <a:r>
                        <a:rPr lang="en-US" sz="650" b="0" u="none" baseline="0" dirty="0">
                          <a:solidFill>
                            <a:srgbClr val="002060"/>
                          </a:solidFill>
                        </a:rPr>
                        <a:t>The role of the heart and lungs in supplying the body with oxygen and removing waste products. Including the blood vessels (arteries, veins and capillaries).</a:t>
                      </a:r>
                      <a:r>
                        <a:rPr lang="en-US" sz="650" b="1" u="none" baseline="0" dirty="0">
                          <a:solidFill>
                            <a:srgbClr val="002060"/>
                          </a:solidFill>
                        </a:rPr>
                        <a:t> </a:t>
                      </a:r>
                      <a:endParaRPr lang="en-US" sz="650" b="0" u="none" baseline="0" dirty="0">
                        <a:solidFill>
                          <a:srgbClr val="002060"/>
                        </a:solidFill>
                      </a:endParaRPr>
                    </a:p>
                    <a:p>
                      <a:pPr marL="171450" indent="-171450" algn="l">
                        <a:buFontTx/>
                        <a:buChar char="-"/>
                      </a:pPr>
                      <a:endParaRPr lang="en-US" sz="650" b="0" u="none" baseline="0" dirty="0">
                        <a:solidFill>
                          <a:srgbClr val="002060"/>
                        </a:solidFill>
                      </a:endParaRPr>
                    </a:p>
                    <a:p>
                      <a:pPr marL="0" indent="0" algn="l">
                        <a:buFontTx/>
                        <a:buNone/>
                      </a:pPr>
                      <a:r>
                        <a:rPr lang="en-US" sz="650" b="1" u="sng" baseline="0" dirty="0">
                          <a:solidFill>
                            <a:srgbClr val="002060"/>
                          </a:solidFill>
                          <a:highlight>
                            <a:srgbClr val="FFFF00"/>
                          </a:highlight>
                        </a:rPr>
                        <a:t>Healthy Me</a:t>
                      </a:r>
                    </a:p>
                    <a:p>
                      <a:pPr marL="0" indent="0" algn="l">
                        <a:buFontTx/>
                        <a:buNone/>
                      </a:pPr>
                      <a:endParaRPr lang="en-US" sz="650" b="1" u="sng" baseline="0" dirty="0">
                        <a:solidFill>
                          <a:srgbClr val="002060"/>
                        </a:solidFill>
                        <a:highlight>
                          <a:srgbClr val="FFFF00"/>
                        </a:highlight>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u="none" baseline="0" dirty="0">
                          <a:solidFill>
                            <a:srgbClr val="002060"/>
                          </a:solidFill>
                        </a:rPr>
                        <a:t>Physical health in order to meet the requirements of tennis – Coordination, cardiovascular endurance, agility, balance, speed power, reaction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650" b="1" i="0" u="sng" baseline="0" dirty="0">
                          <a:solidFill>
                            <a:srgbClr val="002060"/>
                          </a:solidFill>
                          <a:highlight>
                            <a:srgbClr val="00FFFF"/>
                          </a:highlight>
                        </a:rPr>
                        <a:t>Social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u="none" baseline="0" dirty="0">
                          <a:solidFill>
                            <a:srgbClr val="002060"/>
                          </a:solidFill>
                        </a:rPr>
                        <a:t>This takes into account the behavior/attitude of pupils as well as their ability to support each other and work together as a team. Also when explaining tactics to each other in order to outwit an opponent and set themselves up for a particular shot.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65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650" b="1" i="0" u="sng" baseline="0" dirty="0">
                          <a:solidFill>
                            <a:schemeClr val="bg1"/>
                          </a:solidFill>
                          <a:highlight>
                            <a:srgbClr val="FF00FF"/>
                          </a:highlight>
                        </a:rPr>
                        <a:t>Resilient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accent1">
                              <a:lumMod val="50000"/>
                            </a:schemeClr>
                          </a:solidFill>
                          <a:latin typeface="Blue Ridge Heavy SF" pitchFamily="34" charset="0"/>
                        </a:rPr>
                        <a:t>Doesn’t give up when skills are challenging and regroups and evaluates well when tactics are not working successfully.</a:t>
                      </a: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US" sz="1100" b="1" u="sng" baseline="0" dirty="0">
                        <a:solidFill>
                          <a:srgbClr val="002060"/>
                        </a:solidFill>
                      </a:endParaRPr>
                    </a:p>
                    <a:p>
                      <a:pPr marL="0" indent="0" algn="l">
                        <a:buFontTx/>
                        <a:buNone/>
                      </a:pPr>
                      <a:r>
                        <a:rPr lang="en-US" sz="800" b="1" u="none" baseline="0" dirty="0">
                          <a:solidFill>
                            <a:srgbClr val="002060"/>
                          </a:solidFill>
                        </a:rPr>
                        <a:t>Various basic tennis skills that will develop pupils levels of coordination, reaction time and agility including:</a:t>
                      </a:r>
                    </a:p>
                    <a:p>
                      <a:pPr marL="171450" indent="-171450" algn="l">
                        <a:buFontTx/>
                        <a:buChar char="-"/>
                      </a:pPr>
                      <a:r>
                        <a:rPr lang="en-US" sz="800" b="0" u="none" baseline="0" dirty="0">
                          <a:solidFill>
                            <a:srgbClr val="002060"/>
                          </a:solidFill>
                        </a:rPr>
                        <a:t>Volleying</a:t>
                      </a:r>
                    </a:p>
                    <a:p>
                      <a:pPr marL="171450" indent="-171450" algn="l">
                        <a:buFontTx/>
                        <a:buChar char="-"/>
                      </a:pPr>
                      <a:r>
                        <a:rPr lang="en-US" sz="800" b="0" u="none" baseline="0" dirty="0">
                          <a:solidFill>
                            <a:srgbClr val="002060"/>
                          </a:solidFill>
                        </a:rPr>
                        <a:t>Drop shot</a:t>
                      </a:r>
                    </a:p>
                    <a:p>
                      <a:pPr marL="171450" indent="-171450" algn="l">
                        <a:buFontTx/>
                        <a:buChar char="-"/>
                      </a:pPr>
                      <a:r>
                        <a:rPr lang="en-US" sz="800" b="0" u="none" baseline="0" dirty="0">
                          <a:solidFill>
                            <a:srgbClr val="002060"/>
                          </a:solidFill>
                        </a:rPr>
                        <a:t>Serving accuracy</a:t>
                      </a:r>
                    </a:p>
                    <a:p>
                      <a:pPr marL="171450" indent="-171450" algn="l">
                        <a:buFontTx/>
                        <a:buChar char="-"/>
                      </a:pPr>
                      <a:r>
                        <a:rPr lang="en-US" sz="800" b="0" u="none" baseline="0" dirty="0">
                          <a:solidFill>
                            <a:srgbClr val="002060"/>
                          </a:solidFill>
                        </a:rPr>
                        <a:t>Doubles play (Communication/organization)</a:t>
                      </a:r>
                    </a:p>
                    <a:p>
                      <a:pPr marL="171450" indent="-171450" algn="l">
                        <a:buFontTx/>
                        <a:buChar char="-"/>
                      </a:pPr>
                      <a:endParaRPr lang="en-US" sz="800" b="0" u="none" baseline="0" dirty="0">
                        <a:solidFill>
                          <a:srgbClr val="002060"/>
                        </a:solidFill>
                      </a:endParaRPr>
                    </a:p>
                    <a:p>
                      <a:pPr marL="0" indent="0" algn="l">
                        <a:buFontTx/>
                        <a:buNone/>
                      </a:pPr>
                      <a:r>
                        <a:rPr lang="en-US" sz="800" b="1" u="none" baseline="0" dirty="0">
                          <a:solidFill>
                            <a:srgbClr val="002060"/>
                          </a:solidFill>
                        </a:rPr>
                        <a:t>Pupils will also develop agility via:</a:t>
                      </a:r>
                    </a:p>
                    <a:p>
                      <a:pPr marL="171450" indent="-171450" algn="l">
                        <a:buFontTx/>
                        <a:buChar char="-"/>
                      </a:pPr>
                      <a:r>
                        <a:rPr lang="en-US" sz="800" b="0" u="none" baseline="0" dirty="0">
                          <a:solidFill>
                            <a:srgbClr val="002060"/>
                          </a:solidFill>
                        </a:rPr>
                        <a:t>Footwork for tennis (Fast feet).</a:t>
                      </a:r>
                    </a:p>
                    <a:p>
                      <a:pPr marL="171450" indent="-171450" algn="l">
                        <a:buFontTx/>
                        <a:buChar char="-"/>
                      </a:pPr>
                      <a:r>
                        <a:rPr lang="en-US" sz="800" b="0" u="none" baseline="0" dirty="0">
                          <a:solidFill>
                            <a:srgbClr val="002060"/>
                          </a:solidFill>
                        </a:rPr>
                        <a:t>Reaction time and coordination via throwing and catching with the hands.</a:t>
                      </a:r>
                      <a:endParaRPr lang="en-GB" sz="800" b="0" u="none" baseline="0" dirty="0">
                        <a:solidFill>
                          <a:srgbClr val="002060"/>
                        </a:solidFill>
                      </a:endParaRPr>
                    </a:p>
                    <a:p>
                      <a:pPr marL="171450" indent="-171450" algn="l">
                        <a:buFont typeface="Wingdings" panose="05000000000000000000" pitchFamily="2" charset="2"/>
                        <a:buChar char="Ø"/>
                      </a:pPr>
                      <a:endParaRPr lang="en-GB" sz="800" b="0" u="none" baseline="0" dirty="0">
                        <a:solidFill>
                          <a:srgbClr val="002060"/>
                        </a:solidFill>
                      </a:endParaRPr>
                    </a:p>
                    <a:p>
                      <a:pPr marL="171450" indent="-171450" algn="l">
                        <a:buFontTx/>
                        <a:buChar char="-"/>
                      </a:pPr>
                      <a:r>
                        <a:rPr lang="en-GB" sz="800" b="0" u="none" baseline="0" dirty="0">
                          <a:solidFill>
                            <a:srgbClr val="002060"/>
                          </a:solidFill>
                        </a:rPr>
                        <a:t>Be able to explain the set up of a tennis court including the court markings and the serving boxes (via cones).</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Articulation of tactics: Knowing when to set up a shot and how to do this as well as the relevant shot selection.</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Explain the links between physical and emotional wellbeing.</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Explain the importance of coordination in tennis and why it is crucial when playing at any level.</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Identify basic error in technique in pupils own skillset as well that of their peers.</a:t>
                      </a: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171450" indent="-171450" algn="l">
                        <a:buFontTx/>
                        <a:buChar char="-"/>
                      </a:pPr>
                      <a:r>
                        <a:rPr lang="en-GB" sz="800" b="0" u="none" dirty="0">
                          <a:solidFill>
                            <a:srgbClr val="002060"/>
                          </a:solidFill>
                        </a:rPr>
                        <a:t>Advanced tactics: Playing at the base line, serve and volley.</a:t>
                      </a:r>
                    </a:p>
                    <a:p>
                      <a:pPr marL="171450" indent="-171450" algn="l">
                        <a:buFontTx/>
                        <a:buChar char="-"/>
                      </a:pPr>
                      <a:r>
                        <a:rPr lang="en-GB" sz="800" b="0" u="none" dirty="0">
                          <a:solidFill>
                            <a:srgbClr val="002060"/>
                          </a:solidFill>
                        </a:rPr>
                        <a:t>Full size tennis racquet</a:t>
                      </a:r>
                    </a:p>
                    <a:p>
                      <a:pPr marL="171450" indent="-171450" algn="l">
                        <a:buFontTx/>
                        <a:buChar char="-"/>
                      </a:pPr>
                      <a:r>
                        <a:rPr lang="en-GB" sz="800" b="0" u="none" dirty="0">
                          <a:solidFill>
                            <a:srgbClr val="002060"/>
                          </a:solidFill>
                        </a:rPr>
                        <a:t>Full-pressure ball for playing with greater bounce and less forgiving.</a:t>
                      </a:r>
                      <a:endParaRPr lang="en-GB" sz="800" b="0" u="none" baseline="0" dirty="0">
                        <a:solidFill>
                          <a:srgbClr val="002060"/>
                        </a:solidFill>
                      </a:endParaRPr>
                    </a:p>
                    <a:p>
                      <a:pPr marL="171450" indent="-171450" algn="l">
                        <a:buFontTx/>
                        <a:buChar char="-"/>
                      </a:pPr>
                      <a:r>
                        <a:rPr lang="en-GB" sz="800" b="0" u="none" baseline="0" dirty="0">
                          <a:solidFill>
                            <a:srgbClr val="002060"/>
                          </a:solidFill>
                        </a:rPr>
                        <a:t>Serve for power as well as accuracy</a:t>
                      </a:r>
                      <a:endParaRPr lang="en-GB" sz="800" b="1" u="sng" dirty="0">
                        <a:solidFill>
                          <a:srgbClr val="002060"/>
                        </a:solidFill>
                      </a:endParaRP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endParaRPr lang="en-GB" sz="800" b="1"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GB" sz="800" b="0" u="none" baseline="0" dirty="0">
                        <a:solidFill>
                          <a:srgbClr val="002060"/>
                        </a:solidFill>
                      </a:endParaRPr>
                    </a:p>
                  </a:txBody>
                  <a:tcPr/>
                </a:tc>
                <a:tc>
                  <a:txBody>
                    <a:bodyPr/>
                    <a:lstStyle/>
                    <a:p>
                      <a:pPr algn="l"/>
                      <a:r>
                        <a:rPr lang="en-GB" sz="1100" b="1" u="sng" dirty="0">
                          <a:solidFill>
                            <a:srgbClr val="002060"/>
                          </a:solidFill>
                        </a:rPr>
                        <a:t>Literacy in PE</a:t>
                      </a:r>
                    </a:p>
                    <a:p>
                      <a:pPr algn="l"/>
                      <a:r>
                        <a:rPr lang="en-GB" sz="800" b="1" u="sng" dirty="0">
                          <a:solidFill>
                            <a:srgbClr val="002060"/>
                          </a:solidFill>
                        </a:rPr>
                        <a:t>‘ABC</a:t>
                      </a:r>
                      <a:r>
                        <a:rPr lang="en-GB" sz="800" b="0" u="none" dirty="0">
                          <a:solidFill>
                            <a:srgbClr val="002060"/>
                          </a:solidFill>
                        </a:rPr>
                        <a:t>’ –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800" b="1" u="sng" dirty="0">
                        <a:solidFill>
                          <a:srgbClr val="002060"/>
                        </a:solidFill>
                      </a:endParaRPr>
                    </a:p>
                    <a:p>
                      <a:pPr algn="ctr"/>
                      <a:endParaRPr lang="en-GB" sz="800" b="1" u="sng" dirty="0">
                        <a:solidFill>
                          <a:srgbClr val="002060"/>
                        </a:solidFill>
                      </a:endParaRPr>
                    </a:p>
                    <a:p>
                      <a:pPr algn="l"/>
                      <a:r>
                        <a:rPr lang="en-GB" sz="1100" b="1" u="sng" dirty="0">
                          <a:solidFill>
                            <a:srgbClr val="002060"/>
                          </a:solidFill>
                        </a:rPr>
                        <a:t>WHERE NEXT?</a:t>
                      </a:r>
                    </a:p>
                    <a:p>
                      <a:pPr algn="l"/>
                      <a:endParaRPr lang="en-GB" sz="800" b="0" u="none" dirty="0">
                        <a:solidFill>
                          <a:srgbClr val="002060"/>
                        </a:solidFill>
                      </a:endParaRPr>
                    </a:p>
                    <a:p>
                      <a:pPr algn="l"/>
                      <a:r>
                        <a:rPr lang="en-GB" sz="800" b="0" u="none" dirty="0">
                          <a:solidFill>
                            <a:srgbClr val="002060"/>
                          </a:solidFill>
                        </a:rPr>
                        <a:t>- </a:t>
                      </a:r>
                      <a:r>
                        <a:rPr lang="en-US" sz="800" b="0" u="none" dirty="0">
                          <a:solidFill>
                            <a:srgbClr val="002060"/>
                          </a:solidFill>
                        </a:rPr>
                        <a:t>Pupils will analyse and provide feedback to each other about their performances as well as self analyse against the professional model/skill cards in relation to the skills and tactics developed in Year’s 7 and 8.</a:t>
                      </a:r>
                    </a:p>
                    <a:p>
                      <a:pPr algn="l"/>
                      <a:endParaRPr lang="en-US" sz="800" b="0" u="none" dirty="0">
                        <a:solidFill>
                          <a:srgbClr val="002060"/>
                        </a:solidFill>
                      </a:endParaRPr>
                    </a:p>
                    <a:p>
                      <a:pPr marL="171450" indent="-171450" algn="l">
                        <a:buFontTx/>
                        <a:buChar char="-"/>
                      </a:pPr>
                      <a:r>
                        <a:rPr lang="en-US" sz="800" b="0" u="none" dirty="0">
                          <a:solidFill>
                            <a:srgbClr val="002060"/>
                          </a:solidFill>
                        </a:rPr>
                        <a:t>Apply ABC to more in-depth topics based around tactical and doubles play.</a:t>
                      </a:r>
                    </a:p>
                    <a:p>
                      <a:pPr marL="171450" indent="-171450" algn="l">
                        <a:buFontTx/>
                        <a:buChar char="-"/>
                      </a:pPr>
                      <a:endParaRPr lang="en-US" sz="800" b="0" u="none" dirty="0">
                        <a:solidFill>
                          <a:srgbClr val="002060"/>
                        </a:solidFill>
                      </a:endParaRPr>
                    </a:p>
                    <a:p>
                      <a:pPr marL="0" indent="0" algn="l">
                        <a:buFontTx/>
                        <a:buNone/>
                      </a:pP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877437"/>
          </a:xfrm>
          <a:prstGeom prst="rect">
            <a:avLst/>
          </a:prstGeom>
          <a:noFill/>
        </p:spPr>
        <p:txBody>
          <a:bodyPr wrap="square" rtlCol="0">
            <a:spAutoFit/>
          </a:bodyPr>
          <a:lstStyle/>
          <a:p>
            <a:r>
              <a:rPr lang="en-GB" sz="1400" b="1" u="sng" dirty="0"/>
              <a:t>The bigger picture:</a:t>
            </a:r>
          </a:p>
          <a:p>
            <a:endParaRPr lang="en-GB" sz="1400" b="1" u="sng" dirty="0"/>
          </a:p>
          <a:p>
            <a:r>
              <a:rPr lang="en-GB" sz="1100" b="1" i="1" dirty="0"/>
              <a:t>Personal development opportunities </a:t>
            </a:r>
            <a:r>
              <a:rPr lang="en-GB" sz="1100" i="1" dirty="0"/>
              <a:t>– Social skills including team work, organisation and planning.</a:t>
            </a:r>
          </a:p>
          <a:p>
            <a:endParaRPr lang="en-GB" sz="1100" i="1" dirty="0"/>
          </a:p>
          <a:p>
            <a:r>
              <a:rPr lang="en-GB" sz="1100" b="1" i="1" dirty="0"/>
              <a:t>Career links </a:t>
            </a:r>
            <a:r>
              <a:rPr lang="en-GB" sz="1100" i="1" dirty="0"/>
              <a:t>– PE teacher, physiotherapist, sports journalist, outdoor education instructor, coach, professional athlete, personal trainer</a:t>
            </a:r>
          </a:p>
          <a:p>
            <a:endParaRPr lang="en-GB" sz="1100" i="1" dirty="0"/>
          </a:p>
          <a:p>
            <a:r>
              <a:rPr lang="en-GB" sz="1100" b="1" i="1" dirty="0"/>
              <a:t>RSE </a:t>
            </a:r>
            <a:r>
              <a:rPr lang="en-GB" sz="1100" i="1" dirty="0"/>
              <a:t>– 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58490" y="502702"/>
            <a:ext cx="7862282" cy="1869743"/>
          </a:xfrm>
          <a:prstGeom prst="rect">
            <a:avLst/>
          </a:prstGeom>
          <a:solidFill>
            <a:schemeClr val="accent5">
              <a:lumMod val="20000"/>
              <a:lumOff val="80000"/>
            </a:schemeClr>
          </a:solidFill>
          <a:ln w="3175">
            <a:noFill/>
          </a:ln>
        </p:spPr>
        <p:txBody>
          <a:bodyPr wrap="square" rtlCol="0">
            <a:spAutoFit/>
          </a:bodyPr>
          <a:lstStyle/>
          <a:p>
            <a:r>
              <a:rPr lang="en-GB" sz="1050" b="1" dirty="0"/>
              <a:t>Context and Introduction to Unit</a:t>
            </a:r>
          </a:p>
          <a:p>
            <a:r>
              <a:rPr lang="en-GB" sz="1050" dirty="0"/>
              <a:t>In this unit, pupils will follow a sequenced group of lessons focusing on a tactical approach to tennis building on from the skills developed in Year 7 – coordination, agility, serving and court markings, forehand and backhand shots. Pupils will learn about the cardiovascular system and how this works in relation to meeting the physical demands of tennis.. All aspects of this unit will allow pupils to access the National Curriculum focusing on outwitting opponents. Pupils will make links between the effects of exercise on their physical, emotional and social wellbeing. </a:t>
            </a:r>
          </a:p>
          <a:p>
            <a:endParaRPr lang="en-GB" sz="1050" b="1" i="1" dirty="0"/>
          </a:p>
          <a:p>
            <a:r>
              <a:rPr lang="en-GB" sz="1050" b="1" i="1" dirty="0"/>
              <a:t>Prior Knowledge (Year 7)</a:t>
            </a:r>
          </a:p>
          <a:p>
            <a:r>
              <a:rPr lang="en-GB" sz="1050" dirty="0"/>
              <a:t>In Year 7, pupils learnt about the following topics – coordination for tennis, agility for tennis, serving &amp; court markings, forehand shot and the backhand shot. This knowledge provides the basic skills of the sport which allow pupils to implement tactical play and strategies to their performances in Year 8. Pupils also learnt about the bones of the body and how they allow movement of the body in relation to tennis.</a:t>
            </a:r>
            <a:endParaRPr lang="en-GB" sz="1050" b="1" i="1" dirty="0"/>
          </a:p>
        </p:txBody>
      </p:sp>
      <p:graphicFrame>
        <p:nvGraphicFramePr>
          <p:cNvPr id="7" name="Table 6">
            <a:extLst>
              <a:ext uri="{FF2B5EF4-FFF2-40B4-BE49-F238E27FC236}">
                <a16:creationId xmlns:a16="http://schemas.microsoft.com/office/drawing/2014/main" id="{117917FA-52EE-40BB-A11E-0162C5EA3F4E}"/>
              </a:ext>
            </a:extLst>
          </p:cNvPr>
          <p:cNvGraphicFramePr>
            <a:graphicFrameLocks noGrp="1"/>
          </p:cNvGraphicFramePr>
          <p:nvPr>
            <p:extLst>
              <p:ext uri="{D42A27DB-BD31-4B8C-83A1-F6EECF244321}">
                <p14:modId xmlns:p14="http://schemas.microsoft.com/office/powerpoint/2010/main" val="3164427245"/>
              </p:ext>
            </p:extLst>
          </p:nvPr>
        </p:nvGraphicFramePr>
        <p:xfrm>
          <a:off x="7445705" y="5746879"/>
          <a:ext cx="2365696" cy="1036320"/>
        </p:xfrm>
        <a:graphic>
          <a:graphicData uri="http://schemas.openxmlformats.org/drawingml/2006/table">
            <a:tbl>
              <a:tblPr firstRow="1" bandRow="1">
                <a:tableStyleId>{5C22544A-7EE6-4342-B048-85BDC9FD1C3A}</a:tableStyleId>
              </a:tblPr>
              <a:tblGrid>
                <a:gridCol w="1182848">
                  <a:extLst>
                    <a:ext uri="{9D8B030D-6E8A-4147-A177-3AD203B41FA5}">
                      <a16:colId xmlns:a16="http://schemas.microsoft.com/office/drawing/2014/main" val="3394513601"/>
                    </a:ext>
                  </a:extLst>
                </a:gridCol>
                <a:gridCol w="1182848">
                  <a:extLst>
                    <a:ext uri="{9D8B030D-6E8A-4147-A177-3AD203B41FA5}">
                      <a16:colId xmlns:a16="http://schemas.microsoft.com/office/drawing/2014/main" val="3090603302"/>
                    </a:ext>
                  </a:extLst>
                </a:gridCol>
              </a:tblGrid>
              <a:tr h="175158">
                <a:tc gridSpan="2">
                  <a:txBody>
                    <a:bodyPr/>
                    <a:lstStyle/>
                    <a:p>
                      <a:pPr algn="ctr"/>
                      <a:r>
                        <a:rPr lang="en-US" sz="800" dirty="0"/>
                        <a:t>Cardiovascular System</a:t>
                      </a:r>
                      <a:endParaRPr lang="en-GB" sz="800" dirty="0"/>
                    </a:p>
                  </a:txBody>
                  <a:tcPr/>
                </a:tc>
                <a:tc hMerge="1">
                  <a:txBody>
                    <a:bodyPr/>
                    <a:lstStyle/>
                    <a:p>
                      <a:endParaRPr lang="en-GB" dirty="0"/>
                    </a:p>
                  </a:txBody>
                  <a:tcPr/>
                </a:tc>
                <a:extLst>
                  <a:ext uri="{0D108BD9-81ED-4DB2-BD59-A6C34878D82A}">
                    <a16:rowId xmlns:a16="http://schemas.microsoft.com/office/drawing/2014/main" val="1756783710"/>
                  </a:ext>
                </a:extLst>
              </a:tr>
              <a:tr h="565441">
                <a:tc>
                  <a:txBody>
                    <a:bodyPr/>
                    <a:lstStyle/>
                    <a:p>
                      <a:r>
                        <a:rPr lang="en-US" sz="800" dirty="0">
                          <a:solidFill>
                            <a:srgbClr val="002060"/>
                          </a:solidFill>
                        </a:rPr>
                        <a:t>Heart</a:t>
                      </a:r>
                    </a:p>
                    <a:p>
                      <a:r>
                        <a:rPr lang="en-US" sz="800" dirty="0">
                          <a:solidFill>
                            <a:srgbClr val="002060"/>
                          </a:solidFill>
                        </a:rPr>
                        <a:t>Veins</a:t>
                      </a:r>
                    </a:p>
                    <a:p>
                      <a:r>
                        <a:rPr lang="en-US" sz="800" dirty="0">
                          <a:solidFill>
                            <a:srgbClr val="002060"/>
                          </a:solidFill>
                        </a:rPr>
                        <a:t>Arteries</a:t>
                      </a:r>
                    </a:p>
                    <a:p>
                      <a:r>
                        <a:rPr lang="en-US" sz="800" dirty="0">
                          <a:solidFill>
                            <a:srgbClr val="002060"/>
                          </a:solidFill>
                        </a:rPr>
                        <a:t>Oxygenated blood</a:t>
                      </a:r>
                    </a:p>
                    <a:p>
                      <a:r>
                        <a:rPr lang="en-US" sz="800" dirty="0">
                          <a:solidFill>
                            <a:srgbClr val="002060"/>
                          </a:solidFill>
                        </a:rPr>
                        <a:t>Deoxygenated blood</a:t>
                      </a:r>
                    </a:p>
                    <a:p>
                      <a:r>
                        <a:rPr lang="en-US" sz="800" dirty="0">
                          <a:solidFill>
                            <a:srgbClr val="002060"/>
                          </a:solidFill>
                        </a:rPr>
                        <a:t>Capillaries</a:t>
                      </a:r>
                    </a:p>
                  </a:txBody>
                  <a:tcPr/>
                </a:tc>
                <a:tc>
                  <a:txBody>
                    <a:bodyPr/>
                    <a:lstStyle/>
                    <a:p>
                      <a:pPr marL="0" indent="0" algn="l">
                        <a:buFont typeface="Arial" panose="020B0604020202020204" pitchFamily="34" charset="0"/>
                        <a:buNone/>
                      </a:pPr>
                      <a:r>
                        <a:rPr lang="en-GB" sz="800" b="0" u="none" baseline="0" dirty="0">
                          <a:solidFill>
                            <a:srgbClr val="002060"/>
                          </a:solidFill>
                        </a:rPr>
                        <a:t>Oxygen</a:t>
                      </a:r>
                    </a:p>
                    <a:p>
                      <a:pPr marL="0" indent="0" algn="l">
                        <a:buFont typeface="Arial" panose="020B0604020202020204" pitchFamily="34" charset="0"/>
                        <a:buNone/>
                      </a:pPr>
                      <a:r>
                        <a:rPr lang="en-GB" sz="800" b="0" u="none" baseline="0" dirty="0">
                          <a:solidFill>
                            <a:srgbClr val="002060"/>
                          </a:solidFill>
                        </a:rPr>
                        <a:t>Carbon dioxide</a:t>
                      </a:r>
                    </a:p>
                    <a:p>
                      <a:pPr marL="0" indent="0" algn="l">
                        <a:buFont typeface="Arial" panose="020B0604020202020204" pitchFamily="34" charset="0"/>
                        <a:buNone/>
                      </a:pPr>
                      <a:r>
                        <a:rPr lang="en-GB" sz="800" b="0" u="none" baseline="0" dirty="0">
                          <a:solidFill>
                            <a:srgbClr val="002060"/>
                          </a:solidFill>
                        </a:rPr>
                        <a:t>Aerobic</a:t>
                      </a:r>
                    </a:p>
                    <a:p>
                      <a:pPr marL="0" indent="0" algn="l">
                        <a:buFont typeface="Arial" panose="020B0604020202020204" pitchFamily="34" charset="0"/>
                        <a:buNone/>
                      </a:pPr>
                      <a:r>
                        <a:rPr lang="en-GB" sz="800" b="0" u="none" baseline="0" dirty="0">
                          <a:solidFill>
                            <a:srgbClr val="002060"/>
                          </a:solidFill>
                        </a:rPr>
                        <a:t>Anaerobic</a:t>
                      </a:r>
                    </a:p>
                    <a:p>
                      <a:pPr marL="0" indent="0" algn="l">
                        <a:buFont typeface="Arial" panose="020B0604020202020204" pitchFamily="34" charset="0"/>
                        <a:buNone/>
                      </a:pPr>
                      <a:r>
                        <a:rPr lang="en-GB" sz="800" b="0" u="none" baseline="0" dirty="0">
                          <a:solidFill>
                            <a:srgbClr val="002060"/>
                          </a:solidFill>
                        </a:rPr>
                        <a:t>Chambers</a:t>
                      </a:r>
                    </a:p>
                    <a:p>
                      <a:pPr marL="0" indent="0" algn="l">
                        <a:buFont typeface="Arial" panose="020B0604020202020204" pitchFamily="34" charset="0"/>
                        <a:buNone/>
                      </a:pPr>
                      <a:r>
                        <a:rPr lang="en-GB" sz="800" b="0" u="none" baseline="0" dirty="0">
                          <a:solidFill>
                            <a:srgbClr val="002060"/>
                          </a:solidFill>
                        </a:rPr>
                        <a:t>Lungs</a:t>
                      </a:r>
                    </a:p>
                  </a:txBody>
                  <a:tcPr/>
                </a:tc>
                <a:extLst>
                  <a:ext uri="{0D108BD9-81ED-4DB2-BD59-A6C34878D82A}">
                    <a16:rowId xmlns:a16="http://schemas.microsoft.com/office/drawing/2014/main" val="1810095138"/>
                  </a:ext>
                </a:extLst>
              </a:tr>
            </a:tbl>
          </a:graphicData>
        </a:graphic>
      </p:graphicFrame>
      <p:graphicFrame>
        <p:nvGraphicFramePr>
          <p:cNvPr id="8" name="Table 7">
            <a:extLst>
              <a:ext uri="{FF2B5EF4-FFF2-40B4-BE49-F238E27FC236}">
                <a16:creationId xmlns:a16="http://schemas.microsoft.com/office/drawing/2014/main" id="{A1E38D66-A41A-4E74-81E3-A658728050FC}"/>
              </a:ext>
            </a:extLst>
          </p:cNvPr>
          <p:cNvGraphicFramePr>
            <a:graphicFrameLocks noGrp="1"/>
          </p:cNvGraphicFramePr>
          <p:nvPr>
            <p:extLst>
              <p:ext uri="{D42A27DB-BD31-4B8C-83A1-F6EECF244321}">
                <p14:modId xmlns:p14="http://schemas.microsoft.com/office/powerpoint/2010/main" val="3160912710"/>
              </p:ext>
            </p:extLst>
          </p:nvPr>
        </p:nvGraphicFramePr>
        <p:xfrm>
          <a:off x="7445705" y="3808908"/>
          <a:ext cx="2365696" cy="1889760"/>
        </p:xfrm>
        <a:graphic>
          <a:graphicData uri="http://schemas.openxmlformats.org/drawingml/2006/table">
            <a:tbl>
              <a:tblPr firstRow="1" bandRow="1">
                <a:tableStyleId>{5C22544A-7EE6-4342-B048-85BDC9FD1C3A}</a:tableStyleId>
              </a:tblPr>
              <a:tblGrid>
                <a:gridCol w="2365696">
                  <a:extLst>
                    <a:ext uri="{9D8B030D-6E8A-4147-A177-3AD203B41FA5}">
                      <a16:colId xmlns:a16="http://schemas.microsoft.com/office/drawing/2014/main" val="3394513601"/>
                    </a:ext>
                  </a:extLst>
                </a:gridCol>
              </a:tblGrid>
              <a:tr h="204773">
                <a:tc>
                  <a:txBody>
                    <a:bodyPr/>
                    <a:lstStyle/>
                    <a:p>
                      <a:pPr algn="ctr"/>
                      <a:r>
                        <a:rPr lang="en-US" sz="800" dirty="0"/>
                        <a:t>Components of Fitness</a:t>
                      </a:r>
                      <a:endParaRPr lang="en-GB" sz="800" dirty="0"/>
                    </a:p>
                  </a:txBody>
                  <a:tcPr/>
                </a:tc>
                <a:extLst>
                  <a:ext uri="{0D108BD9-81ED-4DB2-BD59-A6C34878D82A}">
                    <a16:rowId xmlns:a16="http://schemas.microsoft.com/office/drawing/2014/main" val="1756783710"/>
                  </a:ext>
                </a:extLst>
              </a:tr>
              <a:tr h="1608927">
                <a:tc>
                  <a:txBody>
                    <a:bodyPr/>
                    <a:lstStyle/>
                    <a:p>
                      <a:r>
                        <a:rPr lang="en-US" sz="800" b="1" u="none" baseline="0" dirty="0">
                          <a:solidFill>
                            <a:srgbClr val="002060"/>
                          </a:solidFill>
                        </a:rPr>
                        <a:t>Cardiovascular Endurance </a:t>
                      </a:r>
                      <a:r>
                        <a:rPr lang="en-US" sz="800" b="0" u="none" baseline="0" dirty="0">
                          <a:solidFill>
                            <a:srgbClr val="002060"/>
                          </a:solidFill>
                        </a:rPr>
                        <a:t>– The ability of the heart and lungs to supply the body with oxygen.</a:t>
                      </a:r>
                    </a:p>
                    <a:p>
                      <a:endParaRPr lang="en-US" sz="800" b="0" u="none" baseline="0" dirty="0">
                        <a:solidFill>
                          <a:srgbClr val="002060"/>
                        </a:solidFill>
                      </a:endParaRPr>
                    </a:p>
                    <a:p>
                      <a:r>
                        <a:rPr lang="en-US" sz="800" b="1" u="none" baseline="0" dirty="0">
                          <a:solidFill>
                            <a:srgbClr val="002060"/>
                          </a:solidFill>
                        </a:rPr>
                        <a:t>Agility</a:t>
                      </a:r>
                      <a:r>
                        <a:rPr lang="en-US" sz="800" b="0" u="none" baseline="0" dirty="0">
                          <a:solidFill>
                            <a:srgbClr val="002060"/>
                          </a:solidFill>
                        </a:rPr>
                        <a:t> – Changing direction at speed.</a:t>
                      </a:r>
                    </a:p>
                    <a:p>
                      <a:endParaRPr lang="en-US" sz="800" b="0" u="none" baseline="0" dirty="0">
                        <a:solidFill>
                          <a:srgbClr val="002060"/>
                        </a:solidFill>
                      </a:endParaRPr>
                    </a:p>
                    <a:p>
                      <a:r>
                        <a:rPr lang="en-US" sz="800" b="1" u="none" baseline="0" dirty="0">
                          <a:solidFill>
                            <a:srgbClr val="002060"/>
                          </a:solidFill>
                        </a:rPr>
                        <a:t>Reaction Time – </a:t>
                      </a:r>
                      <a:r>
                        <a:rPr lang="en-US" sz="800" b="0" u="none" baseline="0" dirty="0">
                          <a:solidFill>
                            <a:srgbClr val="002060"/>
                          </a:solidFill>
                        </a:rPr>
                        <a:t>The time it takes to respond to a stimulus.</a:t>
                      </a:r>
                    </a:p>
                    <a:p>
                      <a:endParaRPr lang="en-US" sz="800" b="0" u="none" baseline="0" dirty="0">
                        <a:solidFill>
                          <a:srgbClr val="002060"/>
                        </a:solidFill>
                      </a:endParaRPr>
                    </a:p>
                    <a:p>
                      <a:r>
                        <a:rPr lang="en-US" sz="800" b="1" u="none" baseline="0" dirty="0">
                          <a:solidFill>
                            <a:srgbClr val="002060"/>
                          </a:solidFill>
                        </a:rPr>
                        <a:t>Power</a:t>
                      </a:r>
                      <a:r>
                        <a:rPr lang="en-US" sz="800" b="0" u="none" baseline="0" dirty="0">
                          <a:solidFill>
                            <a:srgbClr val="002060"/>
                          </a:solidFill>
                        </a:rPr>
                        <a:t> – Strength x Speed.</a:t>
                      </a:r>
                    </a:p>
                    <a:p>
                      <a:endParaRPr lang="en-US" sz="800" b="0" u="none" baseline="0" dirty="0">
                        <a:solidFill>
                          <a:srgbClr val="002060"/>
                        </a:solidFill>
                      </a:endParaRPr>
                    </a:p>
                    <a:p>
                      <a:r>
                        <a:rPr lang="en-US" sz="800" b="1" u="none" baseline="0" dirty="0">
                          <a:solidFill>
                            <a:srgbClr val="002060"/>
                          </a:solidFill>
                        </a:rPr>
                        <a:t>Speed – </a:t>
                      </a:r>
                      <a:r>
                        <a:rPr lang="en-US" sz="800" b="0" u="none" baseline="0" dirty="0">
                          <a:solidFill>
                            <a:srgbClr val="002060"/>
                          </a:solidFill>
                        </a:rPr>
                        <a:t>The time it takes to cover a distance.</a:t>
                      </a:r>
                    </a:p>
                    <a:p>
                      <a:endParaRPr lang="en-US" sz="800" b="0" u="none" baseline="0" dirty="0">
                        <a:solidFill>
                          <a:srgbClr val="002060"/>
                        </a:solidFill>
                      </a:endParaRPr>
                    </a:p>
                    <a:p>
                      <a:r>
                        <a:rPr lang="en-US" sz="800" b="1" u="none" baseline="0" dirty="0">
                          <a:solidFill>
                            <a:srgbClr val="002060"/>
                          </a:solidFill>
                        </a:rPr>
                        <a:t>Flexibility</a:t>
                      </a:r>
                      <a:r>
                        <a:rPr lang="en-US" sz="800" b="0" u="none" baseline="0" dirty="0">
                          <a:solidFill>
                            <a:srgbClr val="002060"/>
                          </a:solidFill>
                        </a:rPr>
                        <a:t> – The range of movement at a joint.</a:t>
                      </a:r>
                    </a:p>
                  </a:txBody>
                  <a:tcPr/>
                </a:tc>
                <a:extLst>
                  <a:ext uri="{0D108BD9-81ED-4DB2-BD59-A6C34878D82A}">
                    <a16:rowId xmlns:a16="http://schemas.microsoft.com/office/drawing/2014/main" val="1810095138"/>
                  </a:ext>
                </a:extLst>
              </a:tr>
            </a:tbl>
          </a:graphicData>
        </a:graphic>
      </p:graphicFrame>
      <p:pic>
        <p:nvPicPr>
          <p:cNvPr id="11" name="Picture 10">
            <a:extLst>
              <a:ext uri="{FF2B5EF4-FFF2-40B4-BE49-F238E27FC236}">
                <a16:creationId xmlns:a16="http://schemas.microsoft.com/office/drawing/2014/main" id="{DAFE7E2A-852B-4861-80FC-850332ED8C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7457" y="5525948"/>
            <a:ext cx="1756095" cy="988421"/>
          </a:xfrm>
          <a:prstGeom prst="rect">
            <a:avLst/>
          </a:prstGeom>
          <a:ln>
            <a:solidFill>
              <a:schemeClr val="accent1"/>
            </a:solidFill>
          </a:ln>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979256" y="-6208"/>
            <a:ext cx="4212115"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Tennis: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62352"/>
            <a:ext cx="11913129" cy="1554272"/>
          </a:xfrm>
          <a:prstGeom prst="rect">
            <a:avLst/>
          </a:prstGeom>
          <a:solidFill>
            <a:schemeClr val="accent5">
              <a:lumMod val="20000"/>
              <a:lumOff val="80000"/>
            </a:schemeClr>
          </a:solidFill>
          <a:ln w="3175">
            <a:noFill/>
          </a:ln>
        </p:spPr>
        <p:txBody>
          <a:bodyPr wrap="square" rtlCol="0">
            <a:spAutoFit/>
          </a:bodyPr>
          <a:lstStyle/>
          <a:p>
            <a:r>
              <a:rPr lang="en-US" sz="950" b="1" dirty="0"/>
              <a:t>M</a:t>
            </a:r>
            <a:r>
              <a:rPr lang="en-GB" sz="950" b="1" dirty="0"/>
              <a:t>APs </a:t>
            </a:r>
            <a:r>
              <a:rPr lang="en-GB" sz="950" dirty="0"/>
              <a:t>– Pupils will be assessed at the end of each topic via the Me in PE assessment model:</a:t>
            </a:r>
          </a:p>
          <a:p>
            <a:pPr marL="171450" indent="-171450">
              <a:buFontTx/>
              <a:buChar char="-"/>
            </a:pPr>
            <a:r>
              <a:rPr lang="en-GB" sz="950" b="1" dirty="0">
                <a:solidFill>
                  <a:srgbClr val="002060"/>
                </a:solidFill>
              </a:rPr>
              <a:t>Physical Me: </a:t>
            </a:r>
            <a:r>
              <a:rPr lang="en-GB" sz="950" dirty="0">
                <a:solidFill>
                  <a:srgbClr val="002060"/>
                </a:solidFill>
              </a:rPr>
              <a:t>Skills and application of these into a competitive situation.</a:t>
            </a:r>
          </a:p>
          <a:p>
            <a:pPr marL="171450" indent="-171450">
              <a:buFontTx/>
              <a:buChar char="-"/>
            </a:pPr>
            <a:r>
              <a:rPr lang="en-GB" sz="950" b="1" dirty="0">
                <a:solidFill>
                  <a:srgbClr val="002060"/>
                </a:solidFill>
              </a:rPr>
              <a:t>Thinking Me: </a:t>
            </a:r>
            <a:r>
              <a:rPr lang="en-GB" sz="950" dirty="0">
                <a:solidFill>
                  <a:srgbClr val="002060"/>
                </a:solidFill>
              </a:rPr>
              <a:t>ABC/Cardiovascular System.</a:t>
            </a:r>
          </a:p>
          <a:p>
            <a:pPr marL="171450" indent="-171450">
              <a:buFontTx/>
              <a:buChar char="-"/>
            </a:pPr>
            <a:r>
              <a:rPr lang="en-GB" sz="950" b="1" dirty="0">
                <a:solidFill>
                  <a:srgbClr val="002060"/>
                </a:solidFill>
              </a:rPr>
              <a:t>Healthy Me: </a:t>
            </a:r>
            <a:r>
              <a:rPr lang="en-GB" sz="950" dirty="0">
                <a:solidFill>
                  <a:srgbClr val="002060"/>
                </a:solidFill>
              </a:rPr>
              <a:t>Physical attributes that are relevant to the activity.</a:t>
            </a:r>
          </a:p>
          <a:p>
            <a:pPr marL="171450" indent="-171450">
              <a:buFontTx/>
              <a:buChar char="-"/>
            </a:pPr>
            <a:r>
              <a:rPr lang="en-GB" sz="950" b="1" dirty="0">
                <a:solidFill>
                  <a:srgbClr val="002060"/>
                </a:solidFill>
              </a:rPr>
              <a:t>Social Me: </a:t>
            </a:r>
            <a:r>
              <a:rPr lang="en-GB" sz="950" dirty="0">
                <a:solidFill>
                  <a:srgbClr val="002060"/>
                </a:solidFill>
              </a:rPr>
              <a:t>Behaviour, attitudes and support towards other pupils.</a:t>
            </a:r>
          </a:p>
          <a:p>
            <a:pPr marL="171450" indent="-171450">
              <a:buFontTx/>
              <a:buChar char="-"/>
            </a:pPr>
            <a:r>
              <a:rPr lang="en-GB" sz="950" b="1" dirty="0">
                <a:solidFill>
                  <a:srgbClr val="002060"/>
                </a:solidFill>
              </a:rPr>
              <a:t>Resilient Me: </a:t>
            </a:r>
            <a:r>
              <a:rPr lang="en-GB" sz="950" dirty="0">
                <a:solidFill>
                  <a:srgbClr val="002060"/>
                </a:solidFill>
              </a:rPr>
              <a:t>Never giving up despite the challenge of the task that is presented to pupils.</a:t>
            </a:r>
          </a:p>
          <a:p>
            <a:endParaRPr lang="en-US" sz="950" dirty="0"/>
          </a:p>
          <a:p>
            <a:r>
              <a:rPr lang="en-US" sz="950" b="1" dirty="0"/>
              <a:t>S</a:t>
            </a:r>
            <a:r>
              <a:rPr lang="en-GB" sz="950" b="1" dirty="0"/>
              <a:t>ummative assessment (Me in PE) </a:t>
            </a:r>
            <a:r>
              <a:rPr lang="en-GB" sz="950" dirty="0"/>
              <a:t>– The knowledge from this unit will be tested as part of a 1 hour P2S practical assessment at the end of the allocated half term focusing on Physical Me, Thinking Me, Healthy Me, Social Me and Resilient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943320162"/>
              </p:ext>
            </p:extLst>
          </p:nvPr>
        </p:nvGraphicFramePr>
        <p:xfrm>
          <a:off x="118064" y="1957681"/>
          <a:ext cx="11934500" cy="4831981"/>
        </p:xfrm>
        <a:graphic>
          <a:graphicData uri="http://schemas.openxmlformats.org/drawingml/2006/table">
            <a:tbl>
              <a:tblPr firstRow="1" bandRow="1">
                <a:tableStyleId>{69CF1AB2-1976-4502-BF36-3FF5EA218861}</a:tableStyleId>
              </a:tblPr>
              <a:tblGrid>
                <a:gridCol w="2801304">
                  <a:extLst>
                    <a:ext uri="{9D8B030D-6E8A-4147-A177-3AD203B41FA5}">
                      <a16:colId xmlns:a16="http://schemas.microsoft.com/office/drawing/2014/main" val="26545288"/>
                    </a:ext>
                  </a:extLst>
                </a:gridCol>
                <a:gridCol w="3003259">
                  <a:extLst>
                    <a:ext uri="{9D8B030D-6E8A-4147-A177-3AD203B41FA5}">
                      <a16:colId xmlns:a16="http://schemas.microsoft.com/office/drawing/2014/main" val="3735789182"/>
                    </a:ext>
                  </a:extLst>
                </a:gridCol>
                <a:gridCol w="3187816">
                  <a:extLst>
                    <a:ext uri="{9D8B030D-6E8A-4147-A177-3AD203B41FA5}">
                      <a16:colId xmlns:a16="http://schemas.microsoft.com/office/drawing/2014/main" val="3033360634"/>
                    </a:ext>
                  </a:extLst>
                </a:gridCol>
                <a:gridCol w="2942121">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 (Up to ‘+’)</a:t>
                      </a:r>
                      <a:endParaRPr lang="en-GB" sz="1100" b="1" dirty="0">
                        <a:solidFill>
                          <a:schemeClr val="tx1"/>
                        </a:solidFill>
                      </a:endParaRPr>
                    </a:p>
                  </a:txBody>
                  <a:tcPr/>
                </a:tc>
                <a:tc>
                  <a:txBody>
                    <a:bodyPr/>
                    <a:lstStyle/>
                    <a:p>
                      <a:pPr algn="ctr"/>
                      <a:r>
                        <a:rPr lang="en-US" sz="1100" b="1" dirty="0">
                          <a:solidFill>
                            <a:schemeClr val="tx1"/>
                          </a:solidFill>
                        </a:rPr>
                        <a:t>Mastering (Above &amp; Beyond)</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750" b="1" i="1" dirty="0">
                          <a:solidFill>
                            <a:schemeClr val="tx1"/>
                          </a:solidFill>
                        </a:rPr>
                        <a:t>Pupils display basic levels of tennis and adequate shots/technique is shown on a very inconsistent basis with little to no tactical awareness. Pupils articulation is very limited and requires a lot of support, physical health in relation to the activity is very limited, social skills are poor and resilience may be lacking:</a:t>
                      </a:r>
                    </a:p>
                    <a:p>
                      <a:endParaRPr lang="en-US" sz="750" dirty="0">
                        <a:solidFill>
                          <a:schemeClr val="tx1"/>
                        </a:solidFill>
                      </a:endParaRPr>
                    </a:p>
                    <a:p>
                      <a:pPr marL="171450" indent="-171450">
                        <a:buFontTx/>
                        <a:buChar char="-"/>
                      </a:pPr>
                      <a:r>
                        <a:rPr lang="en-US" sz="750" dirty="0">
                          <a:solidFill>
                            <a:schemeClr val="tx1"/>
                          </a:solidFill>
                        </a:rPr>
                        <a:t>Able to perform forehand, backhand, serve and doubles play with very limited levels of coordination and agility.</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Tactical awareness is very limited (Shot placement, power, serve speed, drop shot, doubles communication etc.)</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Accuracy of shots is poor.</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Shot selection isn’t always correct as well as a square stance and incorrect court position when starting a game.</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Lacks power in their shots.</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Articulation is very limited when explaining teaching points and how they are applied into a drill/game.</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Very limited knowledge of CV system.</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Very limited speed, power, agility, reaction time and coordination.</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Social skills are very limited as well as communication between peers.</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Unwilling to persist with difficult challenges.</a:t>
                      </a:r>
                    </a:p>
                    <a:p>
                      <a:pPr marL="171450" indent="-171450">
                        <a:buFontTx/>
                        <a:buChar char="-"/>
                      </a:pPr>
                      <a:endParaRPr lang="en-US" sz="7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display developing levels of tennis and adequate shots/technique is shown on an inconsistent basis with some tactical awareness. Pupils articulation is fairly limited and requires some support, physical health in relation to the activity is average, social skills are developing and resilience is inconsistent: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1"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dirty="0">
                          <a:solidFill>
                            <a:schemeClr val="tx1"/>
                          </a:solidFill>
                        </a:rPr>
                        <a:t>Able to perform forehand, backhand, serve and doubles play with limited levels of coordination and agility.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dirty="0">
                          <a:solidFill>
                            <a:schemeClr val="tx1"/>
                          </a:solidFill>
                        </a:rPr>
                        <a:t>Accuracy of shots is inconsistent.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dirty="0">
                          <a:solidFill>
                            <a:schemeClr val="tx1"/>
                          </a:solidFill>
                        </a:rPr>
                        <a:t>Shot selection is inconsistent, sometimes uses a square stance and court position isn’t always ideal (middle f the court).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dirty="0">
                          <a:solidFill>
                            <a:schemeClr val="tx1"/>
                          </a:solidFill>
                        </a:rPr>
                        <a:t>Tactical awareness is limited (Shot placement, power, serve speed, drop shot, doubles communication etc.)</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dirty="0">
                          <a:solidFill>
                            <a:schemeClr val="tx1"/>
                          </a:solidFill>
                        </a:rPr>
                        <a:t>Power in shots is inconsistent.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dirty="0">
                          <a:solidFill>
                            <a:schemeClr val="tx1"/>
                          </a:solidFill>
                        </a:rPr>
                        <a:t>Articulation is limited when explaining teaching points and how they are applied into a drill/game. Sometimes uses relevant terminology and tier 3 words.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Limited knowledge of CV system.</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Limited speed, power, agility, reaction time and coordination.</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Social skills are inconsistent as well as communication between peers which can sometimes be limited.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Gives up occasionally when faced with difficult challenges.</a:t>
                      </a:r>
                    </a:p>
                    <a:p>
                      <a:endParaRPr lang="en-US" sz="75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display consistent levels of tennis and adequate shots/technique are fairly clear to see as well as good tactical awareness. Pupils articulation is good, physical health in relation to the activity is well developed, social skills are developed displaying levels of confidence, and resilience is clear:</a:t>
                      </a:r>
                    </a:p>
                    <a:p>
                      <a:endParaRPr lang="en-US" sz="750" b="0" i="0" dirty="0">
                        <a:solidFill>
                          <a:schemeClr val="tx1"/>
                        </a:solidFill>
                      </a:endParaRPr>
                    </a:p>
                    <a:p>
                      <a:pPr marL="171450" indent="-171450">
                        <a:buFontTx/>
                        <a:buChar char="-"/>
                      </a:pPr>
                      <a:r>
                        <a:rPr lang="en-US" sz="750" b="0" i="0" dirty="0">
                          <a:solidFill>
                            <a:schemeClr val="tx1"/>
                          </a:solidFill>
                        </a:rPr>
                        <a:t>Performs all relevant shots from the scheme of learning with accuracy, precision, coordination and agility.</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Accuracy of shots is good.</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Shot selection is good, the pupil constantly moves around the ball and positions themselves well.</a:t>
                      </a:r>
                    </a:p>
                    <a:p>
                      <a:pPr marL="171450" indent="-171450">
                        <a:buFontTx/>
                        <a:buChar cha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dirty="0">
                          <a:solidFill>
                            <a:schemeClr val="tx1"/>
                          </a:solidFill>
                        </a:rPr>
                        <a:t>Tactical awareness is good (Shot placement, power, serve speed, drop shot, doubles communication etc.)</a:t>
                      </a:r>
                      <a:endParaRPr lang="en-US" sz="750" b="0" i="0" dirty="0">
                        <a:solidFill>
                          <a:schemeClr val="tx1"/>
                        </a:solidFill>
                      </a:endParaRP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Power in shots is good and used at relevant times.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Articulation of skills and performance is good. Pupils are able to link the relevant terminology and tier 3 words into sentences without much support from the teacher/peers.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Good knowledge of the CV system linking it to performance in tennis.</a:t>
                      </a:r>
                    </a:p>
                    <a:p>
                      <a:pPr marL="0" indent="0">
                        <a:buFontTx/>
                        <a:buNone/>
                      </a:pPr>
                      <a:endParaRPr lang="en-US" sz="750" b="0" i="0" dirty="0">
                        <a:solidFill>
                          <a:schemeClr val="tx1"/>
                        </a:solidFill>
                      </a:endParaRPr>
                    </a:p>
                    <a:p>
                      <a:pPr marL="171450" indent="-171450">
                        <a:buFontTx/>
                        <a:buChar char="-"/>
                      </a:pPr>
                      <a:r>
                        <a:rPr lang="en-US" sz="750" b="0" i="0" dirty="0">
                          <a:solidFill>
                            <a:schemeClr val="tx1"/>
                          </a:solidFill>
                        </a:rPr>
                        <a:t>Secure levels of speed, power, agility, reaction time and coordination.</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Displays confidence in their social skills with good communication between their peers that often requires little to no support from the teacher.</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Rarely gives up when faced with a difficult challenge and persists with the task at hand.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display consistently high levels of tennis and effective shots/technique are fairly clear to see at all times. A tactical approach is adopted during every play. Pupils articulation is clear, concise and developed, physical health in relation to the activity is elite, social skills are confident and supportive, and pupils enjoy difficult challenges:</a:t>
                      </a:r>
                    </a:p>
                    <a:p>
                      <a:endParaRPr lang="en-US" sz="750" b="0" i="0" dirty="0">
                        <a:solidFill>
                          <a:schemeClr val="tx1"/>
                        </a:solidFill>
                      </a:endParaRPr>
                    </a:p>
                    <a:p>
                      <a:pPr marL="171450" indent="-171450">
                        <a:buFontTx/>
                        <a:buChar char="-"/>
                      </a:pPr>
                      <a:r>
                        <a:rPr lang="en-US" sz="750" b="0" i="0" dirty="0">
                          <a:solidFill>
                            <a:schemeClr val="tx1"/>
                          </a:solidFill>
                        </a:rPr>
                        <a:t>Performs all relevant shots from the scheme of learning, as well as advanced skills with accuracy, precision, coordination and agility.</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Accuracy of shots is excellent.</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Shot selection is consistently correct, the pupil constantly moves around the ball and positions themselves well setting themselves up for the next shot.</a:t>
                      </a:r>
                    </a:p>
                    <a:p>
                      <a:pPr marL="171450" indent="-171450">
                        <a:buFontTx/>
                        <a:buChar cha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dirty="0">
                          <a:solidFill>
                            <a:schemeClr val="tx1"/>
                          </a:solidFill>
                        </a:rPr>
                        <a:t>Tactical awareness is excellent(Shot placement, power, serve speed, drop shot, doubles communication etc.)</a:t>
                      </a:r>
                      <a:endParaRPr lang="en-US" sz="750" b="0" i="0" dirty="0">
                        <a:solidFill>
                          <a:schemeClr val="tx1"/>
                        </a:solidFill>
                      </a:endParaRP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Power in shots is dominant and used at relevant times.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Articulation of skills and performance is clear, concise and developed. Pupils are able to link the relevant terminology and tier 3 words into sentences unsupported.</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Excellent knowledge of the CV system and the effects tennis can have on this.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Elite levels of speed, power, agility, reaction time and coordination.</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Displays confidence in their social skills and can lead small groups during drills.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Never gives up when faced with a difficult challenge and enjoys these circumstances.</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40304410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1709</TotalTime>
  <Words>2258</Words>
  <Application>Microsoft Office PowerPoint</Application>
  <PresentationFormat>Widescreen</PresentationFormat>
  <Paragraphs>208</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Blue Ridge Heavy SF</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143</cp:revision>
  <cp:lastPrinted>2020-02-24T12:28:29Z</cp:lastPrinted>
  <dcterms:created xsi:type="dcterms:W3CDTF">2019-12-19T05:38:14Z</dcterms:created>
  <dcterms:modified xsi:type="dcterms:W3CDTF">2022-06-22T17:08:19Z</dcterms:modified>
</cp:coreProperties>
</file>