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3"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3CA919D-855E-45F8-9D7F-7CB3064A5024}" type="datetimeFigureOut">
              <a:rPr lang="en-GB" smtClean="0"/>
              <a:t>20/06/2022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495F9A-C292-458B-B2FD-9EB9A8CC29FA}" type="slidenum">
              <a:rPr lang="en-GB" smtClean="0"/>
              <a:t>‹#›</a:t>
            </a:fld>
            <a:endParaRPr lang="en-GB"/>
          </a:p>
        </p:txBody>
      </p:sp>
    </p:spTree>
    <p:extLst>
      <p:ext uri="{BB962C8B-B14F-4D97-AF65-F5344CB8AC3E}">
        <p14:creationId xmlns:p14="http://schemas.microsoft.com/office/powerpoint/2010/main" val="84164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20/06/2022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725831" y="0"/>
            <a:ext cx="6139438"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Y9 Tennis (Analysis &amp; Feedback):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055147829"/>
              </p:ext>
            </p:extLst>
          </p:nvPr>
        </p:nvGraphicFramePr>
        <p:xfrm>
          <a:off x="58490" y="2503250"/>
          <a:ext cx="12070866" cy="4320540"/>
        </p:xfrm>
        <a:graphic>
          <a:graphicData uri="http://schemas.openxmlformats.org/drawingml/2006/table">
            <a:tbl>
              <a:tblPr firstRow="1" bandRow="1">
                <a:tableStyleId>{5940675A-B579-460E-94D1-54222C63F5DA}</a:tableStyleId>
              </a:tblPr>
              <a:tblGrid>
                <a:gridCol w="4731624">
                  <a:extLst>
                    <a:ext uri="{9D8B030D-6E8A-4147-A177-3AD203B41FA5}">
                      <a16:colId xmlns:a16="http://schemas.microsoft.com/office/drawing/2014/main" val="3001272792"/>
                    </a:ext>
                  </a:extLst>
                </a:gridCol>
                <a:gridCol w="2531398">
                  <a:extLst>
                    <a:ext uri="{9D8B030D-6E8A-4147-A177-3AD203B41FA5}">
                      <a16:colId xmlns:a16="http://schemas.microsoft.com/office/drawing/2014/main" val="1320432718"/>
                    </a:ext>
                  </a:extLst>
                </a:gridCol>
                <a:gridCol w="2632872">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264932">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endParaRPr lang="en-GB" sz="1100" b="1" u="sng" baseline="0" dirty="0">
                        <a:solidFill>
                          <a:srgbClr val="002060"/>
                        </a:solidFill>
                      </a:endParaRPr>
                    </a:p>
                    <a:p>
                      <a:pPr marL="0" indent="0" algn="l">
                        <a:buFont typeface="Arial" panose="020B0604020202020204" pitchFamily="34" charset="0"/>
                        <a:buNone/>
                      </a:pPr>
                      <a:endParaRPr lang="en-US" sz="750" b="1" u="sng" baseline="0" dirty="0">
                        <a:solidFill>
                          <a:srgbClr val="002060"/>
                        </a:solidFill>
                      </a:endParaRPr>
                    </a:p>
                    <a:p>
                      <a:pPr marL="0" indent="0" algn="l">
                        <a:buFontTx/>
                        <a:buNone/>
                      </a:pPr>
                      <a:r>
                        <a:rPr lang="en-US" sz="700" b="1" u="sng" baseline="0" dirty="0">
                          <a:solidFill>
                            <a:srgbClr val="002060"/>
                          </a:solidFill>
                          <a:highlight>
                            <a:srgbClr val="00FF00"/>
                          </a:highlight>
                        </a:rPr>
                        <a:t>Physical Me</a:t>
                      </a:r>
                    </a:p>
                    <a:p>
                      <a:pPr marL="0" indent="0" algn="l">
                        <a:buFontTx/>
                        <a:buNone/>
                      </a:pPr>
                      <a:endParaRPr lang="en-GB" sz="700" b="1" u="sng" baseline="0" dirty="0">
                        <a:solidFill>
                          <a:srgbClr val="002060"/>
                        </a:solidFill>
                        <a:highlight>
                          <a:srgbClr val="00FF00"/>
                        </a:highlight>
                      </a:endParaRPr>
                    </a:p>
                    <a:p>
                      <a:pPr marL="171450" indent="-171450" algn="l">
                        <a:buFontTx/>
                        <a:buChar char="-"/>
                      </a:pPr>
                      <a:r>
                        <a:rPr lang="en-US" sz="700" b="1" u="none" baseline="0" dirty="0">
                          <a:solidFill>
                            <a:srgbClr val="002060"/>
                          </a:solidFill>
                        </a:rPr>
                        <a:t>Topspin: </a:t>
                      </a:r>
                      <a:r>
                        <a:rPr lang="en-US" sz="700" b="0" u="none" baseline="0" dirty="0">
                          <a:solidFill>
                            <a:srgbClr val="002060"/>
                          </a:solidFill>
                        </a:rPr>
                        <a:t>The forehand swing path needs to be swung in a low to high motion. ‘Brush’ the ball in an overarching motion to generate a forwards trajectory on the ball whilst achieving the spin motion.</a:t>
                      </a:r>
                      <a:endParaRPr lang="en-US" sz="700" b="1" u="none" baseline="0" dirty="0">
                        <a:solidFill>
                          <a:srgbClr val="002060"/>
                        </a:solidFill>
                      </a:endParaRPr>
                    </a:p>
                    <a:p>
                      <a:pPr marL="171450" indent="-171450" algn="l">
                        <a:buFontTx/>
                        <a:buChar char="-"/>
                      </a:pPr>
                      <a:r>
                        <a:rPr lang="en-US" sz="700" b="1" u="none" baseline="0" dirty="0">
                          <a:solidFill>
                            <a:srgbClr val="002060"/>
                          </a:solidFill>
                        </a:rPr>
                        <a:t>Return of serve: </a:t>
                      </a:r>
                      <a:r>
                        <a:rPr lang="en-US" sz="700" b="0" u="none" baseline="0" dirty="0">
                          <a:solidFill>
                            <a:srgbClr val="002060"/>
                          </a:solidFill>
                        </a:rPr>
                        <a:t>Stand at the baseline, move around the ball whilst possibly moving backwards away from the baseline or towards the net depending on the serve that comes to you. Read the flight and power of the ball, will it require a defensive shot (volley?) or a drop shot if the ball is coming at you slowly?</a:t>
                      </a:r>
                      <a:endParaRPr lang="en-US" sz="700" b="1" u="none" baseline="0" dirty="0">
                        <a:solidFill>
                          <a:srgbClr val="002060"/>
                        </a:solidFill>
                      </a:endParaRPr>
                    </a:p>
                    <a:p>
                      <a:pPr marL="171450" indent="-171450" algn="l">
                        <a:buFontTx/>
                        <a:buChar char="-"/>
                      </a:pPr>
                      <a:r>
                        <a:rPr lang="en-US" sz="700" b="1" u="none" baseline="0" dirty="0">
                          <a:solidFill>
                            <a:srgbClr val="002060"/>
                          </a:solidFill>
                        </a:rPr>
                        <a:t>Two-handed backhand: </a:t>
                      </a:r>
                      <a:r>
                        <a:rPr lang="en-US" sz="700" b="0" u="none" baseline="0" dirty="0">
                          <a:solidFill>
                            <a:srgbClr val="002060"/>
                          </a:solidFill>
                        </a:rPr>
                        <a:t>The racquet is to be placed across the body ‘Pulling the sword from the sheath’, and swung in the opposite direction across the body. The non-racquet hand is to grip the neck of the racquet and follows the swing to add additional power onto the shot. The body is to be turned outwards so that the correct stance is adopted for power and balance.</a:t>
                      </a:r>
                      <a:endParaRPr lang="en-US" sz="700" b="1" u="none" baseline="0" dirty="0">
                        <a:solidFill>
                          <a:srgbClr val="002060"/>
                        </a:solidFill>
                      </a:endParaRPr>
                    </a:p>
                    <a:p>
                      <a:pPr marL="171450" indent="-171450" algn="l">
                        <a:buFontTx/>
                        <a:buChar char="-"/>
                      </a:pPr>
                      <a:r>
                        <a:rPr lang="en-US" sz="700" b="1" u="none" baseline="0" dirty="0">
                          <a:solidFill>
                            <a:srgbClr val="002060"/>
                          </a:solidFill>
                        </a:rPr>
                        <a:t>Doubles Play: </a:t>
                      </a:r>
                      <a:r>
                        <a:rPr lang="en-US" sz="700" b="0" u="none" baseline="0" dirty="0">
                          <a:solidFill>
                            <a:srgbClr val="002060"/>
                          </a:solidFill>
                        </a:rPr>
                        <a:t>Tactics cards to be distributed showing forwards and back/side to side. Decide which is best based on physical prowess, or lack of, and analyse accordingly.</a:t>
                      </a:r>
                      <a:endParaRPr lang="en-US" sz="700" b="1" u="none" baseline="0" dirty="0">
                        <a:solidFill>
                          <a:srgbClr val="002060"/>
                        </a:solidFill>
                      </a:endParaRPr>
                    </a:p>
                    <a:p>
                      <a:pPr marL="171450" indent="-171450" algn="l">
                        <a:buFontTx/>
                        <a:buChar char="-"/>
                      </a:pPr>
                      <a:r>
                        <a:rPr lang="en-US" sz="700" b="1" u="none" baseline="0" dirty="0">
                          <a:solidFill>
                            <a:srgbClr val="002060"/>
                          </a:solidFill>
                        </a:rPr>
                        <a:t>Singles Play: </a:t>
                      </a:r>
                      <a:r>
                        <a:rPr lang="en-US" sz="700" b="0" u="none" baseline="0" dirty="0">
                          <a:solidFill>
                            <a:srgbClr val="002060"/>
                          </a:solidFill>
                        </a:rPr>
                        <a:t>Knowledge of court markings (serving box, base line, doubles and singles lines), knowing to cover the entire court and move around the ball. Agility is key and reading the trajectory (flight/speed) of the incoming ball which will dictate shot selection.</a:t>
                      </a:r>
                      <a:endParaRPr lang="en-US" sz="700" b="1" u="none" baseline="0" dirty="0">
                        <a:solidFill>
                          <a:srgbClr val="002060"/>
                        </a:solidFill>
                      </a:endParaRPr>
                    </a:p>
                    <a:p>
                      <a:pPr marL="171450" indent="-171450" algn="l">
                        <a:buFontTx/>
                        <a:buChar char="-"/>
                      </a:pPr>
                      <a:endParaRPr lang="en-US" sz="700" b="0" u="none" baseline="0" dirty="0">
                        <a:solidFill>
                          <a:srgbClr val="002060"/>
                        </a:solidFill>
                      </a:endParaRPr>
                    </a:p>
                    <a:p>
                      <a:pPr marL="0" indent="0" algn="l">
                        <a:buFontTx/>
                        <a:buNone/>
                      </a:pPr>
                      <a:r>
                        <a:rPr lang="en-US" sz="700" b="1" u="sng" baseline="0" dirty="0">
                          <a:solidFill>
                            <a:schemeClr val="bg1"/>
                          </a:solidFill>
                          <a:highlight>
                            <a:srgbClr val="FF0000"/>
                          </a:highlight>
                        </a:rPr>
                        <a:t>Thinking Me</a:t>
                      </a:r>
                    </a:p>
                    <a:p>
                      <a:pPr marL="0" indent="0" algn="l">
                        <a:buFontTx/>
                        <a:buNone/>
                      </a:pPr>
                      <a:endParaRPr lang="en-US" sz="700" b="1" u="sng" baseline="0" dirty="0">
                        <a:solidFill>
                          <a:srgbClr val="002060"/>
                        </a:solidFill>
                        <a:highlight>
                          <a:srgbClr val="FF0000"/>
                        </a:highlight>
                      </a:endParaRPr>
                    </a:p>
                    <a:p>
                      <a:pPr marL="171450" indent="-171450" algn="l">
                        <a:buFontTx/>
                        <a:buChar char="-"/>
                      </a:pPr>
                      <a:r>
                        <a:rPr lang="en-US" sz="700" b="1" u="none" baseline="0" dirty="0">
                          <a:solidFill>
                            <a:srgbClr val="002060"/>
                          </a:solidFill>
                        </a:rPr>
                        <a:t>Analysis &amp; Feedback: </a:t>
                      </a:r>
                      <a:r>
                        <a:rPr lang="en-US" sz="700" b="0" u="none" baseline="0" dirty="0">
                          <a:solidFill>
                            <a:srgbClr val="002060"/>
                          </a:solidFill>
                        </a:rPr>
                        <a:t>Pupils being able to analyse their own/peers performances against the professional model and feedback in a supportive and constructive manner.</a:t>
                      </a:r>
                    </a:p>
                    <a:p>
                      <a:pPr marL="171450" indent="-171450" algn="l">
                        <a:buFontTx/>
                        <a:buChar char="-"/>
                      </a:pPr>
                      <a:r>
                        <a:rPr lang="en-US" sz="700" b="1" u="none" baseline="0" dirty="0">
                          <a:solidFill>
                            <a:srgbClr val="002060"/>
                          </a:solidFill>
                        </a:rPr>
                        <a:t>ABC: </a:t>
                      </a:r>
                      <a:r>
                        <a:rPr lang="en-US" sz="7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US" sz="700" b="1" u="none" baseline="0" dirty="0">
                          <a:solidFill>
                            <a:srgbClr val="002060"/>
                          </a:solidFill>
                        </a:rPr>
                        <a:t>Long-term effects of exercise: </a:t>
                      </a:r>
                      <a:r>
                        <a:rPr lang="en-US" sz="700" b="0" u="none" baseline="0" dirty="0">
                          <a:solidFill>
                            <a:srgbClr val="002060"/>
                          </a:solidFill>
                        </a:rPr>
                        <a:t>Hypertrophy, cardiac output, heart rate, stroke volume and vital capacity.</a:t>
                      </a:r>
                    </a:p>
                    <a:p>
                      <a:pPr marL="171450" indent="-171450" algn="l">
                        <a:buFontTx/>
                        <a:buChar char="-"/>
                      </a:pPr>
                      <a:endParaRPr lang="en-US" sz="700" b="0" u="none" baseline="0" dirty="0">
                        <a:solidFill>
                          <a:srgbClr val="002060"/>
                        </a:solidFill>
                      </a:endParaRPr>
                    </a:p>
                    <a:p>
                      <a:pPr marL="0" indent="0" algn="l">
                        <a:buFontTx/>
                        <a:buNone/>
                      </a:pPr>
                      <a:r>
                        <a:rPr lang="en-US" sz="700" b="1" u="sng" baseline="0" dirty="0">
                          <a:solidFill>
                            <a:srgbClr val="002060"/>
                          </a:solidFill>
                          <a:highlight>
                            <a:srgbClr val="FFFF00"/>
                          </a:highlight>
                        </a:rPr>
                        <a:t>Healthy Me</a:t>
                      </a:r>
                    </a:p>
                    <a:p>
                      <a:pPr marL="0" indent="0" algn="l">
                        <a:buFontTx/>
                        <a:buNone/>
                      </a:pPr>
                      <a:endParaRPr lang="en-US" sz="700" b="1" u="sng" baseline="0" dirty="0">
                        <a:solidFill>
                          <a:srgbClr val="002060"/>
                        </a:solidFill>
                        <a:highlight>
                          <a:srgbClr val="FFFF00"/>
                        </a:highlight>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u="none" baseline="0" dirty="0">
                          <a:solidFill>
                            <a:srgbClr val="002060"/>
                          </a:solidFill>
                        </a:rPr>
                        <a:t>Physical health in order to meet the requirements of tennis – Coordination, cardiovascular endurance, agility, balance, speed power, reaction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shot.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accent1">
                              <a:lumMod val="50000"/>
                            </a:schemeClr>
                          </a:solidFill>
                          <a:latin typeface="Blue Ridge Heavy SF" pitchFamily="34" charset="0"/>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US" sz="1100" b="1" u="sng" baseline="0" dirty="0">
                        <a:solidFill>
                          <a:srgbClr val="002060"/>
                        </a:solidFill>
                      </a:endParaRPr>
                    </a:p>
                    <a:p>
                      <a:pPr marL="0" indent="0" algn="l">
                        <a:buFontTx/>
                        <a:buNone/>
                      </a:pPr>
                      <a:r>
                        <a:rPr lang="en-US" sz="800" b="1" u="none" baseline="0" dirty="0">
                          <a:solidFill>
                            <a:srgbClr val="002060"/>
                          </a:solidFill>
                        </a:rPr>
                        <a:t>Various basic tennis skills that will develop pupils levels of coordination, reaction time and agility including:</a:t>
                      </a:r>
                    </a:p>
                    <a:p>
                      <a:pPr marL="171450" indent="-171450" algn="l">
                        <a:buFontTx/>
                        <a:buChar char="-"/>
                      </a:pPr>
                      <a:r>
                        <a:rPr lang="en-US" sz="800" b="0" u="none" baseline="0" dirty="0">
                          <a:solidFill>
                            <a:srgbClr val="002060"/>
                          </a:solidFill>
                        </a:rPr>
                        <a:t>Volleying</a:t>
                      </a:r>
                    </a:p>
                    <a:p>
                      <a:pPr marL="171450" indent="-171450" algn="l">
                        <a:buFontTx/>
                        <a:buChar char="-"/>
                      </a:pPr>
                      <a:r>
                        <a:rPr lang="en-US" sz="800" b="0" u="none" baseline="0" dirty="0">
                          <a:solidFill>
                            <a:srgbClr val="002060"/>
                          </a:solidFill>
                        </a:rPr>
                        <a:t>Drop shot</a:t>
                      </a:r>
                    </a:p>
                    <a:p>
                      <a:pPr marL="171450" indent="-171450" algn="l">
                        <a:buFontTx/>
                        <a:buChar char="-"/>
                      </a:pPr>
                      <a:r>
                        <a:rPr lang="en-US" sz="800" b="0" u="none" baseline="0" dirty="0">
                          <a:solidFill>
                            <a:srgbClr val="002060"/>
                          </a:solidFill>
                        </a:rPr>
                        <a:t>Serving accuracy</a:t>
                      </a:r>
                    </a:p>
                    <a:p>
                      <a:pPr marL="171450" indent="-171450" algn="l">
                        <a:buFontTx/>
                        <a:buChar char="-"/>
                      </a:pPr>
                      <a:r>
                        <a:rPr lang="en-US" sz="800" b="0" u="none" baseline="0" dirty="0">
                          <a:solidFill>
                            <a:srgbClr val="002060"/>
                          </a:solidFill>
                        </a:rPr>
                        <a:t>Doubles play (Communication/organization)</a:t>
                      </a:r>
                    </a:p>
                    <a:p>
                      <a:pPr marL="171450" indent="-171450" algn="l">
                        <a:buFontTx/>
                        <a:buChar char="-"/>
                      </a:pPr>
                      <a:endParaRPr lang="en-US" sz="800" b="0" u="none" baseline="0" dirty="0">
                        <a:solidFill>
                          <a:srgbClr val="002060"/>
                        </a:solidFill>
                      </a:endParaRPr>
                    </a:p>
                    <a:p>
                      <a:pPr marL="0" indent="0" algn="l">
                        <a:buFontTx/>
                        <a:buNone/>
                      </a:pPr>
                      <a:r>
                        <a:rPr lang="en-US" sz="800" b="1" u="none" baseline="0" dirty="0">
                          <a:solidFill>
                            <a:srgbClr val="002060"/>
                          </a:solidFill>
                        </a:rPr>
                        <a:t>Pupils will also develop agility via:</a:t>
                      </a:r>
                    </a:p>
                    <a:p>
                      <a:pPr marL="171450" indent="-171450" algn="l">
                        <a:buFontTx/>
                        <a:buChar char="-"/>
                      </a:pPr>
                      <a:r>
                        <a:rPr lang="en-US" sz="800" b="0" u="none" baseline="0" dirty="0">
                          <a:solidFill>
                            <a:srgbClr val="002060"/>
                          </a:solidFill>
                        </a:rPr>
                        <a:t>Footwork for tennis (Fast feet).</a:t>
                      </a:r>
                    </a:p>
                    <a:p>
                      <a:pPr marL="171450" indent="-171450" algn="l">
                        <a:buFontTx/>
                        <a:buChar char="-"/>
                      </a:pPr>
                      <a:r>
                        <a:rPr lang="en-US" sz="800" b="0" u="none" baseline="0" dirty="0">
                          <a:solidFill>
                            <a:srgbClr val="002060"/>
                          </a:solidFill>
                        </a:rPr>
                        <a:t>Reaction time and coordination via throwing and catching with the hands.</a:t>
                      </a:r>
                      <a:endParaRPr lang="en-GB" sz="800" b="0" u="none" baseline="0" dirty="0">
                        <a:solidFill>
                          <a:srgbClr val="002060"/>
                        </a:solidFill>
                      </a:endParaRP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Be able to explain the set up of a tennis court including the court markings and the serving boxes (via cones).</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Articulation of tactics: Knowing when to set up a shot and how to do this as well as the relevant shot selection.</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Explain the links between physical and emotional wellbeing.</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Explain the importance of coordination in tennis and why it is crucial when playing at any level.</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Identify basic error in technique in pupils own skillset as well that of their peers.</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Advanced tactics: Playing at the base line, serve and volley.</a:t>
                      </a:r>
                    </a:p>
                    <a:p>
                      <a:pPr marL="171450" indent="-171450" algn="l">
                        <a:buFontTx/>
                        <a:buChar char="-"/>
                      </a:pPr>
                      <a:r>
                        <a:rPr lang="en-GB" sz="800" b="0" u="none" dirty="0">
                          <a:solidFill>
                            <a:srgbClr val="002060"/>
                          </a:solidFill>
                        </a:rPr>
                        <a:t>Full size tennis racquet.</a:t>
                      </a:r>
                    </a:p>
                    <a:p>
                      <a:pPr marL="171450" indent="-171450" algn="l">
                        <a:buFontTx/>
                        <a:buChar char="-"/>
                      </a:pPr>
                      <a:r>
                        <a:rPr lang="en-GB" sz="800" b="0" u="none" dirty="0">
                          <a:solidFill>
                            <a:srgbClr val="002060"/>
                          </a:solidFill>
                        </a:rPr>
                        <a:t>Full-pressure ball for playing with greater bounce and less forgiving.</a:t>
                      </a:r>
                      <a:endParaRPr lang="en-GB" sz="800" b="0" u="none" baseline="0" dirty="0">
                        <a:solidFill>
                          <a:srgbClr val="002060"/>
                        </a:solidFill>
                      </a:endParaRPr>
                    </a:p>
                    <a:p>
                      <a:pPr marL="171450" indent="-171450" algn="l">
                        <a:buFontTx/>
                        <a:buChar char="-"/>
                      </a:pPr>
                      <a:r>
                        <a:rPr lang="en-GB" sz="800" b="0" u="none" baseline="0" dirty="0">
                          <a:solidFill>
                            <a:srgbClr val="002060"/>
                          </a:solidFill>
                        </a:rPr>
                        <a:t>Coaching a small cohort of peers who are struggling.</a:t>
                      </a:r>
                      <a:endParaRPr lang="en-GB" sz="800" b="1" u="sng" dirty="0">
                        <a:solidFill>
                          <a:srgbClr val="002060"/>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endParaRPr lang="en-GB" sz="800" b="1"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l"/>
                      <a:r>
                        <a:rPr lang="en-GB" sz="800" b="1" u="sng" dirty="0">
                          <a:solidFill>
                            <a:srgbClr val="002060"/>
                          </a:solidFill>
                        </a:rPr>
                        <a:t>‘ABC</a:t>
                      </a:r>
                      <a:r>
                        <a:rPr lang="en-GB" sz="800" b="0" u="none" dirty="0">
                          <a:solidFill>
                            <a:srgbClr val="002060"/>
                          </a:solidFill>
                        </a:rPr>
                        <a:t>’ –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l"/>
                      <a:endParaRPr lang="en-GB" sz="800" b="0" u="none" dirty="0">
                        <a:solidFill>
                          <a:srgbClr val="002060"/>
                        </a:solidFill>
                      </a:endParaRPr>
                    </a:p>
                    <a:p>
                      <a:pPr marL="171450" indent="-171450" algn="l">
                        <a:buFontTx/>
                        <a:buChar char="-"/>
                      </a:pPr>
                      <a:r>
                        <a:rPr lang="en-US" sz="800" b="0" u="none" dirty="0">
                          <a:solidFill>
                            <a:srgbClr val="002060"/>
                          </a:solidFill>
                        </a:rPr>
                        <a:t>Coaching in core PE in Year’s 10 and 11 when supporting others and focusing on leadership qualities as pupils become young adults.</a:t>
                      </a:r>
                    </a:p>
                    <a:p>
                      <a:pPr marL="171450" indent="-171450" algn="l">
                        <a:buFontTx/>
                        <a:buChar char="-"/>
                      </a:pPr>
                      <a:endParaRPr lang="en-US" sz="800" b="0" u="none" dirty="0">
                        <a:solidFill>
                          <a:srgbClr val="002060"/>
                        </a:solidFill>
                      </a:endParaRPr>
                    </a:p>
                    <a:p>
                      <a:pPr algn="l"/>
                      <a:endParaRPr lang="en-US" sz="800" b="0" u="none" dirty="0">
                        <a:solidFill>
                          <a:srgbClr val="002060"/>
                        </a:solidFill>
                      </a:endParaRPr>
                    </a:p>
                    <a:p>
                      <a:pPr marL="171450" indent="-171450" algn="l">
                        <a:buFontTx/>
                        <a:buChar char="-"/>
                      </a:pPr>
                      <a:r>
                        <a:rPr lang="en-US" sz="800" b="0" u="none" dirty="0">
                          <a:solidFill>
                            <a:srgbClr val="002060"/>
                          </a:solidFill>
                        </a:rPr>
                        <a:t>Apply ABC to more in-depth topics based around tactical and doubles play.</a:t>
                      </a:r>
                    </a:p>
                    <a:p>
                      <a:pPr marL="171450" indent="-171450" algn="l">
                        <a:buFontTx/>
                        <a:buChar char="-"/>
                      </a:pPr>
                      <a:endParaRPr lang="en-US" sz="800" b="0" u="none" dirty="0">
                        <a:solidFill>
                          <a:srgbClr val="002060"/>
                        </a:solidFill>
                      </a:endParaRPr>
                    </a:p>
                    <a:p>
                      <a:pPr marL="0" indent="0" algn="l">
                        <a:buFontTx/>
                        <a:buNone/>
                      </a:pP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100" i="1" dirty="0"/>
          </a:p>
          <a:p>
            <a:r>
              <a:rPr lang="en-GB" sz="1100" b="1" i="1" dirty="0"/>
              <a:t>RSE </a:t>
            </a:r>
            <a:r>
              <a:rPr lang="en-GB" sz="11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58490" y="502702"/>
            <a:ext cx="7862282" cy="1869743"/>
          </a:xfrm>
          <a:prstGeom prst="rect">
            <a:avLst/>
          </a:prstGeom>
          <a:solidFill>
            <a:schemeClr val="accent5">
              <a:lumMod val="20000"/>
              <a:lumOff val="80000"/>
            </a:schemeClr>
          </a:solidFill>
          <a:ln w="3175">
            <a:noFill/>
          </a:ln>
        </p:spPr>
        <p:txBody>
          <a:bodyPr wrap="square" rtlCol="0">
            <a:spAutoFit/>
          </a:bodyPr>
          <a:lstStyle/>
          <a:p>
            <a:r>
              <a:rPr lang="en-GB" sz="1050" b="1" dirty="0"/>
              <a:t>Context and Introduction to Unit</a:t>
            </a:r>
          </a:p>
          <a:p>
            <a:r>
              <a:rPr lang="en-GB" sz="1050" dirty="0"/>
              <a:t>In this unit, pupils will follow a sequenced group of lessons focusing on an analytical approach to tennis building on from the skills developed in Year 7 – coordination, serving, volleying, dropshot and doubles play, and the tactical elements of these and gameplay during Year 8. Pupils will learn about the long term effects of exercise on the cardio-respiratory system and how this relates to tennis. All aspects of this unit will allow pupils to access the National Curriculum focusing on outwitting opponents. Pupils will make links between the effects of exercise on their physical, emotional and social wellbeing. </a:t>
            </a:r>
          </a:p>
          <a:p>
            <a:endParaRPr lang="en-GB" sz="1050" b="1" i="1" dirty="0"/>
          </a:p>
          <a:p>
            <a:r>
              <a:rPr lang="en-GB" sz="1050" b="1" i="1" dirty="0"/>
              <a:t>Prior Knowledge (Year 8)</a:t>
            </a:r>
          </a:p>
          <a:p>
            <a:r>
              <a:rPr lang="en-GB" sz="1050" dirty="0"/>
              <a:t>In Year 8, pupils learnt about the following topics – basic strokes revisited, volleying, dropshot, serving for accuracy and doubles play. Pupils also learnt about the cardiovascular system including the organs, blood vessels and types of blood in relation to tennis. This provided a basic working knowledge of how the body uses the oxygen within the blood to keep muscles working throughout strenuous movement.</a:t>
            </a:r>
            <a:endParaRPr lang="en-GB" sz="1050" b="1" i="1" dirty="0"/>
          </a:p>
        </p:txBody>
      </p:sp>
      <p:graphicFrame>
        <p:nvGraphicFramePr>
          <p:cNvPr id="7" name="Table 6">
            <a:extLst>
              <a:ext uri="{FF2B5EF4-FFF2-40B4-BE49-F238E27FC236}">
                <a16:creationId xmlns:a16="http://schemas.microsoft.com/office/drawing/2014/main" id="{117917FA-52EE-40BB-A11E-0162C5EA3F4E}"/>
              </a:ext>
            </a:extLst>
          </p:cNvPr>
          <p:cNvGraphicFramePr>
            <a:graphicFrameLocks noGrp="1"/>
          </p:cNvGraphicFramePr>
          <p:nvPr>
            <p:extLst>
              <p:ext uri="{D42A27DB-BD31-4B8C-83A1-F6EECF244321}">
                <p14:modId xmlns:p14="http://schemas.microsoft.com/office/powerpoint/2010/main" val="2651210211"/>
              </p:ext>
            </p:extLst>
          </p:nvPr>
        </p:nvGraphicFramePr>
        <p:xfrm>
          <a:off x="7445705" y="5372770"/>
          <a:ext cx="2365696" cy="1386840"/>
        </p:xfrm>
        <a:graphic>
          <a:graphicData uri="http://schemas.openxmlformats.org/drawingml/2006/table">
            <a:tbl>
              <a:tblPr firstRow="1" bandRow="1">
                <a:tableStyleId>{5C22544A-7EE6-4342-B048-85BDC9FD1C3A}</a:tableStyleId>
              </a:tblPr>
              <a:tblGrid>
                <a:gridCol w="1182848">
                  <a:extLst>
                    <a:ext uri="{9D8B030D-6E8A-4147-A177-3AD203B41FA5}">
                      <a16:colId xmlns:a16="http://schemas.microsoft.com/office/drawing/2014/main" val="3394513601"/>
                    </a:ext>
                  </a:extLst>
                </a:gridCol>
                <a:gridCol w="1182848">
                  <a:extLst>
                    <a:ext uri="{9D8B030D-6E8A-4147-A177-3AD203B41FA5}">
                      <a16:colId xmlns:a16="http://schemas.microsoft.com/office/drawing/2014/main" val="3090603302"/>
                    </a:ext>
                  </a:extLst>
                </a:gridCol>
              </a:tblGrid>
              <a:tr h="175158">
                <a:tc gridSpan="2">
                  <a:txBody>
                    <a:bodyPr/>
                    <a:lstStyle/>
                    <a:p>
                      <a:pPr algn="ctr"/>
                      <a:r>
                        <a:rPr lang="en-US" sz="800" dirty="0"/>
                        <a:t>Word-rich Focus: Summer Term 1</a:t>
                      </a:r>
                    </a:p>
                    <a:p>
                      <a:pPr algn="ctr"/>
                      <a:r>
                        <a:rPr lang="en-US" sz="800" dirty="0"/>
                        <a:t>Long-term Effects of Exercise</a:t>
                      </a:r>
                      <a:endParaRPr lang="en-GB" sz="800" dirty="0"/>
                    </a:p>
                  </a:txBody>
                  <a:tcPr/>
                </a:tc>
                <a:tc hMerge="1">
                  <a:txBody>
                    <a:bodyPr/>
                    <a:lstStyle/>
                    <a:p>
                      <a:endParaRPr lang="en-GB" dirty="0"/>
                    </a:p>
                  </a:txBody>
                  <a:tcPr/>
                </a:tc>
                <a:extLst>
                  <a:ext uri="{0D108BD9-81ED-4DB2-BD59-A6C34878D82A}">
                    <a16:rowId xmlns:a16="http://schemas.microsoft.com/office/drawing/2014/main" val="1756783710"/>
                  </a:ext>
                </a:extLst>
              </a:tr>
              <a:tr h="565441">
                <a:tc>
                  <a:txBody>
                    <a:bodyPr/>
                    <a:lstStyle/>
                    <a:p>
                      <a:r>
                        <a:rPr lang="en-US" sz="700" b="1" dirty="0">
                          <a:solidFill>
                            <a:srgbClr val="002060"/>
                          </a:solidFill>
                        </a:rPr>
                        <a:t>Hypertrophy </a:t>
                      </a:r>
                      <a:r>
                        <a:rPr lang="en-US" sz="700" dirty="0">
                          <a:solidFill>
                            <a:srgbClr val="002060"/>
                          </a:solidFill>
                        </a:rPr>
                        <a:t>– An increase in size and strength of muscle tissue from exercise.</a:t>
                      </a:r>
                    </a:p>
                    <a:p>
                      <a:endParaRPr lang="en-US" sz="700" dirty="0">
                        <a:solidFill>
                          <a:srgbClr val="002060"/>
                        </a:solidFill>
                      </a:endParaRPr>
                    </a:p>
                    <a:p>
                      <a:r>
                        <a:rPr lang="en-US" sz="700" b="1" dirty="0">
                          <a:solidFill>
                            <a:srgbClr val="002060"/>
                          </a:solidFill>
                        </a:rPr>
                        <a:t>Cardiac Output </a:t>
                      </a:r>
                      <a:r>
                        <a:rPr lang="en-US" sz="700" dirty="0">
                          <a:solidFill>
                            <a:srgbClr val="002060"/>
                          </a:solidFill>
                        </a:rPr>
                        <a:t>– Amount of blood pumped out the heart in one minute increases.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dirty="0">
                          <a:solidFill>
                            <a:srgbClr val="002060"/>
                          </a:solidFill>
                        </a:rPr>
                        <a:t>Heart rate </a:t>
                      </a:r>
                      <a:r>
                        <a:rPr lang="en-US" sz="700" dirty="0">
                          <a:solidFill>
                            <a:srgbClr val="002060"/>
                          </a:solidFill>
                        </a:rPr>
                        <a:t>– The amount of blood that leaves the heart in one beat decreases.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dirty="0">
                          <a:solidFill>
                            <a:srgbClr val="002060"/>
                          </a:solidFill>
                        </a:rPr>
                        <a:t>Stroke volume </a:t>
                      </a:r>
                      <a:r>
                        <a:rPr lang="en-US" sz="700" dirty="0">
                          <a:solidFill>
                            <a:srgbClr val="002060"/>
                          </a:solidFill>
                        </a:rPr>
                        <a:t>– The amount of blood that pumps out the heart with every beat increases.</a:t>
                      </a:r>
                    </a:p>
                  </a:txBody>
                  <a:tcPr/>
                </a:tc>
                <a:extLst>
                  <a:ext uri="{0D108BD9-81ED-4DB2-BD59-A6C34878D82A}">
                    <a16:rowId xmlns:a16="http://schemas.microsoft.com/office/drawing/2014/main" val="1810095138"/>
                  </a:ext>
                </a:extLst>
              </a:tr>
            </a:tbl>
          </a:graphicData>
        </a:graphic>
      </p:graphicFrame>
      <p:graphicFrame>
        <p:nvGraphicFramePr>
          <p:cNvPr id="8" name="Table 7">
            <a:extLst>
              <a:ext uri="{FF2B5EF4-FFF2-40B4-BE49-F238E27FC236}">
                <a16:creationId xmlns:a16="http://schemas.microsoft.com/office/drawing/2014/main" id="{A1E38D66-A41A-4E74-81E3-A658728050FC}"/>
              </a:ext>
            </a:extLst>
          </p:cNvPr>
          <p:cNvGraphicFramePr>
            <a:graphicFrameLocks noGrp="1"/>
          </p:cNvGraphicFramePr>
          <p:nvPr>
            <p:extLst>
              <p:ext uri="{D42A27DB-BD31-4B8C-83A1-F6EECF244321}">
                <p14:modId xmlns:p14="http://schemas.microsoft.com/office/powerpoint/2010/main" val="790082358"/>
              </p:ext>
            </p:extLst>
          </p:nvPr>
        </p:nvGraphicFramePr>
        <p:xfrm>
          <a:off x="7445705" y="3716011"/>
          <a:ext cx="2365696" cy="1584960"/>
        </p:xfrm>
        <a:graphic>
          <a:graphicData uri="http://schemas.openxmlformats.org/drawingml/2006/table">
            <a:tbl>
              <a:tblPr firstRow="1" bandRow="1">
                <a:tableStyleId>{5C22544A-7EE6-4342-B048-85BDC9FD1C3A}</a:tableStyleId>
              </a:tblPr>
              <a:tblGrid>
                <a:gridCol w="2365696">
                  <a:extLst>
                    <a:ext uri="{9D8B030D-6E8A-4147-A177-3AD203B41FA5}">
                      <a16:colId xmlns:a16="http://schemas.microsoft.com/office/drawing/2014/main" val="3394513601"/>
                    </a:ext>
                  </a:extLst>
                </a:gridCol>
              </a:tblGrid>
              <a:tr h="140158">
                <a:tc>
                  <a:txBody>
                    <a:bodyPr/>
                    <a:lstStyle/>
                    <a:p>
                      <a:pPr algn="ctr"/>
                      <a:r>
                        <a:rPr lang="en-US" sz="800" dirty="0"/>
                        <a:t>Components of Fitness</a:t>
                      </a:r>
                      <a:endParaRPr lang="en-GB" sz="800" dirty="0"/>
                    </a:p>
                  </a:txBody>
                  <a:tcPr/>
                </a:tc>
                <a:extLst>
                  <a:ext uri="{0D108BD9-81ED-4DB2-BD59-A6C34878D82A}">
                    <a16:rowId xmlns:a16="http://schemas.microsoft.com/office/drawing/2014/main" val="1756783710"/>
                  </a:ext>
                </a:extLst>
              </a:tr>
              <a:tr h="565441">
                <a:tc>
                  <a:txBody>
                    <a:bodyPr/>
                    <a:lstStyle/>
                    <a:p>
                      <a:r>
                        <a:rPr lang="en-US" sz="700" b="1" u="none" baseline="0" dirty="0">
                          <a:solidFill>
                            <a:srgbClr val="002060"/>
                          </a:solidFill>
                        </a:rPr>
                        <a:t>Cardiovascular Endurance </a:t>
                      </a:r>
                      <a:r>
                        <a:rPr lang="en-US" sz="700" b="0" u="none" baseline="0" dirty="0">
                          <a:solidFill>
                            <a:srgbClr val="002060"/>
                          </a:solidFill>
                        </a:rPr>
                        <a:t>– The ability of the heart and lungs to supply the body with oxygen.</a:t>
                      </a:r>
                    </a:p>
                    <a:p>
                      <a:endParaRPr lang="en-US" sz="700" b="0" u="none" baseline="0" dirty="0">
                        <a:solidFill>
                          <a:srgbClr val="002060"/>
                        </a:solidFill>
                      </a:endParaRPr>
                    </a:p>
                    <a:p>
                      <a:r>
                        <a:rPr lang="en-US" sz="700" b="1" u="none" baseline="0" dirty="0">
                          <a:solidFill>
                            <a:srgbClr val="002060"/>
                          </a:solidFill>
                        </a:rPr>
                        <a:t>Agility</a:t>
                      </a:r>
                      <a:r>
                        <a:rPr lang="en-US" sz="700" b="0" u="none" baseline="0" dirty="0">
                          <a:solidFill>
                            <a:srgbClr val="002060"/>
                          </a:solidFill>
                        </a:rPr>
                        <a:t> – Changing direction at speed.</a:t>
                      </a:r>
                    </a:p>
                    <a:p>
                      <a:endParaRPr lang="en-US" sz="700" b="0" u="none" baseline="0" dirty="0">
                        <a:solidFill>
                          <a:srgbClr val="002060"/>
                        </a:solidFill>
                      </a:endParaRPr>
                    </a:p>
                    <a:p>
                      <a:r>
                        <a:rPr lang="en-US" sz="700" b="1" u="none" baseline="0" dirty="0">
                          <a:solidFill>
                            <a:srgbClr val="002060"/>
                          </a:solidFill>
                        </a:rPr>
                        <a:t>Reaction Time – </a:t>
                      </a:r>
                      <a:r>
                        <a:rPr lang="en-US" sz="700" b="0" u="none" baseline="0" dirty="0">
                          <a:solidFill>
                            <a:srgbClr val="002060"/>
                          </a:solidFill>
                        </a:rPr>
                        <a:t>The time it takes to respond to a stimulus.</a:t>
                      </a:r>
                    </a:p>
                    <a:p>
                      <a:endParaRPr lang="en-US" sz="700" b="0" u="none" baseline="0" dirty="0">
                        <a:solidFill>
                          <a:srgbClr val="002060"/>
                        </a:solidFill>
                      </a:endParaRPr>
                    </a:p>
                    <a:p>
                      <a:r>
                        <a:rPr lang="en-US" sz="700" b="1" u="none" baseline="0" dirty="0">
                          <a:solidFill>
                            <a:srgbClr val="002060"/>
                          </a:solidFill>
                        </a:rPr>
                        <a:t>Power</a:t>
                      </a:r>
                      <a:r>
                        <a:rPr lang="en-US" sz="700" b="0" u="none" baseline="0" dirty="0">
                          <a:solidFill>
                            <a:srgbClr val="002060"/>
                          </a:solidFill>
                        </a:rPr>
                        <a:t> – Strength x Speed.</a:t>
                      </a:r>
                    </a:p>
                    <a:p>
                      <a:endParaRPr lang="en-US" sz="700" b="0" u="none" baseline="0" dirty="0">
                        <a:solidFill>
                          <a:srgbClr val="002060"/>
                        </a:solidFill>
                      </a:endParaRPr>
                    </a:p>
                    <a:p>
                      <a:r>
                        <a:rPr lang="en-US" sz="700" b="1" u="none" baseline="0" dirty="0">
                          <a:solidFill>
                            <a:srgbClr val="002060"/>
                          </a:solidFill>
                        </a:rPr>
                        <a:t>Speed – </a:t>
                      </a:r>
                      <a:r>
                        <a:rPr lang="en-US" sz="700" b="0" u="none" baseline="0" dirty="0">
                          <a:solidFill>
                            <a:srgbClr val="002060"/>
                          </a:solidFill>
                        </a:rPr>
                        <a:t>The time it takes to cover a distance.</a:t>
                      </a:r>
                    </a:p>
                    <a:p>
                      <a:endParaRPr lang="en-US" sz="700" b="0" u="none" baseline="0" dirty="0">
                        <a:solidFill>
                          <a:srgbClr val="002060"/>
                        </a:solidFill>
                      </a:endParaRPr>
                    </a:p>
                    <a:p>
                      <a:r>
                        <a:rPr lang="en-US" sz="700" b="1" u="none" baseline="0" dirty="0">
                          <a:solidFill>
                            <a:srgbClr val="002060"/>
                          </a:solidFill>
                        </a:rPr>
                        <a:t>Flexibility</a:t>
                      </a:r>
                      <a:r>
                        <a:rPr lang="en-US" sz="700" b="0" u="none" baseline="0" dirty="0">
                          <a:solidFill>
                            <a:srgbClr val="002060"/>
                          </a:solidFill>
                        </a:rPr>
                        <a:t> – The range of movement at a joint.</a:t>
                      </a:r>
                    </a:p>
                  </a:txBody>
                  <a:tcPr/>
                </a:tc>
                <a:extLst>
                  <a:ext uri="{0D108BD9-81ED-4DB2-BD59-A6C34878D82A}">
                    <a16:rowId xmlns:a16="http://schemas.microsoft.com/office/drawing/2014/main" val="1810095138"/>
                  </a:ext>
                </a:extLst>
              </a:tr>
            </a:tbl>
          </a:graphicData>
        </a:graphic>
      </p:graphicFrame>
      <p:pic>
        <p:nvPicPr>
          <p:cNvPr id="11" name="Picture 10">
            <a:extLst>
              <a:ext uri="{FF2B5EF4-FFF2-40B4-BE49-F238E27FC236}">
                <a16:creationId xmlns:a16="http://schemas.microsoft.com/office/drawing/2014/main" id="{DAFE7E2A-852B-4861-80FC-850332ED8C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7457" y="5525948"/>
            <a:ext cx="1756095" cy="988421"/>
          </a:xfrm>
          <a:prstGeom prst="rect">
            <a:avLst/>
          </a:prstGeom>
          <a:ln>
            <a:solidFill>
              <a:schemeClr val="accent1"/>
            </a:solidFill>
          </a:ln>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979256" y="-6208"/>
            <a:ext cx="4212115"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Tennis: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13129" cy="1338828"/>
          </a:xfrm>
          <a:prstGeom prst="rect">
            <a:avLst/>
          </a:prstGeom>
          <a:solidFill>
            <a:schemeClr val="accent5">
              <a:lumMod val="20000"/>
              <a:lumOff val="80000"/>
            </a:schemeClr>
          </a:solidFill>
          <a:ln w="3175">
            <a:noFill/>
          </a:ln>
        </p:spPr>
        <p:txBody>
          <a:bodyPr wrap="square" rtlCol="0">
            <a:spAutoFit/>
          </a:bodyPr>
          <a:lstStyle/>
          <a:p>
            <a:r>
              <a:rPr lang="en-US" sz="900" b="1" dirty="0"/>
              <a:t>M</a:t>
            </a:r>
            <a:r>
              <a:rPr lang="en-GB" sz="900" b="1" dirty="0"/>
              <a:t>APs </a:t>
            </a:r>
            <a:r>
              <a:rPr lang="en-GB" sz="900" dirty="0"/>
              <a:t>– Pupils will be assessed at the end of each topic via the Me in PE assessment model:</a:t>
            </a:r>
          </a:p>
          <a:p>
            <a:pPr marL="171450" indent="-171450">
              <a:buFontTx/>
              <a:buChar char="-"/>
            </a:pPr>
            <a:r>
              <a:rPr lang="en-GB" sz="900" b="1" dirty="0">
                <a:solidFill>
                  <a:srgbClr val="002060"/>
                </a:solidFill>
              </a:rPr>
              <a:t>Physical Me: </a:t>
            </a:r>
            <a:r>
              <a:rPr lang="en-GB" sz="900" dirty="0">
                <a:solidFill>
                  <a:srgbClr val="002060"/>
                </a:solidFill>
              </a:rPr>
              <a:t>Skills and application of these into a competitive situation.</a:t>
            </a:r>
          </a:p>
          <a:p>
            <a:pPr marL="171450" indent="-171450">
              <a:buFontTx/>
              <a:buChar char="-"/>
            </a:pPr>
            <a:r>
              <a:rPr lang="en-GB" sz="900" b="1" dirty="0">
                <a:solidFill>
                  <a:srgbClr val="002060"/>
                </a:solidFill>
              </a:rPr>
              <a:t>Thinking Me: </a:t>
            </a:r>
            <a:r>
              <a:rPr lang="en-GB" sz="900" dirty="0">
                <a:solidFill>
                  <a:srgbClr val="002060"/>
                </a:solidFill>
              </a:rPr>
              <a:t>ABC/Long-term effects on the cardio-respiratory system.</a:t>
            </a:r>
          </a:p>
          <a:p>
            <a:pPr marL="171450" indent="-171450">
              <a:buFontTx/>
              <a:buChar char="-"/>
            </a:pPr>
            <a:r>
              <a:rPr lang="en-GB" sz="900" b="1" dirty="0">
                <a:solidFill>
                  <a:srgbClr val="002060"/>
                </a:solidFill>
              </a:rPr>
              <a:t>Healthy Me: </a:t>
            </a:r>
            <a:r>
              <a:rPr lang="en-GB" sz="900" dirty="0">
                <a:solidFill>
                  <a:srgbClr val="002060"/>
                </a:solidFill>
              </a:rPr>
              <a:t>Physical attributes that are relevant to the activity.</a:t>
            </a:r>
          </a:p>
          <a:p>
            <a:pPr marL="171450" indent="-171450">
              <a:buFontTx/>
              <a:buChar char="-"/>
            </a:pPr>
            <a:r>
              <a:rPr lang="en-GB" sz="900" b="1" dirty="0">
                <a:solidFill>
                  <a:srgbClr val="002060"/>
                </a:solidFill>
              </a:rPr>
              <a:t>Social Me: </a:t>
            </a:r>
            <a:r>
              <a:rPr lang="en-GB" sz="900" dirty="0">
                <a:solidFill>
                  <a:srgbClr val="002060"/>
                </a:solidFill>
              </a:rPr>
              <a:t>Behaviour, attitudes and support towards other pupils.</a:t>
            </a:r>
          </a:p>
          <a:p>
            <a:pPr marL="171450" indent="-171450">
              <a:buFontTx/>
              <a:buChar char="-"/>
            </a:pPr>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US" sz="900" dirty="0"/>
          </a:p>
          <a:p>
            <a:r>
              <a:rPr lang="en-US" sz="900" b="1" dirty="0"/>
              <a:t>S</a:t>
            </a:r>
            <a:r>
              <a:rPr lang="en-GB" sz="900" b="1" dirty="0"/>
              <a:t>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920579304"/>
              </p:ext>
            </p:extLst>
          </p:nvPr>
        </p:nvGraphicFramePr>
        <p:xfrm>
          <a:off x="118064" y="1957681"/>
          <a:ext cx="11934499" cy="4945767"/>
        </p:xfrm>
        <a:graphic>
          <a:graphicData uri="http://schemas.openxmlformats.org/drawingml/2006/table">
            <a:tbl>
              <a:tblPr firstRow="1" bandRow="1">
                <a:tableStyleId>{69CF1AB2-1976-4502-BF36-3FF5EA218861}</a:tableStyleId>
              </a:tblPr>
              <a:tblGrid>
                <a:gridCol w="2247295">
                  <a:extLst>
                    <a:ext uri="{9D8B030D-6E8A-4147-A177-3AD203B41FA5}">
                      <a16:colId xmlns:a16="http://schemas.microsoft.com/office/drawing/2014/main" val="26545288"/>
                    </a:ext>
                  </a:extLst>
                </a:gridCol>
                <a:gridCol w="2409310">
                  <a:extLst>
                    <a:ext uri="{9D8B030D-6E8A-4147-A177-3AD203B41FA5}">
                      <a16:colId xmlns:a16="http://schemas.microsoft.com/office/drawing/2014/main" val="3735789182"/>
                    </a:ext>
                  </a:extLst>
                </a:gridCol>
                <a:gridCol w="2557368">
                  <a:extLst>
                    <a:ext uri="{9D8B030D-6E8A-4147-A177-3AD203B41FA5}">
                      <a16:colId xmlns:a16="http://schemas.microsoft.com/office/drawing/2014/main" val="3033360634"/>
                    </a:ext>
                  </a:extLst>
                </a:gridCol>
                <a:gridCol w="2360263">
                  <a:extLst>
                    <a:ext uri="{9D8B030D-6E8A-4147-A177-3AD203B41FA5}">
                      <a16:colId xmlns:a16="http://schemas.microsoft.com/office/drawing/2014/main" val="2709544202"/>
                    </a:ext>
                  </a:extLst>
                </a:gridCol>
                <a:gridCol w="2360263">
                  <a:extLst>
                    <a:ext uri="{9D8B030D-6E8A-4147-A177-3AD203B41FA5}">
                      <a16:colId xmlns:a16="http://schemas.microsoft.com/office/drawing/2014/main" val="2553244369"/>
                    </a:ext>
                  </a:extLst>
                </a:gridCol>
              </a:tblGrid>
              <a:tr h="239585">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pPr algn="ctr"/>
                      <a:endParaRPr lang="en-GB" sz="1100" dirty="0">
                        <a:solidFill>
                          <a:schemeClr val="tx1"/>
                        </a:solidFill>
                      </a:endParaRPr>
                    </a:p>
                  </a:txBody>
                  <a:tcPr/>
                </a:tc>
                <a:extLst>
                  <a:ext uri="{0D108BD9-81ED-4DB2-BD59-A6C34878D82A}">
                    <a16:rowId xmlns:a16="http://schemas.microsoft.com/office/drawing/2014/main" val="3069175115"/>
                  </a:ext>
                </a:extLst>
              </a:tr>
              <a:tr h="328047">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GB" sz="1100" b="1" dirty="0">
                          <a:solidFill>
                            <a:schemeClr val="tx1"/>
                          </a:solidFill>
                        </a:rPr>
                        <a:t>Excelling (Above &amp; Beyond)</a:t>
                      </a:r>
                    </a:p>
                  </a:txBody>
                  <a:tcPr/>
                </a:tc>
                <a:extLst>
                  <a:ext uri="{0D108BD9-81ED-4DB2-BD59-A6C34878D82A}">
                    <a16:rowId xmlns:a16="http://schemas.microsoft.com/office/drawing/2014/main" val="1482251926"/>
                  </a:ext>
                </a:extLst>
              </a:tr>
              <a:tr h="4034975">
                <a:tc>
                  <a:txBody>
                    <a:bodyPr/>
                    <a:lstStyle/>
                    <a:p>
                      <a:r>
                        <a:rPr lang="en-US" sz="700" b="1" i="1" dirty="0">
                          <a:solidFill>
                            <a:schemeClr val="tx1"/>
                          </a:solidFill>
                        </a:rPr>
                        <a:t>Pupils display basic levels of tennis and adequate shots/technique is shown on a very inconsistent basis with little to no tactical awareness. Pupils articulation of analysis and feedback is very limited and requires a lot of support, physical health in relation to the activity is very limited, social skills are poor and resilience may be lacking:</a:t>
                      </a:r>
                    </a:p>
                    <a:p>
                      <a:endParaRPr lang="en-US" sz="700" dirty="0">
                        <a:solidFill>
                          <a:schemeClr val="tx1"/>
                        </a:solidFill>
                      </a:endParaRPr>
                    </a:p>
                    <a:p>
                      <a:pPr marL="171450" indent="-171450">
                        <a:buFontTx/>
                        <a:buChar char="-"/>
                      </a:pPr>
                      <a:r>
                        <a:rPr lang="en-US" sz="700" dirty="0">
                          <a:solidFill>
                            <a:schemeClr val="tx1"/>
                          </a:solidFill>
                        </a:rPr>
                        <a:t>Able to perform forehand, backhand, serve and doubles play with very limited levels of coordination and agility.</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Tactical awareness is very limited (Shot placement, power, serve speed, drop shot, communication)</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Accuracy of shots is poor.</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Shot selection isn’t always correct as well as a square stance and incorrect court position when starting a game.</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Lacks power in their shots.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Articulation is very limited when explaining teaching points and how they are applied into a drill/game.</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Analysis is limited and needs constant support when observing a peer. Feedback requires structure and prompting.</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Very limited knowledge of short-term effects.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Very limited speed, power, agility, reaction time and coordination.</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Social skills are very limited as well as communication between peers.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Unwilling to persist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developing levels of tennis and adequate shots/technique is shown on an inconsistent basis with some tactical awareness. Pupils articulation of analysis and feedback is fairly limited and requires some support, physical health in relation to the activity is average, social skills are developing and resilience is inconsistent: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Able to perform forehand, backhand, serve and doubles play with limited levels of coordination and agility.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Accuracy of shots is inconsistent.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Shot selection is inconsistent, sometimes uses a square stance and court position isn’t always ideal (middle f the court).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limited (Shot placement, power, serve speed, drop shot, doubles communication etc.)</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Power in shots is inconsistent.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Articulation is limited when explaining teaching points and how they are applied into a drill/game. Sometimes uses relevant terminology and tier 3 words.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is fairly limited and needs a little support when observing a peer. Feedback requires prompting.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Limited knowledge of short-term effects..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Limited speed, power, agility, reaction time and coordination.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Gives up occasionally when faced with difficult challenges.</a:t>
                      </a:r>
                    </a:p>
                    <a:p>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adequate shots/technique that are fairly clear to see as well as good tactical awareness. Pupils articulation of analysis and feedback is good, physical health in relation to the activity is well developed, social skills are developed displaying levels of confidence, and resilience is clear:</a:t>
                      </a:r>
                    </a:p>
                    <a:p>
                      <a:endParaRPr lang="en-US" sz="700" b="0" i="0" dirty="0">
                        <a:solidFill>
                          <a:schemeClr val="tx1"/>
                        </a:solidFill>
                      </a:endParaRPr>
                    </a:p>
                    <a:p>
                      <a:pPr marL="171450" indent="-171450">
                        <a:buFontTx/>
                        <a:buChar char="-"/>
                      </a:pPr>
                      <a:r>
                        <a:rPr lang="en-US" sz="700" b="0" i="0" dirty="0">
                          <a:solidFill>
                            <a:schemeClr val="tx1"/>
                          </a:solidFill>
                        </a:rPr>
                        <a:t>Performs all relevant shots from the scheme of learning with accuracy, precision, coordination and agility.</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Accuracy of shots is good.</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Shot selection is good, the pupil constantly moves around the ball and positions themselves well.</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good (Shot placement, power, serve speed, drop shot, doubles communication etc.)</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Power in shots is good and used at relevant times.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good. Pupils are able to link the relevant terminology and tier 3 words into sentences without much support from the teacher/peers.</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good and require support occasionally when observing a peer. Feedback is fairly detailed and informative.</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Good knowledge of the short-term effects of exercise linking it to performance in tennis.</a:t>
                      </a:r>
                    </a:p>
                    <a:p>
                      <a:pPr marL="0" indent="0">
                        <a:buFontTx/>
                        <a:buNone/>
                      </a:pPr>
                      <a:endParaRPr lang="en-US" sz="700" b="0" i="0" dirty="0">
                        <a:solidFill>
                          <a:schemeClr val="tx1"/>
                        </a:solidFill>
                      </a:endParaRPr>
                    </a:p>
                    <a:p>
                      <a:pPr marL="171450" indent="-171450">
                        <a:buFontTx/>
                        <a:buChar char="-"/>
                      </a:pPr>
                      <a:r>
                        <a:rPr lang="en-US" sz="700" b="0" i="0" dirty="0">
                          <a:solidFill>
                            <a:schemeClr val="tx1"/>
                          </a:solidFill>
                        </a:rPr>
                        <a:t>Secure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Rarely gives up when faced with a difficult challenge and persists with the task at hand.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consistently effective shots/technique at all times. A tactical approach is adopted during every play. Pupils articulation of analysis and feedback  is clear, concise and developed, physical health in relation to the activity is elite, social skills are confident and supportive, and pupils enjoy difficult challenges:</a:t>
                      </a:r>
                    </a:p>
                    <a:p>
                      <a:endParaRPr lang="en-US" sz="700" b="0" i="0" dirty="0">
                        <a:solidFill>
                          <a:schemeClr val="tx1"/>
                        </a:solidFill>
                      </a:endParaRPr>
                    </a:p>
                    <a:p>
                      <a:pPr marL="171450" indent="-171450">
                        <a:buFontTx/>
                        <a:buChar char="-"/>
                      </a:pPr>
                      <a:r>
                        <a:rPr lang="en-US" sz="700" b="0" i="0" dirty="0">
                          <a:solidFill>
                            <a:schemeClr val="tx1"/>
                          </a:solidFill>
                        </a:rPr>
                        <a:t>Performs all relevant shots from the scheme of learning, as well as advanced skills with accuracy, precision, coordination and agility.</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Accuracy of shots is excellent.</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Shot selection is consistently correct.</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excellent (Shot placement, power, serve speed, drop shot, doubles communication etc.)</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Power in shots is dominant and used at relevant times.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clear, concise and developed. Pupils are able to link the relevant terminology and tier 3 words into sentences.</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excellent and is done independently. Feedback is constructive and structured.</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Excellent knowledge of the short-term effects of exercise and the effects tennis can have on this.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Elite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elite-level shots/technique at all times. A tactical approach is coached to peers. Pupils articulation of analysis and feedback is constructive, physical health in relation to the activity is elite, social skills are confident and supportive, and pupils focus on difficult challenges:</a:t>
                      </a:r>
                    </a:p>
                    <a:p>
                      <a:endParaRPr lang="en-US" sz="700" b="0" i="0" dirty="0">
                        <a:solidFill>
                          <a:schemeClr val="tx1"/>
                        </a:solidFill>
                      </a:endParaRPr>
                    </a:p>
                    <a:p>
                      <a:pPr marL="171450" indent="-171450">
                        <a:buFontTx/>
                        <a:buChar char="-"/>
                      </a:pPr>
                      <a:r>
                        <a:rPr lang="en-US" sz="700" b="0" i="0" dirty="0">
                          <a:solidFill>
                            <a:schemeClr val="tx1"/>
                          </a:solidFill>
                        </a:rPr>
                        <a:t>Performs all relevant shots from the scheme of learning, as well as advanced skills with accuracy, precision, coordination and agility.</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Accuracy of shots is excellent and tactical</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Shot selection is consistently correct.</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excellent (Shot placement, power, serve speed, drop shot, doubles communication etc.)</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Power in shots is dominant and used at all times.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clear, concise and developed. Pupils are able to link the relevant terminology and tier 3 words into sentences and coach</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excellent and is done independently. Feedback is constructive and structured as well as supportive.</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Excellent knowledge of the short-term effects of exercise and the effects tennis can have on this.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Elite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4030441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1655</TotalTime>
  <Words>2486</Words>
  <Application>Microsoft Office PowerPoint</Application>
  <PresentationFormat>Widescreen</PresentationFormat>
  <Paragraphs>231</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Blue Ridge Heavy SF</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142</cp:revision>
  <cp:lastPrinted>2020-02-24T12:28:29Z</cp:lastPrinted>
  <dcterms:created xsi:type="dcterms:W3CDTF">2019-12-19T05:38:14Z</dcterms:created>
  <dcterms:modified xsi:type="dcterms:W3CDTF">2022-06-20T09:01:44Z</dcterms:modified>
</cp:coreProperties>
</file>