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2" d="100"/>
          <a:sy n="82" d="100"/>
        </p:scale>
        <p:origin x="102" y="6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pPr/>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pPr/>
              <a:t>26/08/2020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pPr/>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8728" y="0"/>
            <a:ext cx="622022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Acids and Alkalis: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properties of acids and alkalis. Pupils will be able to identify acids and alkalis by using indicators and make their own natural indicator. Neutralisation investigations will also be carried out to relate the real life importance of these types of reactions. The investigations will allow pupils to develop their planning, practical and analytical skills, including numeracy.</a:t>
            </a:r>
            <a:endParaRPr lang="en-GB" sz="1200" b="1" i="1" dirty="0"/>
          </a:p>
          <a:p>
            <a:r>
              <a:rPr lang="en-GB" sz="1200" b="1" i="1" dirty="0"/>
              <a:t>Prior knowledge</a:t>
            </a:r>
          </a:p>
          <a:p>
            <a:r>
              <a:rPr lang="en-GB" sz="1200" b="1" i="1" dirty="0"/>
              <a:t>KS2 NC – </a:t>
            </a:r>
            <a:r>
              <a:rPr lang="en-GB" sz="1200" i="1" dirty="0"/>
              <a:t>Pupils should be able to explain that some changes result in the formation of new materials, and that this kind of change is not usually reversible, including changes associated with burning and the action of acid on bicarbonate of soda.</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496065858"/>
              </p:ext>
            </p:extLst>
          </p:nvPr>
        </p:nvGraphicFramePr>
        <p:xfrm>
          <a:off x="60567" y="2441478"/>
          <a:ext cx="12070866" cy="461772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Acids are chemicals that can be irritants or corrosive and have a pH of less than 7. The lower the pH, the stronger the acid. Acids turn universal indicator red (strong acids) or orange/yellow (weaker acids). Edible acids have a sour taste e.g. citric acid.</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Bases are chemicals that are the opposite of acids and have a pH above 7. The higher the pH, the stronger the base. Bases turn universal indicator blue (weak bases) or purple (stronger bases). Alkalis are types of bases that are soluble. Not all bases are soluble (e.g. some metal oxides like copper oxide). Bases are usually used in cleaning products.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Solutions that have a pH of 7 are neutral and turn universal indicator green.</a:t>
                      </a:r>
                    </a:p>
                    <a:p>
                      <a:pPr marL="0" indent="0" algn="l">
                        <a:buFont typeface="Arial" panose="020B0604020202020204" pitchFamily="34" charset="0"/>
                        <a:buNone/>
                      </a:pPr>
                      <a:r>
                        <a:rPr lang="en-GB" sz="1100" b="0" u="none" baseline="0" dirty="0">
                          <a:solidFill>
                            <a:srgbClr val="002060"/>
                          </a:solidFill>
                        </a:rPr>
                        <a:t>Bases can neutralise acids to form a type of salt and water.</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Indicators are chemicals that show whether a chemical is acidic, alkaline or neutral.  The most popular indicator is universal indicator as it also denotes the strength of the acid/base. Natural indicators can be made from red cabbage.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Neutralisation has a range of practical uses from curing heart burn to neutralising acidic soil so that crops can grow. If two much base/alkali is added to an acid the pH will rise above neutral so it important the correct quantity and strength of chemical is used to neutralise a substance.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Hydrochloric acid forms chloride salts. </a:t>
                      </a:r>
                    </a:p>
                    <a:p>
                      <a:pPr marL="0" indent="0" algn="l">
                        <a:buFont typeface="Arial" panose="020B0604020202020204" pitchFamily="34" charset="0"/>
                        <a:buNone/>
                      </a:pPr>
                      <a:r>
                        <a:rPr lang="en-GB" sz="1100" b="0" u="none" baseline="0" dirty="0" err="1">
                          <a:solidFill>
                            <a:srgbClr val="002060"/>
                          </a:solidFill>
                        </a:rPr>
                        <a:t>Sulfuric</a:t>
                      </a:r>
                      <a:r>
                        <a:rPr lang="en-GB" sz="1100" b="0" u="none" baseline="0" dirty="0">
                          <a:solidFill>
                            <a:srgbClr val="002060"/>
                          </a:solidFill>
                        </a:rPr>
                        <a:t> acid forms </a:t>
                      </a:r>
                      <a:r>
                        <a:rPr lang="en-GB" sz="1100" b="0" u="none" baseline="0" dirty="0" err="1">
                          <a:solidFill>
                            <a:srgbClr val="002060"/>
                          </a:solidFill>
                        </a:rPr>
                        <a:t>sulfate</a:t>
                      </a:r>
                      <a:r>
                        <a:rPr lang="en-GB" sz="1100" b="0" u="none" baseline="0" dirty="0">
                          <a:solidFill>
                            <a:srgbClr val="002060"/>
                          </a:solidFill>
                        </a:rPr>
                        <a:t> salts.</a:t>
                      </a:r>
                    </a:p>
                    <a:p>
                      <a:pPr marL="0" indent="0" algn="l">
                        <a:buFont typeface="Arial" panose="020B0604020202020204" pitchFamily="34" charset="0"/>
                        <a:buNone/>
                      </a:pPr>
                      <a:r>
                        <a:rPr lang="en-GB" sz="1100" b="0" u="none" baseline="0" dirty="0">
                          <a:solidFill>
                            <a:srgbClr val="002060"/>
                          </a:solidFill>
                        </a:rPr>
                        <a:t>Nitric acid forms nitrate salts.</a:t>
                      </a:r>
                    </a:p>
                    <a:p>
                      <a:pPr marL="0" indent="0" algn="l">
                        <a:buFont typeface="Arial" panose="020B0604020202020204" pitchFamily="34" charset="0"/>
                        <a:buNone/>
                      </a:pPr>
                      <a:r>
                        <a:rPr lang="en-GB" sz="1100" b="0" u="none" baseline="0" dirty="0">
                          <a:solidFill>
                            <a:srgbClr val="002060"/>
                          </a:solidFill>
                        </a:rPr>
                        <a:t>The first part of the salt name is derived from the metal present in the base/alkali.</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Formulae:</a:t>
                      </a:r>
                    </a:p>
                    <a:p>
                      <a:pPr marL="0" indent="0" algn="l">
                        <a:buFont typeface="Arial" panose="020B0604020202020204" pitchFamily="34" charset="0"/>
                        <a:buNone/>
                      </a:pPr>
                      <a:r>
                        <a:rPr lang="en-GB" sz="1100" b="0" u="none" dirty="0" err="1">
                          <a:solidFill>
                            <a:srgbClr val="002060"/>
                          </a:solidFill>
                        </a:rPr>
                        <a:t>HCl</a:t>
                      </a: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H</a:t>
                      </a:r>
                      <a:r>
                        <a:rPr lang="en-GB" sz="1100" b="0" u="none" baseline="-25000" dirty="0">
                          <a:solidFill>
                            <a:srgbClr val="002060"/>
                          </a:solidFill>
                        </a:rPr>
                        <a:t>2</a:t>
                      </a:r>
                      <a:r>
                        <a:rPr lang="en-GB" sz="1100" b="0" u="none" dirty="0">
                          <a:solidFill>
                            <a:srgbClr val="002060"/>
                          </a:solidFill>
                        </a:rPr>
                        <a:t>SO</a:t>
                      </a:r>
                      <a:r>
                        <a:rPr lang="en-GB" sz="1100" b="0" u="none" baseline="-25000" dirty="0">
                          <a:solidFill>
                            <a:srgbClr val="002060"/>
                          </a:solidFill>
                        </a:rPr>
                        <a:t>4</a:t>
                      </a:r>
                    </a:p>
                    <a:p>
                      <a:pPr marL="0" indent="0" algn="l">
                        <a:buFont typeface="Arial" panose="020B0604020202020204" pitchFamily="34" charset="0"/>
                        <a:buNone/>
                      </a:pPr>
                      <a:r>
                        <a:rPr lang="en-GB" sz="1100" b="0" u="none" dirty="0">
                          <a:solidFill>
                            <a:srgbClr val="002060"/>
                          </a:solidFill>
                        </a:rPr>
                        <a:t>HNO</a:t>
                      </a:r>
                      <a:r>
                        <a:rPr lang="en-GB" sz="1100" b="0" u="none" baseline="-25000" dirty="0">
                          <a:solidFill>
                            <a:srgbClr val="002060"/>
                          </a:solidFill>
                        </a:rPr>
                        <a:t>3</a:t>
                      </a:r>
                      <a:r>
                        <a:rPr lang="en-GB" sz="1100" b="0" u="none" baseline="0" dirty="0">
                          <a:solidFill>
                            <a:srgbClr val="002060"/>
                          </a:solidFill>
                        </a:rPr>
                        <a:t> </a:t>
                      </a:r>
                    </a:p>
                    <a:p>
                      <a:pPr marL="0" indent="0" algn="l">
                        <a:buFont typeface="Arial" panose="020B0604020202020204" pitchFamily="34" charset="0"/>
                        <a:buNone/>
                      </a:pPr>
                      <a:r>
                        <a:rPr lang="en-GB" sz="1100" b="0" u="none" baseline="0" dirty="0" err="1">
                          <a:solidFill>
                            <a:srgbClr val="002060"/>
                          </a:solidFill>
                        </a:rPr>
                        <a:t>NaOH</a:t>
                      </a:r>
                      <a:r>
                        <a:rPr lang="en-GB" sz="1100" b="0" u="none" baseline="0" dirty="0">
                          <a:solidFill>
                            <a:srgbClr val="002060"/>
                          </a:solidFill>
                        </a:rPr>
                        <a:t> </a:t>
                      </a:r>
                    </a:p>
                    <a:p>
                      <a:pPr marL="0" indent="0" algn="l">
                        <a:buFont typeface="Arial" panose="020B0604020202020204" pitchFamily="34" charset="0"/>
                        <a:buNone/>
                      </a:pPr>
                      <a:r>
                        <a:rPr lang="en-GB" sz="1100" b="0" u="none" baseline="0" dirty="0" err="1">
                          <a:solidFill>
                            <a:srgbClr val="002060"/>
                          </a:solidFill>
                        </a:rPr>
                        <a:t>NaCl</a:t>
                      </a: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Acid/acidic</a:t>
                      </a:r>
                    </a:p>
                    <a:p>
                      <a:pPr marL="0" indent="0" algn="l">
                        <a:buFont typeface="Arial" panose="020B0604020202020204" pitchFamily="34" charset="0"/>
                        <a:buNone/>
                      </a:pPr>
                      <a:r>
                        <a:rPr lang="en-GB" sz="1100" b="0" i="0" u="none" dirty="0">
                          <a:solidFill>
                            <a:srgbClr val="002060"/>
                          </a:solidFill>
                        </a:rPr>
                        <a:t>Alkali/alkaline</a:t>
                      </a:r>
                    </a:p>
                    <a:p>
                      <a:pPr marL="0" indent="0" algn="l">
                        <a:buFont typeface="Arial" panose="020B0604020202020204" pitchFamily="34" charset="0"/>
                        <a:buNone/>
                      </a:pPr>
                      <a:r>
                        <a:rPr lang="en-GB" sz="1100" b="0" i="0" u="none" dirty="0">
                          <a:solidFill>
                            <a:srgbClr val="002060"/>
                          </a:solidFill>
                        </a:rPr>
                        <a:t>Base/basic</a:t>
                      </a:r>
                    </a:p>
                    <a:p>
                      <a:pPr marL="0" indent="0" algn="l">
                        <a:buFont typeface="Arial" panose="020B0604020202020204" pitchFamily="34" charset="0"/>
                        <a:buNone/>
                      </a:pPr>
                      <a:r>
                        <a:rPr lang="en-GB" sz="1100" b="0" i="0" u="none" dirty="0">
                          <a:solidFill>
                            <a:srgbClr val="002060"/>
                          </a:solidFill>
                        </a:rPr>
                        <a:t>Neutral/</a:t>
                      </a:r>
                      <a:r>
                        <a:rPr lang="en-GB" sz="1100" b="0" i="0" u="none">
                          <a:solidFill>
                            <a:srgbClr val="002060"/>
                          </a:solidFill>
                        </a:rPr>
                        <a:t>neutralisation – etymology </a:t>
                      </a:r>
                      <a:endParaRPr lang="en-GB" sz="1100" b="0" i="0" u="none" dirty="0">
                        <a:solidFill>
                          <a:srgbClr val="002060"/>
                        </a:solidFill>
                      </a:endParaRPr>
                    </a:p>
                    <a:p>
                      <a:pPr marL="0" indent="0" algn="l">
                        <a:buFont typeface="Arial" panose="020B0604020202020204" pitchFamily="34" charset="0"/>
                        <a:buNone/>
                      </a:pPr>
                      <a:r>
                        <a:rPr lang="en-GB" sz="1100" b="0" i="0" u="none" dirty="0">
                          <a:solidFill>
                            <a:srgbClr val="002060"/>
                          </a:solidFill>
                        </a:rPr>
                        <a:t>Indicator</a:t>
                      </a:r>
                    </a:p>
                    <a:p>
                      <a:pPr marL="0" indent="0" algn="l">
                        <a:buFont typeface="Arial" panose="020B0604020202020204" pitchFamily="34" charset="0"/>
                        <a:buNone/>
                      </a:pPr>
                      <a:r>
                        <a:rPr lang="en-GB" sz="1100" b="0" i="0" u="none" dirty="0">
                          <a:solidFill>
                            <a:srgbClr val="002060"/>
                          </a:solidFill>
                        </a:rPr>
                        <a:t>pH scale</a:t>
                      </a:r>
                    </a:p>
                    <a:p>
                      <a:pPr marL="0" indent="0" algn="l">
                        <a:buFont typeface="Arial" panose="020B0604020202020204" pitchFamily="34" charset="0"/>
                        <a:buNone/>
                      </a:pPr>
                      <a:r>
                        <a:rPr lang="en-GB" sz="1100" b="0" i="0" u="none" dirty="0">
                          <a:solidFill>
                            <a:srgbClr val="002060"/>
                          </a:solidFill>
                        </a:rPr>
                        <a:t>Salt</a:t>
                      </a:r>
                    </a:p>
                    <a:p>
                      <a:pPr marL="0" indent="0" algn="l">
                        <a:buFont typeface="Arial" panose="020B0604020202020204" pitchFamily="34" charset="0"/>
                        <a:buNone/>
                      </a:pPr>
                      <a:r>
                        <a:rPr lang="en-GB" sz="1100" b="0" i="0" u="none" dirty="0">
                          <a:solidFill>
                            <a:srgbClr val="002060"/>
                          </a:solidFill>
                        </a:rPr>
                        <a:t>Soluble</a:t>
                      </a:r>
                    </a:p>
                    <a:p>
                      <a:pPr marL="0" indent="0" algn="l">
                        <a:buFont typeface="Arial" panose="020B0604020202020204" pitchFamily="34" charset="0"/>
                        <a:buNone/>
                      </a:pPr>
                      <a:r>
                        <a:rPr lang="en-GB" sz="1100" b="0" i="0" u="none" dirty="0">
                          <a:solidFill>
                            <a:srgbClr val="002060"/>
                          </a:solidFill>
                        </a:rPr>
                        <a:t>Corrosive</a:t>
                      </a:r>
                    </a:p>
                    <a:p>
                      <a:pPr marL="0" indent="0" algn="l">
                        <a:buFont typeface="Arial" panose="020B0604020202020204" pitchFamily="34" charset="0"/>
                        <a:buNone/>
                      </a:pPr>
                      <a:r>
                        <a:rPr lang="en-GB" sz="1100" b="0" i="0" u="none" dirty="0">
                          <a:solidFill>
                            <a:srgbClr val="002060"/>
                          </a:solidFill>
                        </a:rPr>
                        <a:t>Irritant</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WOW zone tasks</a:t>
                      </a:r>
                    </a:p>
                    <a:p>
                      <a:pPr algn="ctr"/>
                      <a:endParaRPr lang="en-GB" sz="1100" b="0" u="none" dirty="0">
                        <a:solidFill>
                          <a:srgbClr val="002060"/>
                        </a:solidFill>
                      </a:endParaRPr>
                    </a:p>
                    <a:p>
                      <a:pPr algn="l"/>
                      <a:r>
                        <a:rPr lang="en-GB" sz="1100" b="0" u="none" dirty="0">
                          <a:solidFill>
                            <a:srgbClr val="002060"/>
                          </a:solidFill>
                        </a:rPr>
                        <a:t>Compare the usefulness</a:t>
                      </a:r>
                      <a:r>
                        <a:rPr lang="en-GB" sz="1100" b="0" u="none" baseline="0" dirty="0">
                          <a:solidFill>
                            <a:srgbClr val="002060"/>
                          </a:solidFill>
                        </a:rPr>
                        <a:t> of litmus, universal and red cabbage indicator.</a:t>
                      </a:r>
                      <a:endParaRPr lang="en-GB" sz="1100" b="0" u="none" dirty="0">
                        <a:solidFill>
                          <a:srgbClr val="002060"/>
                        </a:solidFill>
                      </a:endParaRPr>
                    </a:p>
                    <a:p>
                      <a:pPr algn="l"/>
                      <a:endParaRPr lang="en-GB" sz="1100" b="0" u="none" dirty="0">
                        <a:solidFill>
                          <a:srgbClr val="002060"/>
                        </a:solidFill>
                      </a:endParaRPr>
                    </a:p>
                    <a:p>
                      <a:pPr algn="l"/>
                      <a:r>
                        <a:rPr lang="en-GB" sz="1100" kern="1200" dirty="0">
                          <a:solidFill>
                            <a:srgbClr val="002060"/>
                          </a:solidFill>
                          <a:latin typeface="+mn-lt"/>
                          <a:ea typeface="+mn-ea"/>
                          <a:cs typeface="+mn-cs"/>
                        </a:rPr>
                        <a:t>Compare acids and alkalis, stating their pH, give examples and associated hazards. </a:t>
                      </a:r>
                      <a:endParaRPr lang="en-GB" sz="1100" b="0" u="none" dirty="0">
                        <a:solidFill>
                          <a:srgbClr val="002060"/>
                        </a:solidFill>
                      </a:endParaRPr>
                    </a:p>
                    <a:p>
                      <a:pPr algn="l"/>
                      <a:endParaRPr lang="en-GB" sz="1100" b="0" u="none" dirty="0">
                        <a:solidFill>
                          <a:srgbClr val="002060"/>
                        </a:solidFill>
                      </a:endParaRPr>
                    </a:p>
                    <a:p>
                      <a:pPr algn="l"/>
                      <a:r>
                        <a:rPr lang="en-GB" sz="1100" b="0" u="none" dirty="0">
                          <a:solidFill>
                            <a:srgbClr val="002060"/>
                          </a:solidFill>
                        </a:rPr>
                        <a:t>Write a method of how</a:t>
                      </a:r>
                      <a:r>
                        <a:rPr lang="en-GB" sz="1100" b="0" u="none" baseline="0" dirty="0">
                          <a:solidFill>
                            <a:srgbClr val="002060"/>
                          </a:solidFill>
                        </a:rPr>
                        <a:t> to produce red cabbage indicator.</a:t>
                      </a:r>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algn="l"/>
                      <a:r>
                        <a:rPr lang="en-GB" sz="1100" b="0" u="none" dirty="0">
                          <a:solidFill>
                            <a:srgbClr val="002060"/>
                          </a:solidFill>
                        </a:rPr>
                        <a:t>KS4 – Chemistry Paper 1 – Chemical Changes.</a:t>
                      </a:r>
                    </a:p>
                    <a:p>
                      <a:pPr algn="l"/>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661993"/>
          </a:xfrm>
          <a:prstGeom prst="rect">
            <a:avLst/>
          </a:prstGeom>
          <a:noFill/>
        </p:spPr>
        <p:txBody>
          <a:bodyPr wrap="square" rtlCol="0">
            <a:spAutoFit/>
          </a:bodyPr>
          <a:lstStyle/>
          <a:p>
            <a:r>
              <a:rPr lang="en-GB" sz="1400" b="1" u="sng" dirty="0"/>
              <a:t>The bigger picture:</a:t>
            </a:r>
          </a:p>
          <a:p>
            <a:r>
              <a:rPr lang="en-GB" sz="1400" i="1" dirty="0"/>
              <a:t>Links to chemical changes and reactions– uses in the manufacture of medications and industrial chemicals.</a:t>
            </a:r>
          </a:p>
          <a:p>
            <a:endParaRPr lang="en-GB" sz="1400" i="1" dirty="0"/>
          </a:p>
          <a:p>
            <a:r>
              <a:rPr lang="en-GB" sz="1400" i="1" dirty="0"/>
              <a:t>Career link – chemical engineer.</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TotalTime>
  <Words>542</Words>
  <Application>Microsoft Office PowerPoint</Application>
  <PresentationFormat>Widescreen</PresentationFormat>
  <Paragraphs>61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46</cp:revision>
  <cp:lastPrinted>2020-02-24T07:40:48Z</cp:lastPrinted>
  <dcterms:created xsi:type="dcterms:W3CDTF">2019-12-19T05:38:14Z</dcterms:created>
  <dcterms:modified xsi:type="dcterms:W3CDTF">2020-08-26T10:03:51Z</dcterms:modified>
</cp:coreProperties>
</file>