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90" d="100"/>
          <a:sy n="90" d="100"/>
        </p:scale>
        <p:origin x="60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18/11/2020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164784" y="0"/>
            <a:ext cx="5143139"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Atoms, Elements &amp; Compounds</a:t>
            </a:r>
          </a:p>
        </p:txBody>
      </p:sp>
      <p:sp>
        <p:nvSpPr>
          <p:cNvPr id="5" name="TextBox 4">
            <a:extLst>
              <a:ext uri="{FF2B5EF4-FFF2-40B4-BE49-F238E27FC236}">
                <a16:creationId xmlns:a16="http://schemas.microsoft.com/office/drawing/2014/main" id="{31CB9A6E-E90D-41E8-AD2D-6A0C767F502F}"/>
              </a:ext>
            </a:extLst>
          </p:cNvPr>
          <p:cNvSpPr txBox="1"/>
          <p:nvPr/>
        </p:nvSpPr>
        <p:spPr>
          <a:xfrm>
            <a:off x="2302" y="502486"/>
            <a:ext cx="7468081" cy="1569660"/>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materials and their properties and uses.  This will link in to atoms, their basic structure and their link to elements. Pupils will explore how compounds are formed from elements and the difference between these and mixtures.  </a:t>
            </a:r>
            <a:endParaRPr lang="en-GB" sz="1200" b="1" i="1" dirty="0"/>
          </a:p>
          <a:p>
            <a:r>
              <a:rPr lang="en-GB" sz="1200" b="1" i="1" dirty="0"/>
              <a:t>Prior knowledge</a:t>
            </a:r>
          </a:p>
          <a:p>
            <a:r>
              <a:rPr lang="en-GB" sz="1200" b="1" i="1" dirty="0"/>
              <a:t>KS2 NC – </a:t>
            </a:r>
            <a:r>
              <a:rPr lang="en-GB" sz="1200" i="1" dirty="0"/>
              <a:t>Pupils should explore a variety of everyday materials and develop simple descriptions of these. Pupils should explain that changes occur when new materials are formed and explore these practically, giving reasons for particular uses of materials. </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865169695"/>
              </p:ext>
            </p:extLst>
          </p:nvPr>
        </p:nvGraphicFramePr>
        <p:xfrm>
          <a:off x="60567" y="2441478"/>
          <a:ext cx="12070866" cy="441960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GB" sz="1050" b="0" u="none" baseline="0" dirty="0">
                          <a:solidFill>
                            <a:srgbClr val="002060"/>
                          </a:solidFill>
                        </a:rPr>
                        <a:t>Materials that surround us can be man made or natural.  They have specific properties that make them suitable for their use e.g. shiny – jewellery, high melting point – metal pan. An atom is the smallest part of an element that can exist and is in turn made up from smaller sub-atomic particles which can be found inside the nucleus (neutrons and protons) of the atoms and the area surrounding the nucleus (electrons). When atoms of the same type come together they form an element. </a:t>
                      </a:r>
                    </a:p>
                    <a:p>
                      <a:pPr marL="0" indent="0" algn="l">
                        <a:buFont typeface="Arial" panose="020B0604020202020204" pitchFamily="34" charset="0"/>
                        <a:buNone/>
                      </a:pPr>
                      <a:endParaRPr lang="en-GB" sz="1050" b="0" u="none" baseline="0" dirty="0">
                        <a:solidFill>
                          <a:srgbClr val="002060"/>
                        </a:solidFill>
                      </a:endParaRPr>
                    </a:p>
                    <a:p>
                      <a:pPr marL="0" indent="0" algn="l">
                        <a:buFont typeface="Arial" panose="020B0604020202020204" pitchFamily="34" charset="0"/>
                        <a:buNone/>
                      </a:pPr>
                      <a:r>
                        <a:rPr lang="en-GB" sz="1050" b="0" u="none" baseline="0" dirty="0">
                          <a:solidFill>
                            <a:srgbClr val="002060"/>
                          </a:solidFill>
                        </a:rPr>
                        <a:t>An element is made up of only one type of atom and they are represented in the periodic table.  This is a table where element symbols are organised into groups and periods depending upon their properties.  Some symbols are single letters, some are two letters where the first will always be a capital letter and the second will always be a lowercase letter.  There are over 100 elements and these represent many of the everyday materials that we recognise but elements combine to form compounds. When atoms bond together we refer to them as a molecule, although usually this is a term used to describe when non metals bond together. </a:t>
                      </a:r>
                    </a:p>
                    <a:p>
                      <a:pPr marL="0" indent="0" algn="l">
                        <a:buFont typeface="Arial" panose="020B0604020202020204" pitchFamily="34" charset="0"/>
                        <a:buNone/>
                      </a:pPr>
                      <a:endParaRPr lang="en-GB" sz="1050" b="0" u="none" baseline="0" dirty="0">
                        <a:solidFill>
                          <a:srgbClr val="002060"/>
                        </a:solidFill>
                      </a:endParaRPr>
                    </a:p>
                    <a:p>
                      <a:pPr marL="0" indent="0" algn="l">
                        <a:buFont typeface="Arial" panose="020B0604020202020204" pitchFamily="34" charset="0"/>
                        <a:buNone/>
                      </a:pPr>
                      <a:r>
                        <a:rPr lang="en-GB" sz="1050" b="0" u="none" baseline="0" dirty="0">
                          <a:solidFill>
                            <a:srgbClr val="002060"/>
                          </a:solidFill>
                        </a:rPr>
                        <a:t>Compounds are formed when two different types of atoms chemically combine together. Many common materials (water, carbon dioxide) are compounds.  When atoms bond together, they create a new substance which rarely resembles the original elements that it was formed from. It is very difficult to return to any elements that where used to form the compound. The properties of the compound are often very different from the elements used to form it. We can often use particle models to represent elements and compounds.  Usually, elements are represented by one coloured particle and compounds are represented by two different coloured particles, joined together. </a:t>
                      </a:r>
                    </a:p>
                    <a:p>
                      <a:pPr marL="0" indent="0" algn="l">
                        <a:buFont typeface="Arial" panose="020B0604020202020204" pitchFamily="34" charset="0"/>
                        <a:buNone/>
                      </a:pPr>
                      <a:endParaRPr lang="en-GB" sz="1050" b="0" u="none" baseline="0" dirty="0">
                        <a:solidFill>
                          <a:srgbClr val="002060"/>
                        </a:solidFill>
                      </a:endParaRPr>
                    </a:p>
                    <a:p>
                      <a:pPr marL="0" indent="0" algn="l">
                        <a:buFont typeface="Arial" panose="020B0604020202020204" pitchFamily="34" charset="0"/>
                        <a:buNone/>
                      </a:pPr>
                      <a:r>
                        <a:rPr lang="en-GB" sz="1050" b="0" u="none" baseline="0" dirty="0">
                          <a:solidFill>
                            <a:srgbClr val="002060"/>
                          </a:solidFill>
                        </a:rPr>
                        <a:t>When forming compounds, words or symbols (formula) can be used to represent the reactants and products, oxygen changes to oxide, fluorine, chlorine, bromine and sulphur all have –ide as their suffix e.g. sulphide. These are also required to be balanced to ensure that conservation of mass is observed. </a:t>
                      </a:r>
                    </a:p>
                    <a:p>
                      <a:pPr marL="0" indent="0" algn="l">
                        <a:buFont typeface="Arial" panose="020B0604020202020204" pitchFamily="34" charset="0"/>
                        <a:buNone/>
                      </a:pPr>
                      <a:r>
                        <a:rPr lang="en-GB" sz="1050" b="0" u="none" baseline="0" dirty="0">
                          <a:solidFill>
                            <a:srgbClr val="002060"/>
                          </a:solidFill>
                        </a:rPr>
                        <a:t>Mixtures occur when elements or compounds come together but do not chemically join together meaning that they are easier to separate, using a variety of techniques explored in later units. </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rgbClr val="002060"/>
                          </a:solidFill>
                        </a:rPr>
                        <a:t>Relative charges and mass of sub-atomic particles – electrons – and almost zero, protons + and mass of 1, neutrons 0 charge and mass of 1. </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Mendeleev instrumental in development of modern PT.</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Bonding between metals &amp; non metals – Ionic</a:t>
                      </a:r>
                    </a:p>
                    <a:p>
                      <a:pPr marL="0" indent="0" algn="l">
                        <a:buFont typeface="Arial" panose="020B0604020202020204" pitchFamily="34" charset="0"/>
                        <a:buNone/>
                      </a:pPr>
                      <a:r>
                        <a:rPr lang="en-GB" sz="1100" b="0" u="none" dirty="0">
                          <a:solidFill>
                            <a:srgbClr val="002060"/>
                          </a:solidFill>
                        </a:rPr>
                        <a:t>                                 non metals – covalent </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i="0" u="none" dirty="0">
                          <a:solidFill>
                            <a:srgbClr val="002060"/>
                          </a:solidFill>
                        </a:rPr>
                        <a:t>Atom</a:t>
                      </a:r>
                    </a:p>
                    <a:p>
                      <a:pPr marL="0" indent="0" algn="l">
                        <a:buFont typeface="Arial" panose="020B0604020202020204" pitchFamily="34" charset="0"/>
                        <a:buNone/>
                      </a:pPr>
                      <a:r>
                        <a:rPr lang="en-GB" sz="1100" b="0" i="0" u="none" dirty="0">
                          <a:solidFill>
                            <a:srgbClr val="002060"/>
                          </a:solidFill>
                        </a:rPr>
                        <a:t>Element</a:t>
                      </a:r>
                    </a:p>
                    <a:p>
                      <a:pPr marL="0" indent="0" algn="l">
                        <a:buFont typeface="Arial" panose="020B0604020202020204" pitchFamily="34" charset="0"/>
                        <a:buNone/>
                      </a:pPr>
                      <a:r>
                        <a:rPr lang="en-GB" sz="1100" b="0" i="0" u="none" dirty="0">
                          <a:solidFill>
                            <a:srgbClr val="002060"/>
                          </a:solidFill>
                        </a:rPr>
                        <a:t>Compound (etymology)</a:t>
                      </a:r>
                    </a:p>
                    <a:p>
                      <a:pPr marL="0" indent="0" algn="l">
                        <a:buFont typeface="Arial" panose="020B0604020202020204" pitchFamily="34" charset="0"/>
                        <a:buNone/>
                      </a:pPr>
                      <a:r>
                        <a:rPr lang="en-GB" sz="1100" b="0" i="0" u="none" dirty="0">
                          <a:solidFill>
                            <a:srgbClr val="002060"/>
                          </a:solidFill>
                        </a:rPr>
                        <a:t>Molecule</a:t>
                      </a:r>
                    </a:p>
                    <a:p>
                      <a:pPr marL="0" indent="0" algn="l">
                        <a:buFont typeface="Arial" panose="020B0604020202020204" pitchFamily="34" charset="0"/>
                        <a:buNone/>
                      </a:pPr>
                      <a:r>
                        <a:rPr lang="en-GB" sz="1100" b="0" i="0" u="none" dirty="0">
                          <a:solidFill>
                            <a:srgbClr val="002060"/>
                          </a:solidFill>
                        </a:rPr>
                        <a:t>Mixture</a:t>
                      </a:r>
                    </a:p>
                    <a:p>
                      <a:pPr marL="0" indent="0" algn="l">
                        <a:buFont typeface="Arial" panose="020B0604020202020204" pitchFamily="34" charset="0"/>
                        <a:buNone/>
                      </a:pPr>
                      <a:r>
                        <a:rPr lang="en-GB" sz="1100" b="0" i="0" u="none" dirty="0">
                          <a:solidFill>
                            <a:srgbClr val="002060"/>
                          </a:solidFill>
                        </a:rPr>
                        <a:t>Particle (etymology)</a:t>
                      </a:r>
                    </a:p>
                    <a:p>
                      <a:pPr marL="0" indent="0" algn="l">
                        <a:buFont typeface="Arial" panose="020B0604020202020204" pitchFamily="34" charset="0"/>
                        <a:buNone/>
                      </a:pPr>
                      <a:r>
                        <a:rPr lang="en-GB" sz="1100" b="0" i="0" u="none" dirty="0">
                          <a:solidFill>
                            <a:srgbClr val="002060"/>
                          </a:solidFill>
                        </a:rPr>
                        <a:t>Neutron</a:t>
                      </a:r>
                    </a:p>
                    <a:p>
                      <a:pPr marL="0" indent="0" algn="l">
                        <a:buFont typeface="Arial" panose="020B0604020202020204" pitchFamily="34" charset="0"/>
                        <a:buNone/>
                      </a:pPr>
                      <a:r>
                        <a:rPr lang="en-GB" sz="1100" b="0" i="0" u="none" dirty="0">
                          <a:solidFill>
                            <a:srgbClr val="002060"/>
                          </a:solidFill>
                        </a:rPr>
                        <a:t>Nucleus</a:t>
                      </a:r>
                    </a:p>
                    <a:p>
                      <a:pPr marL="0" indent="0" algn="l">
                        <a:buFont typeface="Arial" panose="020B0604020202020204" pitchFamily="34" charset="0"/>
                        <a:buNone/>
                      </a:pPr>
                      <a:r>
                        <a:rPr lang="en-GB" sz="1100" b="0" i="0" u="none" dirty="0">
                          <a:solidFill>
                            <a:srgbClr val="002060"/>
                          </a:solidFill>
                        </a:rPr>
                        <a:t>Electron</a:t>
                      </a:r>
                    </a:p>
                    <a:p>
                      <a:pPr marL="0" indent="0" algn="l">
                        <a:buFont typeface="Arial" panose="020B0604020202020204" pitchFamily="34" charset="0"/>
                        <a:buNone/>
                      </a:pPr>
                      <a:r>
                        <a:rPr lang="en-GB" sz="1100" b="0" i="0" u="none" dirty="0">
                          <a:solidFill>
                            <a:srgbClr val="002060"/>
                          </a:solidFill>
                        </a:rPr>
                        <a:t>Proton</a:t>
                      </a:r>
                    </a:p>
                    <a:p>
                      <a:pPr marL="0" indent="0" algn="l">
                        <a:buFont typeface="Arial" panose="020B0604020202020204" pitchFamily="34" charset="0"/>
                        <a:buNone/>
                      </a:pPr>
                      <a:r>
                        <a:rPr lang="en-GB" sz="1100" b="0" i="0" u="none" dirty="0">
                          <a:solidFill>
                            <a:srgbClr val="002060"/>
                          </a:solidFill>
                        </a:rPr>
                        <a:t>Neutron</a:t>
                      </a:r>
                    </a:p>
                    <a:p>
                      <a:pPr marL="0" indent="0" algn="l">
                        <a:buFont typeface="Arial" panose="020B0604020202020204" pitchFamily="34" charset="0"/>
                        <a:buNone/>
                      </a:pPr>
                      <a:r>
                        <a:rPr lang="en-GB" sz="1100" b="0" i="0" u="none" dirty="0">
                          <a:solidFill>
                            <a:srgbClr val="002060"/>
                          </a:solidFill>
                        </a:rPr>
                        <a:t>Bonding</a:t>
                      </a:r>
                    </a:p>
                    <a:p>
                      <a:pPr marL="0" indent="0" algn="l">
                        <a:buFont typeface="Arial" panose="020B0604020202020204" pitchFamily="34" charset="0"/>
                        <a:buNone/>
                      </a:pPr>
                      <a:r>
                        <a:rPr lang="en-GB" sz="1100" b="0" i="0" u="none" dirty="0">
                          <a:solidFill>
                            <a:srgbClr val="002060"/>
                          </a:solidFill>
                        </a:rPr>
                        <a:t>Formulae </a:t>
                      </a:r>
                    </a:p>
                  </a:txBody>
                  <a:tcPr/>
                </a:tc>
                <a:tc>
                  <a:txBody>
                    <a:bodyPr/>
                    <a:lstStyle/>
                    <a:p>
                      <a:pPr algn="l"/>
                      <a:r>
                        <a:rPr lang="en-GB" sz="1100" b="0" u="sng" dirty="0">
                          <a:solidFill>
                            <a:schemeClr val="accent5">
                              <a:lumMod val="50000"/>
                            </a:schemeClr>
                          </a:solidFill>
                        </a:rPr>
                        <a:t>Personal Development</a:t>
                      </a:r>
                    </a:p>
                    <a:p>
                      <a:pPr algn="l"/>
                      <a:r>
                        <a:rPr lang="en-GB" sz="1100" b="0" u="none" dirty="0">
                          <a:solidFill>
                            <a:schemeClr val="accent5">
                              <a:lumMod val="50000"/>
                            </a:schemeClr>
                          </a:solidFill>
                        </a:rPr>
                        <a:t>Consider the diversity of materials that can be found on Earth and digest the processes that must have occurred to create these. </a:t>
                      </a:r>
                    </a:p>
                    <a:p>
                      <a:pPr algn="l"/>
                      <a:r>
                        <a:rPr lang="en-US" sz="1100" b="0" u="sng" dirty="0">
                          <a:solidFill>
                            <a:schemeClr val="accent5">
                              <a:lumMod val="50000"/>
                            </a:schemeClr>
                          </a:solidFill>
                        </a:rPr>
                        <a:t>L</a:t>
                      </a:r>
                      <a:r>
                        <a:rPr lang="en-GB" sz="1100" b="0" u="sng" dirty="0" err="1">
                          <a:solidFill>
                            <a:schemeClr val="accent5">
                              <a:lumMod val="50000"/>
                            </a:schemeClr>
                          </a:solidFill>
                        </a:rPr>
                        <a:t>iteracy</a:t>
                      </a:r>
                      <a:r>
                        <a:rPr lang="en-GB" sz="1100" b="0" u="sng" dirty="0">
                          <a:solidFill>
                            <a:schemeClr val="accent5">
                              <a:lumMod val="50000"/>
                            </a:schemeClr>
                          </a:solidFill>
                        </a:rPr>
                        <a:t> Focus</a:t>
                      </a:r>
                    </a:p>
                    <a:p>
                      <a:pPr algn="l"/>
                      <a:r>
                        <a:rPr lang="en-GB" sz="1100" kern="1200" dirty="0">
                          <a:solidFill>
                            <a:schemeClr val="accent5">
                              <a:lumMod val="50000"/>
                            </a:schemeClr>
                          </a:solidFill>
                          <a:effectLst/>
                          <a:latin typeface="+mn-lt"/>
                          <a:ea typeface="+mn-ea"/>
                          <a:cs typeface="+mn-cs"/>
                        </a:rPr>
                        <a:t>Focusing on names of elements and linking these to their symbols. </a:t>
                      </a:r>
                    </a:p>
                    <a:p>
                      <a:pPr algn="l"/>
                      <a:endParaRPr lang="en-US" sz="1100" b="0" u="sng" dirty="0">
                        <a:solidFill>
                          <a:schemeClr val="accent5">
                            <a:lumMod val="50000"/>
                          </a:schemeClr>
                        </a:solidFill>
                      </a:endParaRPr>
                    </a:p>
                    <a:p>
                      <a:pPr algn="l"/>
                      <a:r>
                        <a:rPr lang="en-US" sz="1100" b="0" u="sng" dirty="0">
                          <a:solidFill>
                            <a:schemeClr val="accent5">
                              <a:lumMod val="50000"/>
                            </a:schemeClr>
                          </a:solidFill>
                        </a:rPr>
                        <a:t>N</a:t>
                      </a:r>
                      <a:r>
                        <a:rPr lang="en-GB" sz="1100" b="0" u="sng" dirty="0" err="1">
                          <a:solidFill>
                            <a:schemeClr val="accent5">
                              <a:lumMod val="50000"/>
                            </a:schemeClr>
                          </a:solidFill>
                        </a:rPr>
                        <a:t>umeracy</a:t>
                      </a:r>
                      <a:r>
                        <a:rPr lang="en-GB" sz="1100" b="0" u="sng" dirty="0">
                          <a:solidFill>
                            <a:schemeClr val="accent5">
                              <a:lumMod val="50000"/>
                            </a:schemeClr>
                          </a:solidFill>
                        </a:rPr>
                        <a:t> focus</a:t>
                      </a:r>
                    </a:p>
                    <a:p>
                      <a:pPr algn="l"/>
                      <a:r>
                        <a:rPr lang="en-GB" sz="1100" b="0" u="none" dirty="0">
                          <a:solidFill>
                            <a:schemeClr val="accent5">
                              <a:lumMod val="50000"/>
                            </a:schemeClr>
                          </a:solidFill>
                        </a:rPr>
                        <a:t>Counting atoms, elements within a formula.  Distinguishing between positive and negative charges. Comprehending how many elements there are and linking this to the wider world?</a:t>
                      </a:r>
                    </a:p>
                    <a:p>
                      <a:pPr algn="l"/>
                      <a:endParaRPr lang="en-GB" sz="1100" b="0" u="none" dirty="0">
                        <a:solidFill>
                          <a:schemeClr val="accent5">
                            <a:lumMod val="50000"/>
                          </a:schemeClr>
                        </a:solidFill>
                      </a:endParaRPr>
                    </a:p>
                    <a:p>
                      <a:pPr algn="l"/>
                      <a:r>
                        <a:rPr lang="en-GB" sz="1100" b="1" u="sng" dirty="0">
                          <a:solidFill>
                            <a:srgbClr val="002060"/>
                          </a:solidFill>
                        </a:rPr>
                        <a:t>WHERE NEXT?</a:t>
                      </a:r>
                    </a:p>
                    <a:p>
                      <a:pPr algn="l"/>
                      <a:r>
                        <a:rPr lang="en-GB" sz="1100" b="0" u="none" dirty="0">
                          <a:solidFill>
                            <a:srgbClr val="002060"/>
                          </a:solidFill>
                        </a:rPr>
                        <a:t>KS3 – Year 7 Particles, Year 8 Periodic Table/metals and non metals</a:t>
                      </a:r>
                    </a:p>
                    <a:p>
                      <a:pPr algn="l"/>
                      <a:r>
                        <a:rPr lang="en-GB" sz="1100" b="0" u="none" dirty="0">
                          <a:solidFill>
                            <a:srgbClr val="002060"/>
                          </a:solidFill>
                        </a:rPr>
                        <a:t>.</a:t>
                      </a:r>
                    </a:p>
                    <a:p>
                      <a:pPr algn="l"/>
                      <a:endParaRPr lang="en-GB" sz="1100" b="0" u="none" dirty="0">
                        <a:solidFill>
                          <a:srgbClr val="002060"/>
                        </a:solidFill>
                      </a:endParaRPr>
                    </a:p>
                    <a:p>
                      <a:pPr algn="l"/>
                      <a:r>
                        <a:rPr lang="en-GB" sz="1100" b="0" u="none" dirty="0">
                          <a:solidFill>
                            <a:srgbClr val="002060"/>
                          </a:solidFill>
                        </a:rPr>
                        <a:t>Ks4</a:t>
                      </a:r>
                      <a:r>
                        <a:rPr lang="en-GB" sz="1100" b="0" u="none" baseline="0" dirty="0">
                          <a:solidFill>
                            <a:srgbClr val="002060"/>
                          </a:solidFill>
                        </a:rPr>
                        <a:t> – Atoms &amp; The Periodic Table, Bonding, chemical reactions.</a:t>
                      </a:r>
                      <a:endParaRPr lang="en-GB" sz="1100" b="0" u="none"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3073" t="2724" r="2388" b="2722"/>
          <a:stretch/>
        </p:blipFill>
        <p:spPr>
          <a:xfrm>
            <a:off x="7470383" y="0"/>
            <a:ext cx="4721617" cy="2308324"/>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212591" y="323165"/>
            <a:ext cx="3157774" cy="1877437"/>
          </a:xfrm>
          <a:prstGeom prst="rect">
            <a:avLst/>
          </a:prstGeom>
          <a:noFill/>
        </p:spPr>
        <p:txBody>
          <a:bodyPr wrap="square" rtlCol="0">
            <a:spAutoFit/>
          </a:bodyPr>
          <a:lstStyle/>
          <a:p>
            <a:r>
              <a:rPr lang="en-GB" sz="1400" b="1" u="sng" dirty="0"/>
              <a:t>The bigger picture:</a:t>
            </a:r>
          </a:p>
          <a:p>
            <a:r>
              <a:rPr lang="en-GB" sz="1400" i="1" dirty="0"/>
              <a:t>Links to atomic structure, the periodic table and bonding at KS4.  Also links with separating mixtures and organic chemistry (mixtures of hydrocarbons).</a:t>
            </a:r>
          </a:p>
          <a:p>
            <a:r>
              <a:rPr lang="en-GB" sz="1400" i="1" dirty="0"/>
              <a:t>Career link – pharmacist, lab technician, science teacher. </a:t>
            </a:r>
            <a:endParaRPr lang="en-GB" dirty="0"/>
          </a:p>
          <a:p>
            <a:endParaRPr lang="en-GB" dirty="0"/>
          </a:p>
        </p:txBody>
      </p:sp>
    </p:spTree>
    <p:extLst>
      <p:ext uri="{BB962C8B-B14F-4D97-AF65-F5344CB8AC3E}">
        <p14:creationId xmlns:p14="http://schemas.microsoft.com/office/powerpoint/2010/main" val="2377599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914558" y="-20554"/>
            <a:ext cx="7395807"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Atoms, Elements &amp; Compounds: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a mini assessment quiz at the end of the unit (guidance and mark schemes can be found within the lesson resources):</a:t>
            </a:r>
          </a:p>
          <a:p>
            <a:endParaRPr lang="en-US" sz="1400" dirty="0"/>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combine the Biology, Chemistry and Physics curriculum covered so far.  </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976435473"/>
              </p:ext>
            </p:extLst>
          </p:nvPr>
        </p:nvGraphicFramePr>
        <p:xfrm>
          <a:off x="128750" y="1969604"/>
          <a:ext cx="11934500" cy="4740541"/>
        </p:xfrm>
        <a:graphic>
          <a:graphicData uri="http://schemas.openxmlformats.org/drawingml/2006/table">
            <a:tbl>
              <a:tblPr firstRow="1" bandRow="1">
                <a:tableStyleId>{69CF1AB2-1976-4502-BF36-3FF5EA218861}</a:tableStyleId>
              </a:tblPr>
              <a:tblGrid>
                <a:gridCol w="1676868">
                  <a:extLst>
                    <a:ext uri="{9D8B030D-6E8A-4147-A177-3AD203B41FA5}">
                      <a16:colId xmlns:a16="http://schemas.microsoft.com/office/drawing/2014/main" val="26545288"/>
                    </a:ext>
                  </a:extLst>
                </a:gridCol>
                <a:gridCol w="1875428">
                  <a:extLst>
                    <a:ext uri="{9D8B030D-6E8A-4147-A177-3AD203B41FA5}">
                      <a16:colId xmlns:a16="http://schemas.microsoft.com/office/drawing/2014/main" val="3735789182"/>
                    </a:ext>
                  </a:extLst>
                </a:gridCol>
                <a:gridCol w="4994031">
                  <a:extLst>
                    <a:ext uri="{9D8B030D-6E8A-4147-A177-3AD203B41FA5}">
                      <a16:colId xmlns:a16="http://schemas.microsoft.com/office/drawing/2014/main" val="3033360634"/>
                    </a:ext>
                  </a:extLst>
                </a:gridCol>
                <a:gridCol w="3388173">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 of atoms, elements and compounds for example:</a:t>
                      </a:r>
                    </a:p>
                    <a:p>
                      <a:endParaRPr lang="en-US" sz="1100" b="1" i="1" dirty="0">
                        <a:solidFill>
                          <a:schemeClr val="tx1"/>
                        </a:solidFill>
                      </a:endParaRPr>
                    </a:p>
                    <a:p>
                      <a:r>
                        <a:rPr lang="en-US" sz="1100" b="0" i="0" dirty="0">
                          <a:solidFill>
                            <a:schemeClr val="tx1"/>
                          </a:solidFill>
                        </a:rPr>
                        <a:t>Identify elements.</a:t>
                      </a:r>
                    </a:p>
                    <a:p>
                      <a:endParaRPr lang="en-US" sz="1100" b="0" i="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Identify compounds.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rPr>
                        <a:t>I</a:t>
                      </a:r>
                      <a:r>
                        <a:rPr lang="en-GB" sz="1100" dirty="0" err="1">
                          <a:solidFill>
                            <a:schemeClr val="tx1"/>
                          </a:solidFill>
                        </a:rPr>
                        <a:t>dentify</a:t>
                      </a:r>
                      <a:r>
                        <a:rPr lang="en-GB" sz="1100" dirty="0">
                          <a:solidFill>
                            <a:schemeClr val="tx1"/>
                          </a:solidFill>
                        </a:rPr>
                        <a:t> mixtures.</a:t>
                      </a:r>
                    </a:p>
                    <a:p>
                      <a:endParaRPr lang="en-US" sz="1100" b="0" i="0" dirty="0">
                        <a:solidFill>
                          <a:schemeClr val="tx1"/>
                        </a:solidFill>
                      </a:endParaRPr>
                    </a:p>
                    <a:p>
                      <a:r>
                        <a:rPr lang="en-US" sz="1100" b="0" i="0" dirty="0">
                          <a:solidFill>
                            <a:schemeClr val="tx1"/>
                          </a:solidFill>
                        </a:rPr>
                        <a:t>Give some examples of materials and what they are used for. </a:t>
                      </a:r>
                    </a:p>
                    <a:p>
                      <a:endParaRPr lang="en-US" sz="1100" b="0" i="0" dirty="0">
                        <a:solidFill>
                          <a:schemeClr val="tx1"/>
                        </a:solidFill>
                      </a:endParaRPr>
                    </a:p>
                  </a:txBody>
                  <a:tcPr/>
                </a:tc>
                <a:tc>
                  <a:txBody>
                    <a:bodyPr/>
                    <a:lstStyle/>
                    <a:p>
                      <a:r>
                        <a:rPr lang="en-US" sz="1100" b="1" i="1" dirty="0">
                          <a:solidFill>
                            <a:schemeClr val="tx1"/>
                          </a:solidFill>
                        </a:rPr>
                        <a:t>Pupils must be have an understanding of and be able to recall the basics of elements and compounds:</a:t>
                      </a:r>
                    </a:p>
                    <a:p>
                      <a:endParaRPr lang="en-US" sz="1100" dirty="0">
                        <a:solidFill>
                          <a:schemeClr val="tx1"/>
                        </a:solidFill>
                      </a:endParaRPr>
                    </a:p>
                    <a:p>
                      <a:r>
                        <a:rPr lang="en-US" sz="1100" dirty="0">
                          <a:solidFill>
                            <a:schemeClr val="tx1"/>
                          </a:solidFill>
                        </a:rPr>
                        <a:t>Explain what an element is.</a:t>
                      </a:r>
                    </a:p>
                    <a:p>
                      <a:endParaRPr lang="en-GB" sz="1100" dirty="0">
                        <a:solidFill>
                          <a:schemeClr val="tx1"/>
                        </a:solidFill>
                      </a:endParaRPr>
                    </a:p>
                    <a:p>
                      <a:r>
                        <a:rPr lang="en-GB" sz="1100" dirty="0">
                          <a:solidFill>
                            <a:schemeClr val="tx1"/>
                          </a:solidFill>
                        </a:rPr>
                        <a:t>Explain what compounds are.</a:t>
                      </a:r>
                    </a:p>
                    <a:p>
                      <a:endParaRPr lang="en-GB" sz="1100" dirty="0">
                        <a:solidFill>
                          <a:schemeClr val="tx1"/>
                        </a:solidFill>
                      </a:endParaRPr>
                    </a:p>
                    <a:p>
                      <a:r>
                        <a:rPr lang="en-GB" sz="1100" dirty="0">
                          <a:solidFill>
                            <a:schemeClr val="tx1"/>
                          </a:solidFill>
                        </a:rPr>
                        <a:t>Explain what a mixtures is.</a:t>
                      </a:r>
                    </a:p>
                  </a:txBody>
                  <a:tcPr/>
                </a:tc>
                <a:tc>
                  <a:txBody>
                    <a:bodyPr/>
                    <a:lstStyle/>
                    <a:p>
                      <a:r>
                        <a:rPr lang="en-US" sz="1100" b="1" i="1" dirty="0">
                          <a:solidFill>
                            <a:schemeClr val="tx1"/>
                          </a:solidFill>
                        </a:rPr>
                        <a:t>Pupils must be able to recall the following content:</a:t>
                      </a:r>
                    </a:p>
                    <a:p>
                      <a:pPr marL="0" indent="0" algn="l">
                        <a:buFont typeface="Arial" panose="020B0604020202020204" pitchFamily="34" charset="0"/>
                        <a:buNone/>
                      </a:pPr>
                      <a:r>
                        <a:rPr lang="en-GB" sz="1100" b="0" u="none" baseline="0" dirty="0">
                          <a:solidFill>
                            <a:schemeClr val="tx1"/>
                          </a:solidFill>
                        </a:rPr>
                        <a:t>Materials that surround us can be man made or natural.  They have specific properties that make them suitable for their use e.g. shiny – jewellery, high melting point – metal pan. </a:t>
                      </a:r>
                    </a:p>
                    <a:p>
                      <a:pPr marL="0" indent="0" algn="l">
                        <a:buFont typeface="Arial" panose="020B0604020202020204" pitchFamily="34" charset="0"/>
                        <a:buNone/>
                      </a:pPr>
                      <a:r>
                        <a:rPr lang="en-GB" sz="1100" b="0" u="none" baseline="0" dirty="0">
                          <a:solidFill>
                            <a:schemeClr val="tx1"/>
                          </a:solidFill>
                        </a:rPr>
                        <a:t>An atom is the smallest part of an element that can exist and is in turn made up from smaller sub-atomic particles which can be found inside the nucleus (neutrons and protons) of the atoms and the area surrounding the nucleus (electrons). When atoms of the same type come together they form an element. </a:t>
                      </a:r>
                    </a:p>
                    <a:p>
                      <a:pPr marL="0" indent="0" algn="l">
                        <a:buFont typeface="Arial" panose="020B0604020202020204" pitchFamily="34" charset="0"/>
                        <a:buNone/>
                      </a:pPr>
                      <a:r>
                        <a:rPr lang="en-GB" sz="1100" b="0" u="none" baseline="0" dirty="0">
                          <a:solidFill>
                            <a:schemeClr val="tx1"/>
                          </a:solidFill>
                        </a:rPr>
                        <a:t>An element is made up of only one type of atom and they are represented in the periodic table.  This is a table where element symbols are organised into groups and periods depending upon their properties.  Some symbols are single letters, some are two letters where the first will always be a capital letter and the second will always be a lowercase letter.  </a:t>
                      </a:r>
                    </a:p>
                    <a:p>
                      <a:pPr marL="0" indent="0" algn="l">
                        <a:buFont typeface="Arial" panose="020B0604020202020204" pitchFamily="34" charset="0"/>
                        <a:buNone/>
                      </a:pPr>
                      <a:r>
                        <a:rPr lang="en-GB" sz="1100" b="0" u="none" baseline="0" dirty="0">
                          <a:solidFill>
                            <a:schemeClr val="tx1"/>
                          </a:solidFill>
                        </a:rPr>
                        <a:t>Compounds are formed when two different types of atoms chemically combine together. Many common materials (water, carbon dioxide) are compounds.  When atoms bond together, they create a new substance which rarely resembles the original elements that it was formed from. </a:t>
                      </a:r>
                    </a:p>
                    <a:p>
                      <a:pPr marL="0" indent="0" algn="l">
                        <a:buFont typeface="Arial" panose="020B0604020202020204" pitchFamily="34" charset="0"/>
                        <a:buNone/>
                      </a:pPr>
                      <a:r>
                        <a:rPr lang="en-GB" sz="1100" b="0" u="none" baseline="0" dirty="0">
                          <a:solidFill>
                            <a:schemeClr val="tx1"/>
                          </a:solidFill>
                        </a:rPr>
                        <a:t>When forming compounds, words or symbols (formula) can be used to represent the reactants and products, oxygen changes to oxide, fluorine, chlorine, bromine and sulphur all have –ide as their suffix e.g. sulphide. These are also required to be balanced to ensure that conservation of mass is observed. </a:t>
                      </a:r>
                    </a:p>
                    <a:p>
                      <a:pPr marL="0" indent="0" algn="l">
                        <a:buFont typeface="Arial" panose="020B0604020202020204" pitchFamily="34" charset="0"/>
                        <a:buNone/>
                      </a:pPr>
                      <a:r>
                        <a:rPr lang="en-GB" sz="1100" b="0" u="none" baseline="0" dirty="0">
                          <a:solidFill>
                            <a:schemeClr val="tx1"/>
                          </a:solidFill>
                        </a:rPr>
                        <a:t>Mixtures occur when elements or compounds come together but do not chemically join together meaning that they are easier to separate, using a variety of techniques explored in later units. </a:t>
                      </a:r>
                    </a:p>
                  </a:txBody>
                  <a:tcPr/>
                </a:tc>
                <a:tc>
                  <a:txBody>
                    <a:bodyPr/>
                    <a:lstStyle/>
                    <a:p>
                      <a:r>
                        <a:rPr lang="en-US" sz="1100" b="1" i="1" dirty="0">
                          <a:solidFill>
                            <a:schemeClr val="tx1"/>
                          </a:solidFill>
                        </a:rPr>
                        <a:t>Pupils should be able to recall all the content in the knowledge journey and demonstrate application through the following:</a:t>
                      </a:r>
                    </a:p>
                    <a:p>
                      <a:endParaRPr lang="en-US" sz="1100" dirty="0">
                        <a:solidFill>
                          <a:schemeClr val="tx1"/>
                        </a:solidFill>
                      </a:endParaRPr>
                    </a:p>
                    <a:p>
                      <a:r>
                        <a:rPr lang="en-US" sz="1100" dirty="0">
                          <a:solidFill>
                            <a:schemeClr val="tx1"/>
                          </a:solidFill>
                        </a:rPr>
                        <a:t>Describe the structure of an atom, referencing the relative size and charge of each particle contained within it. </a:t>
                      </a:r>
                    </a:p>
                    <a:p>
                      <a:endParaRPr lang="en-US" sz="1100" dirty="0">
                        <a:solidFill>
                          <a:schemeClr val="tx1"/>
                        </a:solidFill>
                      </a:endParaRPr>
                    </a:p>
                    <a:p>
                      <a:r>
                        <a:rPr lang="en-US" sz="1100" dirty="0">
                          <a:solidFill>
                            <a:schemeClr val="tx1"/>
                          </a:solidFill>
                        </a:rPr>
                        <a:t>Using data, suggest why certain materials may be more suitable than others for doing a job. </a:t>
                      </a:r>
                    </a:p>
                    <a:p>
                      <a:endParaRPr lang="en-US" sz="1100" dirty="0">
                        <a:solidFill>
                          <a:schemeClr val="tx1"/>
                        </a:solidFill>
                      </a:endParaRPr>
                    </a:p>
                    <a:p>
                      <a:r>
                        <a:rPr lang="en-US" sz="1100" dirty="0">
                          <a:solidFill>
                            <a:schemeClr val="tx1"/>
                          </a:solidFill>
                        </a:rPr>
                        <a:t>Based on rules for naming compounds, identify some unfamiliar compounds.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tx1"/>
                        </a:solidFill>
                      </a:endParaRPr>
                    </a:p>
                    <a:p>
                      <a:r>
                        <a:rPr lang="en-US" sz="1100" dirty="0">
                          <a:solidFill>
                            <a:schemeClr val="tx1"/>
                          </a:solidFill>
                        </a:rPr>
                        <a:t>Use unfamiliar compounds to identify elements and the number of atoms present. </a:t>
                      </a:r>
                    </a:p>
                    <a:p>
                      <a:endParaRPr lang="en-US" sz="1100" dirty="0">
                        <a:solidFill>
                          <a:schemeClr val="tx1"/>
                        </a:solidFill>
                      </a:endParaRPr>
                    </a:p>
                    <a:p>
                      <a:r>
                        <a:rPr lang="en-US" sz="1100" dirty="0">
                          <a:solidFill>
                            <a:schemeClr val="tx1"/>
                          </a:solidFill>
                        </a:rPr>
                        <a:t>When provided with basic information about types of bonding, decide if certain compounds are ionic or covalent </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644</TotalTime>
  <Words>1308</Words>
  <Application>Microsoft Office PowerPoint</Application>
  <PresentationFormat>Widescreen</PresentationFormat>
  <Paragraphs>96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Nelson, Jody</cp:lastModifiedBy>
  <cp:revision>86</cp:revision>
  <cp:lastPrinted>2020-02-24T12:44:23Z</cp:lastPrinted>
  <dcterms:created xsi:type="dcterms:W3CDTF">2019-12-19T05:38:14Z</dcterms:created>
  <dcterms:modified xsi:type="dcterms:W3CDTF">2020-11-18T13:01:18Z</dcterms:modified>
</cp:coreProperties>
</file>