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61" r:id="rId2"/>
    <p:sldId id="262" r:id="rId3"/>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38" autoAdjust="0"/>
    <p:restoredTop sz="94660"/>
  </p:normalViewPr>
  <p:slideViewPr>
    <p:cSldViewPr snapToGrid="0">
      <p:cViewPr varScale="1">
        <p:scale>
          <a:sx n="58" d="100"/>
          <a:sy n="58" d="100"/>
        </p:scale>
        <p:origin x="1242"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25/01/2021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7057585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25/01/2021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12319756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25/01/2021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504485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25/01/2021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10690930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79B1226-9A2E-4157-8AC4-B569B567B764}" type="datetimeFigureOut">
              <a:rPr lang="en-GB" smtClean="0"/>
              <a:t>25/01/2021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27990318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79B1226-9A2E-4157-8AC4-B569B567B764}" type="datetimeFigureOut">
              <a:rPr lang="en-GB" smtClean="0"/>
              <a:t>25/01/2021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6216730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79B1226-9A2E-4157-8AC4-B569B567B764}" type="datetimeFigureOut">
              <a:rPr lang="en-GB" smtClean="0"/>
              <a:t>25/01/2021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35983505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79B1226-9A2E-4157-8AC4-B569B567B764}" type="datetimeFigureOut">
              <a:rPr lang="en-GB" smtClean="0"/>
              <a:t>25/01/2021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3332171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9B1226-9A2E-4157-8AC4-B569B567B764}" type="datetimeFigureOut">
              <a:rPr lang="en-GB" smtClean="0"/>
              <a:t>25/01/2021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24312722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9B1226-9A2E-4157-8AC4-B569B567B764}" type="datetimeFigureOut">
              <a:rPr lang="en-GB" smtClean="0"/>
              <a:t>25/01/2021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2040185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9B1226-9A2E-4157-8AC4-B569B567B764}" type="datetimeFigureOut">
              <a:rPr lang="en-GB" smtClean="0"/>
              <a:t>25/01/2021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11213813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9B1226-9A2E-4157-8AC4-B569B567B764}" type="datetimeFigureOut">
              <a:rPr lang="en-GB" smtClean="0"/>
              <a:t>25/01/2021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5355FB-7249-462E-A59C-AD7456B9ABCF}" type="slidenum">
              <a:rPr lang="en-GB" smtClean="0"/>
              <a:t>‹#›</a:t>
            </a:fld>
            <a:endParaRPr lang="en-GB"/>
          </a:p>
        </p:txBody>
      </p:sp>
    </p:spTree>
    <p:extLst>
      <p:ext uri="{BB962C8B-B14F-4D97-AF65-F5344CB8AC3E}">
        <p14:creationId xmlns:p14="http://schemas.microsoft.com/office/powerpoint/2010/main" val="331170461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AFAD1CB-A943-4AA4-98D0-ACDEB906C165}"/>
              </a:ext>
            </a:extLst>
          </p:cNvPr>
          <p:cNvSpPr/>
          <p:nvPr/>
        </p:nvSpPr>
        <p:spPr>
          <a:xfrm>
            <a:off x="1933591" y="-101601"/>
            <a:ext cx="3605539" cy="502702"/>
          </a:xfrm>
          <a:prstGeom prst="rect">
            <a:avLst/>
          </a:prstGeom>
          <a:noFill/>
        </p:spPr>
        <p:txBody>
          <a:bodyPr wrap="none" lIns="132080" tIns="66040" rIns="132080" bIns="66040">
            <a:spAutoFit/>
          </a:bodyPr>
          <a:lstStyle/>
          <a:p>
            <a:pPr algn="ctr"/>
            <a:r>
              <a:rPr lang="en-US" sz="2400" b="1" u="sng" dirty="0">
                <a:ln w="0"/>
                <a:solidFill>
                  <a:srgbClr val="002060"/>
                </a:solidFill>
                <a:effectLst>
                  <a:outerShdw blurRad="38100" dist="25400" dir="5400000" algn="ctr" rotWithShape="0">
                    <a:srgbClr val="6E747A">
                      <a:alpha val="43000"/>
                    </a:srgbClr>
                  </a:outerShdw>
                </a:effectLst>
              </a:rPr>
              <a:t>Year 7 Cellular Respiration</a:t>
            </a:r>
          </a:p>
        </p:txBody>
      </p:sp>
      <p:sp>
        <p:nvSpPr>
          <p:cNvPr id="5" name="TextBox 4">
            <a:extLst>
              <a:ext uri="{FF2B5EF4-FFF2-40B4-BE49-F238E27FC236}">
                <a16:creationId xmlns:a16="http://schemas.microsoft.com/office/drawing/2014/main" id="{31CB9A6E-E90D-41E8-AD2D-6A0C767F502F}"/>
              </a:ext>
            </a:extLst>
          </p:cNvPr>
          <p:cNvSpPr txBox="1"/>
          <p:nvPr/>
        </p:nvSpPr>
        <p:spPr>
          <a:xfrm>
            <a:off x="8722" y="344675"/>
            <a:ext cx="7859634" cy="1938992"/>
          </a:xfrm>
          <a:prstGeom prst="rect">
            <a:avLst/>
          </a:prstGeom>
          <a:solidFill>
            <a:schemeClr val="accent5">
              <a:lumMod val="20000"/>
              <a:lumOff val="80000"/>
            </a:schemeClr>
          </a:solidFill>
          <a:ln w="3175">
            <a:noFill/>
          </a:ln>
        </p:spPr>
        <p:txBody>
          <a:bodyPr wrap="square" rtlCol="0">
            <a:spAutoFit/>
          </a:bodyPr>
          <a:lstStyle/>
          <a:p>
            <a:r>
              <a:rPr lang="en-GB" sz="1200" b="1" dirty="0"/>
              <a:t>Context and Introduction to Unit</a:t>
            </a:r>
          </a:p>
          <a:p>
            <a:r>
              <a:rPr lang="en-GB" sz="1200" dirty="0"/>
              <a:t>In this unit pupils will learn about respiration and its importance in living organisms. Pupils will learn about the differences between aerobic respiration and anaerobic respiration, how they are similar, how they differ and the implications of each.</a:t>
            </a:r>
          </a:p>
          <a:p>
            <a:endParaRPr lang="en-GB" sz="1200" dirty="0"/>
          </a:p>
          <a:p>
            <a:r>
              <a:rPr lang="en-GB" sz="1200" b="1" i="1" dirty="0"/>
              <a:t>Prior knowledge</a:t>
            </a:r>
          </a:p>
          <a:p>
            <a:r>
              <a:rPr lang="en-GB" sz="1200" b="1" i="1" dirty="0"/>
              <a:t>KS2 NC – </a:t>
            </a:r>
            <a:r>
              <a:rPr lang="en-GB" sz="1200" i="1" dirty="0"/>
              <a:t>Pupils have explored what are the essential requirements for life and will have included oxygen and food in learning this. </a:t>
            </a:r>
          </a:p>
          <a:p>
            <a:r>
              <a:rPr lang="en-GB" sz="1200" b="1" i="1" dirty="0"/>
              <a:t>Year 7 – </a:t>
            </a:r>
            <a:r>
              <a:rPr lang="en-GB" sz="1200" i="1" dirty="0"/>
              <a:t>Pupils have been introduced to the term respiration in the unit ‘cells’ when learning about the mitochondria. Pupils have learnt about chemical reactions and the terms reactants and products in the unit ‘Atoms and Element’ in Year 7.</a:t>
            </a:r>
          </a:p>
          <a:p>
            <a:endParaRPr lang="en-GB" sz="1200" i="1" dirty="0"/>
          </a:p>
        </p:txBody>
      </p:sp>
      <p:graphicFrame>
        <p:nvGraphicFramePr>
          <p:cNvPr id="6" name="Table 6">
            <a:extLst>
              <a:ext uri="{FF2B5EF4-FFF2-40B4-BE49-F238E27FC236}">
                <a16:creationId xmlns:a16="http://schemas.microsoft.com/office/drawing/2014/main" id="{BEA7F948-0AE4-44BF-A804-D96AF7A9AAD2}"/>
              </a:ext>
            </a:extLst>
          </p:cNvPr>
          <p:cNvGraphicFramePr>
            <a:graphicFrameLocks noGrp="1"/>
          </p:cNvGraphicFramePr>
          <p:nvPr>
            <p:extLst>
              <p:ext uri="{D42A27DB-BD31-4B8C-83A1-F6EECF244321}">
                <p14:modId xmlns:p14="http://schemas.microsoft.com/office/powerpoint/2010/main" val="2248578543"/>
              </p:ext>
            </p:extLst>
          </p:nvPr>
        </p:nvGraphicFramePr>
        <p:xfrm>
          <a:off x="60567" y="2441478"/>
          <a:ext cx="12070866" cy="4311231"/>
        </p:xfrm>
        <a:graphic>
          <a:graphicData uri="http://schemas.openxmlformats.org/drawingml/2006/table">
            <a:tbl>
              <a:tblPr firstRow="1" bandRow="1">
                <a:tableStyleId>{5940675A-B579-460E-94D1-54222C63F5DA}</a:tableStyleId>
              </a:tblPr>
              <a:tblGrid>
                <a:gridCol w="6343321">
                  <a:extLst>
                    <a:ext uri="{9D8B030D-6E8A-4147-A177-3AD203B41FA5}">
                      <a16:colId xmlns:a16="http://schemas.microsoft.com/office/drawing/2014/main" val="3001272792"/>
                    </a:ext>
                  </a:extLst>
                </a:gridCol>
                <a:gridCol w="3552573">
                  <a:extLst>
                    <a:ext uri="{9D8B030D-6E8A-4147-A177-3AD203B41FA5}">
                      <a16:colId xmlns:a16="http://schemas.microsoft.com/office/drawing/2014/main" val="1897910160"/>
                    </a:ext>
                  </a:extLst>
                </a:gridCol>
                <a:gridCol w="2174972">
                  <a:extLst>
                    <a:ext uri="{9D8B030D-6E8A-4147-A177-3AD203B41FA5}">
                      <a16:colId xmlns:a16="http://schemas.microsoft.com/office/drawing/2014/main" val="3498275268"/>
                    </a:ext>
                  </a:extLst>
                </a:gridCol>
              </a:tblGrid>
              <a:tr h="4311231">
                <a:tc>
                  <a:txBody>
                    <a:bodyPr/>
                    <a:lstStyle/>
                    <a:p>
                      <a:pPr marL="0" indent="0" algn="l">
                        <a:buFont typeface="Arial" panose="020B0604020202020204" pitchFamily="34" charset="0"/>
                        <a:buNone/>
                      </a:pPr>
                      <a:r>
                        <a:rPr lang="en-GB" sz="1100" b="1" u="sng" baseline="0" dirty="0">
                          <a:solidFill>
                            <a:srgbClr val="002060"/>
                          </a:solidFill>
                        </a:rPr>
                        <a:t>CORE KNOWLEDGE</a:t>
                      </a:r>
                    </a:p>
                    <a:p>
                      <a:pPr marL="0" indent="0" algn="l">
                        <a:buFont typeface="Arial" panose="020B0604020202020204" pitchFamily="34" charset="0"/>
                        <a:buNone/>
                      </a:pPr>
                      <a:r>
                        <a:rPr lang="en-GB" sz="1100" b="0" u="none" baseline="0" dirty="0">
                          <a:solidFill>
                            <a:srgbClr val="002060"/>
                          </a:solidFill>
                        </a:rPr>
                        <a:t>Respiration is a chemical reactions that releases energy from glucose in the mitochondria of the cells of living organisms.</a:t>
                      </a:r>
                    </a:p>
                    <a:p>
                      <a:pPr marL="0" indent="0" algn="l">
                        <a:buFont typeface="Arial" panose="020B0604020202020204" pitchFamily="34" charset="0"/>
                        <a:buNone/>
                      </a:pPr>
                      <a:r>
                        <a:rPr lang="en-GB" sz="1100" b="0" u="none" baseline="0" dirty="0">
                          <a:solidFill>
                            <a:srgbClr val="002060"/>
                          </a:solidFill>
                        </a:rPr>
                        <a:t>Etymology and morphology of aerobic and anaerobic (‘an’ meaning without, ‘</a:t>
                      </a:r>
                      <a:r>
                        <a:rPr lang="en-GB" sz="1100" b="0" u="none" baseline="0" dirty="0" err="1">
                          <a:solidFill>
                            <a:srgbClr val="002060"/>
                          </a:solidFill>
                        </a:rPr>
                        <a:t>aer</a:t>
                      </a:r>
                      <a:r>
                        <a:rPr lang="en-GB" sz="1100" b="0" u="none" baseline="0" dirty="0">
                          <a:solidFill>
                            <a:srgbClr val="002060"/>
                          </a:solidFill>
                        </a:rPr>
                        <a:t>’ meaning air, ‘</a:t>
                      </a:r>
                      <a:r>
                        <a:rPr lang="en-GB" sz="1100" b="0" u="none" baseline="0" dirty="0" err="1">
                          <a:solidFill>
                            <a:srgbClr val="002060"/>
                          </a:solidFill>
                        </a:rPr>
                        <a:t>bic</a:t>
                      </a:r>
                      <a:r>
                        <a:rPr lang="en-GB" sz="1100" b="0" u="none" baseline="0" dirty="0">
                          <a:solidFill>
                            <a:srgbClr val="002060"/>
                          </a:solidFill>
                        </a:rPr>
                        <a:t>’ comes from ‘bio’ meaning life. Living without oxygen. Look at other words using ‘an’ and ‘bio’)</a:t>
                      </a:r>
                    </a:p>
                    <a:p>
                      <a:pPr marL="0" indent="0" algn="l">
                        <a:buFont typeface="Arial" panose="020B0604020202020204" pitchFamily="34" charset="0"/>
                        <a:buNone/>
                      </a:pPr>
                      <a:endParaRPr lang="en-GB" sz="1100" b="0" u="none" baseline="0" dirty="0">
                        <a:solidFill>
                          <a:srgbClr val="002060"/>
                        </a:solidFill>
                      </a:endParaRPr>
                    </a:p>
                    <a:p>
                      <a:pPr marL="0" indent="0" algn="l">
                        <a:buFont typeface="Arial" panose="020B0604020202020204" pitchFamily="34" charset="0"/>
                        <a:buNone/>
                      </a:pPr>
                      <a:r>
                        <a:rPr lang="en-GB" sz="1100" b="0" u="none" baseline="0" dirty="0">
                          <a:solidFill>
                            <a:srgbClr val="002060"/>
                          </a:solidFill>
                        </a:rPr>
                        <a:t>Aerobic respiration:</a:t>
                      </a:r>
                    </a:p>
                    <a:p>
                      <a:pPr marL="0" indent="0" algn="l">
                        <a:buFont typeface="Arial" panose="020B0604020202020204" pitchFamily="34" charset="0"/>
                        <a:buNone/>
                      </a:pPr>
                      <a:r>
                        <a:rPr lang="en-GB" sz="1100" b="0" u="none" baseline="0" dirty="0">
                          <a:solidFill>
                            <a:srgbClr val="002060"/>
                          </a:solidFill>
                        </a:rPr>
                        <a:t>Glucose + oxygen         carbon dioxide + water</a:t>
                      </a:r>
                    </a:p>
                    <a:p>
                      <a:pPr marL="0" indent="0" algn="l">
                        <a:buFont typeface="Arial" panose="020B0604020202020204" pitchFamily="34" charset="0"/>
                        <a:buNone/>
                      </a:pPr>
                      <a:endParaRPr lang="en-GB" sz="1100" b="0" u="none" baseline="0" dirty="0">
                        <a:solidFill>
                          <a:srgbClr val="002060"/>
                        </a:solidFill>
                      </a:endParaRPr>
                    </a:p>
                    <a:p>
                      <a:pPr marL="0" indent="0" algn="l">
                        <a:buFont typeface="Arial" panose="020B0604020202020204" pitchFamily="34" charset="0"/>
                        <a:buNone/>
                      </a:pPr>
                      <a:r>
                        <a:rPr lang="en-GB" sz="1100" b="0" u="none" baseline="0" dirty="0">
                          <a:solidFill>
                            <a:srgbClr val="002060"/>
                          </a:solidFill>
                        </a:rPr>
                        <a:t>Anaerobic respiration in animals</a:t>
                      </a:r>
                    </a:p>
                    <a:p>
                      <a:pPr marL="0" indent="0" algn="l">
                        <a:buFont typeface="Arial" panose="020B0604020202020204" pitchFamily="34" charset="0"/>
                        <a:buNone/>
                      </a:pPr>
                      <a:r>
                        <a:rPr lang="en-GB" sz="1100" b="0" u="none" baseline="0" dirty="0">
                          <a:solidFill>
                            <a:srgbClr val="002060"/>
                          </a:solidFill>
                        </a:rPr>
                        <a:t>Glucose               lactic acid</a:t>
                      </a:r>
                    </a:p>
                    <a:p>
                      <a:pPr marL="0" indent="0" algn="l">
                        <a:buFont typeface="Arial" panose="020B0604020202020204" pitchFamily="34" charset="0"/>
                        <a:buNone/>
                      </a:pPr>
                      <a:endParaRPr lang="en-GB" sz="1100" b="0" u="none" baseline="0" dirty="0">
                        <a:solidFill>
                          <a:srgbClr val="002060"/>
                        </a:solidFill>
                      </a:endParaRPr>
                    </a:p>
                    <a:p>
                      <a:pPr marL="0" indent="0" algn="l">
                        <a:buFont typeface="Arial" panose="020B0604020202020204" pitchFamily="34" charset="0"/>
                        <a:buNone/>
                      </a:pPr>
                      <a:r>
                        <a:rPr lang="en-GB" sz="1100" b="0" u="none" baseline="0" dirty="0">
                          <a:solidFill>
                            <a:srgbClr val="002060"/>
                          </a:solidFill>
                        </a:rPr>
                        <a:t>Anaerobic respiration in plants and microorganisms (fermentation)</a:t>
                      </a:r>
                    </a:p>
                    <a:p>
                      <a:pPr marL="0" indent="0" algn="l">
                        <a:buFont typeface="Arial" panose="020B0604020202020204" pitchFamily="34" charset="0"/>
                        <a:buNone/>
                      </a:pPr>
                      <a:r>
                        <a:rPr lang="en-GB" sz="1100" b="0" u="none" baseline="0" dirty="0">
                          <a:solidFill>
                            <a:srgbClr val="002060"/>
                          </a:solidFill>
                        </a:rPr>
                        <a:t>Glucose         ethanol + carbon dioxide</a:t>
                      </a:r>
                    </a:p>
                    <a:p>
                      <a:pPr marL="0" indent="0" algn="l">
                        <a:buFont typeface="Arial" panose="020B0604020202020204" pitchFamily="34" charset="0"/>
                        <a:buNone/>
                      </a:pPr>
                      <a:endParaRPr lang="en-GB" sz="1100" b="0" u="none" baseline="0" dirty="0">
                        <a:solidFill>
                          <a:srgbClr val="002060"/>
                        </a:solidFill>
                      </a:endParaRPr>
                    </a:p>
                    <a:p>
                      <a:pPr marL="0" indent="0" algn="l">
                        <a:buFont typeface="Arial" panose="020B0604020202020204" pitchFamily="34" charset="0"/>
                        <a:buNone/>
                      </a:pPr>
                      <a:r>
                        <a:rPr lang="en-GB" sz="1100" b="0" u="none" baseline="0" dirty="0">
                          <a:solidFill>
                            <a:srgbClr val="002060"/>
                          </a:solidFill>
                        </a:rPr>
                        <a:t>Common reactants across all respiration reactions is the organic molecule glucose. Aerobic respiration requires oxygen whereas anaerobic respiration can take place without oxygen.</a:t>
                      </a:r>
                    </a:p>
                    <a:p>
                      <a:pPr marL="0" indent="0" algn="l">
                        <a:buFont typeface="Arial" panose="020B0604020202020204" pitchFamily="34" charset="0"/>
                        <a:buNone/>
                      </a:pPr>
                      <a:endParaRPr lang="en-GB" sz="1100" b="0" u="none" baseline="0" dirty="0">
                        <a:solidFill>
                          <a:srgbClr val="002060"/>
                        </a:solidFill>
                      </a:endParaRPr>
                    </a:p>
                    <a:p>
                      <a:pPr marL="0" indent="0" algn="l">
                        <a:buFont typeface="Arial" panose="020B0604020202020204" pitchFamily="34" charset="0"/>
                        <a:buNone/>
                      </a:pPr>
                      <a:r>
                        <a:rPr lang="en-GB" sz="1100" b="0" u="none" baseline="0" dirty="0">
                          <a:solidFill>
                            <a:srgbClr val="002060"/>
                          </a:solidFill>
                        </a:rPr>
                        <a:t>Aerobic respiration is more efficient, releasing more energy than anaerobic respiration.</a:t>
                      </a:r>
                    </a:p>
                    <a:p>
                      <a:pPr marL="0" indent="0" algn="l">
                        <a:buFont typeface="Arial" panose="020B0604020202020204" pitchFamily="34" charset="0"/>
                        <a:buNone/>
                      </a:pPr>
                      <a:endParaRPr lang="en-GB" sz="1100" b="0" u="none" baseline="0" dirty="0">
                        <a:solidFill>
                          <a:srgbClr val="002060"/>
                        </a:solidFill>
                      </a:endParaRPr>
                    </a:p>
                    <a:p>
                      <a:pPr marL="0" indent="0" algn="l">
                        <a:buFont typeface="Arial" panose="020B0604020202020204" pitchFamily="34" charset="0"/>
                        <a:buNone/>
                      </a:pPr>
                      <a:r>
                        <a:rPr lang="en-GB" sz="1100" b="0" u="none" baseline="0" dirty="0">
                          <a:solidFill>
                            <a:srgbClr val="002060"/>
                          </a:solidFill>
                        </a:rPr>
                        <a:t>The implication of anaerobic respiration in animals is the production of lactic acid on the muscles, this causes aching and fatigue.</a:t>
                      </a:r>
                    </a:p>
                    <a:p>
                      <a:pPr marL="0" indent="0" algn="l">
                        <a:buFont typeface="Arial" panose="020B0604020202020204" pitchFamily="34" charset="0"/>
                        <a:buNone/>
                      </a:pPr>
                      <a:endParaRPr lang="en-GB" sz="1100" b="0" u="none" baseline="0" dirty="0">
                        <a:solidFill>
                          <a:srgbClr val="002060"/>
                        </a:solidFill>
                      </a:endParaRPr>
                    </a:p>
                  </a:txBody>
                  <a:tcPr/>
                </a:tc>
                <a:tc>
                  <a:txBody>
                    <a:bodyPr/>
                    <a:lstStyle/>
                    <a:p>
                      <a:pPr marL="0" indent="0" algn="l">
                        <a:buFont typeface="Arial" panose="020B0604020202020204" pitchFamily="34" charset="0"/>
                        <a:buNone/>
                      </a:pPr>
                      <a:r>
                        <a:rPr lang="en-GB" sz="1100" b="1" u="sng" dirty="0">
                          <a:solidFill>
                            <a:srgbClr val="002060"/>
                          </a:solidFill>
                        </a:rPr>
                        <a:t>ABOVE AND BEYOND</a:t>
                      </a:r>
                    </a:p>
                    <a:p>
                      <a:pPr marL="0" indent="0" algn="l">
                        <a:buFont typeface="Arial" panose="020B0604020202020204" pitchFamily="34" charset="0"/>
                        <a:buNone/>
                      </a:pPr>
                      <a:r>
                        <a:rPr lang="en-GB" sz="1100" b="0" u="none" dirty="0">
                          <a:solidFill>
                            <a:srgbClr val="002060"/>
                          </a:solidFill>
                        </a:rPr>
                        <a:t>Formulae:</a:t>
                      </a:r>
                    </a:p>
                    <a:p>
                      <a:pPr marL="0" indent="0" algn="l">
                        <a:buFont typeface="Arial" panose="020B0604020202020204" pitchFamily="34" charset="0"/>
                        <a:buNone/>
                      </a:pPr>
                      <a:r>
                        <a:rPr lang="en-GB" sz="1100" b="0" u="none" dirty="0">
                          <a:solidFill>
                            <a:srgbClr val="002060"/>
                          </a:solidFill>
                        </a:rPr>
                        <a:t>CO</a:t>
                      </a:r>
                      <a:r>
                        <a:rPr lang="en-GB" sz="1100" b="0" u="none" baseline="-25000" dirty="0">
                          <a:solidFill>
                            <a:srgbClr val="002060"/>
                          </a:solidFill>
                        </a:rPr>
                        <a:t>2</a:t>
                      </a:r>
                    </a:p>
                    <a:p>
                      <a:pPr marL="0" indent="0" algn="l">
                        <a:buFont typeface="Arial" panose="020B0604020202020204" pitchFamily="34" charset="0"/>
                        <a:buNone/>
                      </a:pPr>
                      <a:r>
                        <a:rPr lang="en-GB" sz="1100" b="0" u="none" dirty="0">
                          <a:solidFill>
                            <a:srgbClr val="002060"/>
                          </a:solidFill>
                        </a:rPr>
                        <a:t>O</a:t>
                      </a:r>
                      <a:r>
                        <a:rPr lang="en-GB" sz="1100" b="0" u="none" baseline="-25000" dirty="0">
                          <a:solidFill>
                            <a:srgbClr val="002060"/>
                          </a:solidFill>
                        </a:rPr>
                        <a:t>2</a:t>
                      </a:r>
                    </a:p>
                    <a:p>
                      <a:pPr marL="0" indent="0" algn="l">
                        <a:buFont typeface="Arial" panose="020B0604020202020204" pitchFamily="34" charset="0"/>
                        <a:buNone/>
                      </a:pPr>
                      <a:r>
                        <a:rPr lang="en-GB" sz="1100" b="0" u="none" dirty="0">
                          <a:solidFill>
                            <a:srgbClr val="002060"/>
                          </a:solidFill>
                        </a:rPr>
                        <a:t>C</a:t>
                      </a:r>
                      <a:r>
                        <a:rPr lang="en-GB" sz="1100" b="0" u="none" baseline="-25000" dirty="0">
                          <a:solidFill>
                            <a:srgbClr val="002060"/>
                          </a:solidFill>
                        </a:rPr>
                        <a:t>6</a:t>
                      </a:r>
                      <a:r>
                        <a:rPr lang="en-GB" sz="1100" b="0" u="none" dirty="0">
                          <a:solidFill>
                            <a:srgbClr val="002060"/>
                          </a:solidFill>
                        </a:rPr>
                        <a:t>H</a:t>
                      </a:r>
                      <a:r>
                        <a:rPr lang="en-GB" sz="1100" b="0" u="none" baseline="-25000" dirty="0">
                          <a:solidFill>
                            <a:srgbClr val="002060"/>
                          </a:solidFill>
                        </a:rPr>
                        <a:t>12</a:t>
                      </a:r>
                      <a:r>
                        <a:rPr lang="en-GB" sz="1100" b="0" u="none" dirty="0">
                          <a:solidFill>
                            <a:srgbClr val="002060"/>
                          </a:solidFill>
                        </a:rPr>
                        <a:t>0</a:t>
                      </a:r>
                      <a:r>
                        <a:rPr lang="en-GB" sz="1100" b="0" u="none" baseline="-25000" dirty="0">
                          <a:solidFill>
                            <a:srgbClr val="002060"/>
                          </a:solidFill>
                        </a:rPr>
                        <a:t>6</a:t>
                      </a:r>
                      <a:endParaRPr lang="en-GB" sz="1100" b="0" u="none" dirty="0">
                        <a:solidFill>
                          <a:srgbClr val="002060"/>
                        </a:solidFill>
                      </a:endParaRPr>
                    </a:p>
                    <a:p>
                      <a:pPr marL="0" indent="0" algn="l">
                        <a:buFont typeface="Arial" panose="020B0604020202020204" pitchFamily="34" charset="0"/>
                        <a:buNone/>
                      </a:pPr>
                      <a:endParaRPr lang="en-GB" sz="1100" b="0" u="none" dirty="0">
                        <a:solidFill>
                          <a:srgbClr val="002060"/>
                        </a:solidFill>
                      </a:endParaRPr>
                    </a:p>
                    <a:p>
                      <a:pPr marL="0" indent="0" algn="l">
                        <a:buFont typeface="Arial" panose="020B0604020202020204" pitchFamily="34" charset="0"/>
                        <a:buNone/>
                      </a:pPr>
                      <a:r>
                        <a:rPr lang="en-GB" sz="1100" b="1" u="sng" dirty="0">
                          <a:solidFill>
                            <a:srgbClr val="002060"/>
                          </a:solidFill>
                        </a:rPr>
                        <a:t>VOCABULARY</a:t>
                      </a:r>
                    </a:p>
                    <a:p>
                      <a:pPr marL="0" indent="0" algn="l">
                        <a:buFont typeface="Arial" panose="020B0604020202020204" pitchFamily="34" charset="0"/>
                        <a:buNone/>
                      </a:pPr>
                      <a:r>
                        <a:rPr lang="en-GB" sz="1100" b="0" u="none" dirty="0">
                          <a:solidFill>
                            <a:srgbClr val="002060"/>
                          </a:solidFill>
                        </a:rPr>
                        <a:t>Respiration</a:t>
                      </a:r>
                    </a:p>
                    <a:p>
                      <a:pPr marL="0" indent="0" algn="l">
                        <a:buFont typeface="Arial" panose="020B0604020202020204" pitchFamily="34" charset="0"/>
                        <a:buNone/>
                      </a:pPr>
                      <a:r>
                        <a:rPr lang="en-GB" sz="1100" b="0" u="none" dirty="0">
                          <a:solidFill>
                            <a:srgbClr val="002060"/>
                          </a:solidFill>
                        </a:rPr>
                        <a:t>Chemical reaction</a:t>
                      </a:r>
                    </a:p>
                    <a:p>
                      <a:pPr marL="0" indent="0" algn="l">
                        <a:buFont typeface="Arial" panose="020B0604020202020204" pitchFamily="34" charset="0"/>
                        <a:buNone/>
                      </a:pPr>
                      <a:r>
                        <a:rPr lang="en-GB" sz="1100" b="0" u="none" dirty="0">
                          <a:solidFill>
                            <a:srgbClr val="002060"/>
                          </a:solidFill>
                        </a:rPr>
                        <a:t>Anaerobic respiration</a:t>
                      </a:r>
                    </a:p>
                    <a:p>
                      <a:pPr marL="0" indent="0" algn="l">
                        <a:buFont typeface="Arial" panose="020B0604020202020204" pitchFamily="34" charset="0"/>
                        <a:buNone/>
                      </a:pPr>
                      <a:r>
                        <a:rPr lang="en-GB" sz="1100" b="0" u="none" dirty="0">
                          <a:solidFill>
                            <a:srgbClr val="002060"/>
                          </a:solidFill>
                        </a:rPr>
                        <a:t>Aerobic respiration</a:t>
                      </a:r>
                    </a:p>
                    <a:p>
                      <a:pPr marL="0" indent="0" algn="l">
                        <a:buFont typeface="Arial" panose="020B0604020202020204" pitchFamily="34" charset="0"/>
                        <a:buNone/>
                      </a:pPr>
                      <a:r>
                        <a:rPr lang="en-GB" sz="1100" b="0" u="none" dirty="0">
                          <a:solidFill>
                            <a:srgbClr val="002060"/>
                          </a:solidFill>
                        </a:rPr>
                        <a:t>Glucose</a:t>
                      </a:r>
                    </a:p>
                    <a:p>
                      <a:pPr marL="0" indent="0" algn="l">
                        <a:buFont typeface="Arial" panose="020B0604020202020204" pitchFamily="34" charset="0"/>
                        <a:buNone/>
                      </a:pPr>
                      <a:r>
                        <a:rPr lang="en-GB" sz="1100" b="0" u="none" dirty="0">
                          <a:solidFill>
                            <a:srgbClr val="002060"/>
                          </a:solidFill>
                        </a:rPr>
                        <a:t>Oxygen</a:t>
                      </a:r>
                    </a:p>
                    <a:p>
                      <a:pPr marL="0" indent="0" algn="l">
                        <a:buFont typeface="Arial" panose="020B0604020202020204" pitchFamily="34" charset="0"/>
                        <a:buNone/>
                      </a:pPr>
                      <a:r>
                        <a:rPr lang="en-GB" sz="1100" b="0" u="none" dirty="0">
                          <a:solidFill>
                            <a:srgbClr val="002060"/>
                          </a:solidFill>
                        </a:rPr>
                        <a:t>Carbon dioxide</a:t>
                      </a:r>
                    </a:p>
                    <a:p>
                      <a:pPr marL="0" indent="0" algn="l">
                        <a:buFont typeface="Arial" panose="020B0604020202020204" pitchFamily="34" charset="0"/>
                        <a:buNone/>
                      </a:pPr>
                      <a:r>
                        <a:rPr lang="en-GB" sz="1100" b="0" u="none" dirty="0">
                          <a:solidFill>
                            <a:srgbClr val="002060"/>
                          </a:solidFill>
                        </a:rPr>
                        <a:t>Lactic acid</a:t>
                      </a:r>
                    </a:p>
                    <a:p>
                      <a:pPr marL="0" indent="0" algn="l">
                        <a:buFont typeface="Arial" panose="020B0604020202020204" pitchFamily="34" charset="0"/>
                        <a:buNone/>
                      </a:pPr>
                      <a:r>
                        <a:rPr lang="en-GB" sz="1100" b="0" u="none" dirty="0">
                          <a:solidFill>
                            <a:srgbClr val="002060"/>
                          </a:solidFill>
                        </a:rPr>
                        <a:t>Release</a:t>
                      </a:r>
                    </a:p>
                    <a:p>
                      <a:pPr marL="0" indent="0" algn="l">
                        <a:buFont typeface="Arial" panose="020B0604020202020204" pitchFamily="34" charset="0"/>
                        <a:buNone/>
                      </a:pPr>
                      <a:r>
                        <a:rPr lang="en-GB" sz="1100" b="0" u="none" dirty="0">
                          <a:solidFill>
                            <a:srgbClr val="002060"/>
                          </a:solidFill>
                        </a:rPr>
                        <a:t>Energy</a:t>
                      </a:r>
                    </a:p>
                    <a:p>
                      <a:pPr marL="0" indent="0" algn="l">
                        <a:buFont typeface="Arial" panose="020B0604020202020204" pitchFamily="34" charset="0"/>
                        <a:buNone/>
                      </a:pPr>
                      <a:r>
                        <a:rPr lang="en-GB" sz="1100" b="0" u="none" dirty="0">
                          <a:solidFill>
                            <a:srgbClr val="002060"/>
                          </a:solidFill>
                        </a:rPr>
                        <a:t>Muscles</a:t>
                      </a:r>
                    </a:p>
                    <a:p>
                      <a:pPr marL="0" indent="0" algn="l">
                        <a:buFont typeface="Arial" panose="020B0604020202020204" pitchFamily="34" charset="0"/>
                        <a:buNone/>
                      </a:pPr>
                      <a:r>
                        <a:rPr lang="en-GB" sz="1100" b="0" u="none" dirty="0">
                          <a:solidFill>
                            <a:srgbClr val="002060"/>
                          </a:solidFill>
                        </a:rPr>
                        <a:t>Fatigue</a:t>
                      </a:r>
                    </a:p>
                    <a:p>
                      <a:pPr marL="0" indent="0" algn="l">
                        <a:buFont typeface="Arial" panose="020B0604020202020204" pitchFamily="34" charset="0"/>
                        <a:buNone/>
                      </a:pPr>
                      <a:r>
                        <a:rPr lang="en-GB" sz="1100" b="0" u="none" dirty="0">
                          <a:solidFill>
                            <a:srgbClr val="002060"/>
                          </a:solidFill>
                        </a:rPr>
                        <a:t>Ethanol</a:t>
                      </a:r>
                    </a:p>
                    <a:p>
                      <a:pPr marL="0" indent="0" algn="l">
                        <a:buFont typeface="Arial" panose="020B0604020202020204" pitchFamily="34" charset="0"/>
                        <a:buNone/>
                      </a:pPr>
                      <a:r>
                        <a:rPr lang="en-GB" sz="1100" b="0" u="none" dirty="0">
                          <a:solidFill>
                            <a:srgbClr val="002060"/>
                          </a:solidFill>
                        </a:rPr>
                        <a:t>Fermentation</a:t>
                      </a:r>
                    </a:p>
                    <a:p>
                      <a:pPr marL="0" indent="0" algn="l">
                        <a:buFont typeface="Arial" panose="020B0604020202020204" pitchFamily="34" charset="0"/>
                        <a:buNone/>
                      </a:pPr>
                      <a:r>
                        <a:rPr lang="en-GB" sz="1100" b="0" u="none" dirty="0">
                          <a:solidFill>
                            <a:srgbClr val="002060"/>
                          </a:solidFill>
                        </a:rPr>
                        <a:t>Efficient</a:t>
                      </a:r>
                    </a:p>
                  </a:txBody>
                  <a:tcPr/>
                </a:tc>
                <a:tc>
                  <a:txBody>
                    <a:bodyPr/>
                    <a:lstStyle/>
                    <a:p>
                      <a:pPr algn="l"/>
                      <a:r>
                        <a:rPr lang="en-GB" sz="1100" b="1" u="sng" dirty="0">
                          <a:solidFill>
                            <a:srgbClr val="002060"/>
                          </a:solidFill>
                        </a:rPr>
                        <a:t>WOW zone tasks</a:t>
                      </a:r>
                    </a:p>
                    <a:p>
                      <a:pPr algn="l"/>
                      <a:endParaRPr lang="en-GB" sz="900" b="0" u="none" dirty="0">
                        <a:solidFill>
                          <a:srgbClr val="002060"/>
                        </a:solidFill>
                      </a:endParaRPr>
                    </a:p>
                    <a:p>
                      <a:pPr algn="l"/>
                      <a:endParaRPr lang="en-GB" sz="1100" b="0" u="none" dirty="0">
                        <a:solidFill>
                          <a:srgbClr val="002060"/>
                        </a:solidFill>
                      </a:endParaRPr>
                    </a:p>
                    <a:p>
                      <a:pPr algn="l"/>
                      <a:endParaRPr lang="en-GB" sz="1100" b="0" u="none" dirty="0">
                        <a:solidFill>
                          <a:srgbClr val="002060"/>
                        </a:solidFill>
                      </a:endParaRPr>
                    </a:p>
                    <a:p>
                      <a:pPr algn="l"/>
                      <a:r>
                        <a:rPr lang="en-GB" sz="1100" b="1" u="sng" dirty="0">
                          <a:solidFill>
                            <a:srgbClr val="002060"/>
                          </a:solidFill>
                        </a:rPr>
                        <a:t>WHERE NEXT?</a:t>
                      </a:r>
                    </a:p>
                    <a:p>
                      <a:pPr algn="l"/>
                      <a:r>
                        <a:rPr lang="en-GB" sz="1100" b="1" u="sng" dirty="0">
                          <a:solidFill>
                            <a:srgbClr val="002060"/>
                          </a:solidFill>
                        </a:rPr>
                        <a:t>This topic underpins all units in Biology.</a:t>
                      </a:r>
                    </a:p>
                    <a:p>
                      <a:pPr algn="l"/>
                      <a:r>
                        <a:rPr lang="en-GB" sz="1100" b="0" u="none" dirty="0">
                          <a:solidFill>
                            <a:srgbClr val="002060"/>
                          </a:solidFill>
                        </a:rPr>
                        <a:t>KS3 – Pupils will make links between the respiratory system and digestion, looking at how both systems interact and are essential for respiration. Pupils will explore how the reaction interacts with the reactions of photosynthesis in Year 9.</a:t>
                      </a:r>
                    </a:p>
                    <a:p>
                      <a:pPr algn="l"/>
                      <a:r>
                        <a:rPr lang="en-GB" sz="1100" b="0" u="none" dirty="0">
                          <a:solidFill>
                            <a:srgbClr val="002060"/>
                          </a:solidFill>
                        </a:rPr>
                        <a:t>KS4</a:t>
                      </a:r>
                      <a:r>
                        <a:rPr lang="en-GB" sz="1100" b="0" u="none" baseline="0" dirty="0">
                          <a:solidFill>
                            <a:srgbClr val="002060"/>
                          </a:solidFill>
                        </a:rPr>
                        <a:t> – Bioenergetics, Paper 1, respiration.</a:t>
                      </a:r>
                      <a:endParaRPr lang="en-GB" sz="1100" b="0" u="none" dirty="0">
                        <a:solidFill>
                          <a:srgbClr val="002060"/>
                        </a:solidFill>
                      </a:endParaRPr>
                    </a:p>
                  </a:txBody>
                  <a:tcPr/>
                </a:tc>
                <a:extLst>
                  <a:ext uri="{0D108BD9-81ED-4DB2-BD59-A6C34878D82A}">
                    <a16:rowId xmlns:a16="http://schemas.microsoft.com/office/drawing/2014/main" val="1196057531"/>
                  </a:ext>
                </a:extLst>
              </a:tr>
            </a:tbl>
          </a:graphicData>
        </a:graphic>
      </p:graphicFrame>
      <p:pic>
        <p:nvPicPr>
          <p:cNvPr id="2" name="Picture 1">
            <a:extLst>
              <a:ext uri="{FF2B5EF4-FFF2-40B4-BE49-F238E27FC236}">
                <a16:creationId xmlns:a16="http://schemas.microsoft.com/office/drawing/2014/main" id="{26BD886F-BFA3-4C08-B1F4-AEEF3149A16B}"/>
              </a:ext>
            </a:extLst>
          </p:cNvPr>
          <p:cNvPicPr>
            <a:picLocks noChangeAspect="1"/>
          </p:cNvPicPr>
          <p:nvPr/>
        </p:nvPicPr>
        <p:blipFill rotWithShape="1">
          <a:blip r:embed="rId2"/>
          <a:srcRect l="11041" t="9419" r="11203" b="7264"/>
          <a:stretch/>
        </p:blipFill>
        <p:spPr>
          <a:xfrm>
            <a:off x="7868356" y="-23250"/>
            <a:ext cx="4323644" cy="2223852"/>
          </a:xfrm>
          <a:prstGeom prst="rect">
            <a:avLst/>
          </a:prstGeom>
        </p:spPr>
      </p:pic>
      <p:sp>
        <p:nvSpPr>
          <p:cNvPr id="3" name="TextBox 2">
            <a:extLst>
              <a:ext uri="{FF2B5EF4-FFF2-40B4-BE49-F238E27FC236}">
                <a16:creationId xmlns:a16="http://schemas.microsoft.com/office/drawing/2014/main" id="{DAF1A2B9-78B7-485C-8FE3-4C6AFC205AEA}"/>
              </a:ext>
            </a:extLst>
          </p:cNvPr>
          <p:cNvSpPr txBox="1"/>
          <p:nvPr/>
        </p:nvSpPr>
        <p:spPr>
          <a:xfrm>
            <a:off x="8257397" y="149957"/>
            <a:ext cx="3539142" cy="954107"/>
          </a:xfrm>
          <a:prstGeom prst="rect">
            <a:avLst/>
          </a:prstGeom>
          <a:noFill/>
        </p:spPr>
        <p:txBody>
          <a:bodyPr wrap="square" rtlCol="0">
            <a:spAutoFit/>
          </a:bodyPr>
          <a:lstStyle/>
          <a:p>
            <a:r>
              <a:rPr lang="en-GB" sz="1400" b="1" u="sng" dirty="0"/>
              <a:t>The bigger picture:</a:t>
            </a:r>
          </a:p>
          <a:p>
            <a:r>
              <a:rPr lang="en-GB" sz="1400" i="1" dirty="0"/>
              <a:t>Links to ‘Bioenergetics’ in Biology Paper 1, learning about key reactions of metabolism.</a:t>
            </a:r>
          </a:p>
          <a:p>
            <a:r>
              <a:rPr lang="en-GB" sz="1400" i="1" dirty="0"/>
              <a:t>Career link – </a:t>
            </a:r>
            <a:endParaRPr lang="en-GB" dirty="0"/>
          </a:p>
        </p:txBody>
      </p:sp>
    </p:spTree>
    <p:extLst>
      <p:ext uri="{BB962C8B-B14F-4D97-AF65-F5344CB8AC3E}">
        <p14:creationId xmlns:p14="http://schemas.microsoft.com/office/powerpoint/2010/main" val="23775990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AFAD1CB-A943-4AA4-98D0-ACDEB906C165}"/>
              </a:ext>
            </a:extLst>
          </p:cNvPr>
          <p:cNvSpPr/>
          <p:nvPr/>
        </p:nvSpPr>
        <p:spPr>
          <a:xfrm>
            <a:off x="2558887" y="-101601"/>
            <a:ext cx="2354940" cy="502702"/>
          </a:xfrm>
          <a:prstGeom prst="rect">
            <a:avLst/>
          </a:prstGeom>
          <a:noFill/>
        </p:spPr>
        <p:txBody>
          <a:bodyPr wrap="none" lIns="132080" tIns="66040" rIns="132080" bIns="66040">
            <a:spAutoFit/>
          </a:bodyPr>
          <a:lstStyle/>
          <a:p>
            <a:pPr algn="ctr"/>
            <a:r>
              <a:rPr lang="en-US" sz="2400" b="1" u="sng" dirty="0">
                <a:ln w="0"/>
                <a:solidFill>
                  <a:srgbClr val="002060"/>
                </a:solidFill>
                <a:effectLst>
                  <a:outerShdw blurRad="38100" dist="25400" dir="5400000" algn="ctr" rotWithShape="0">
                    <a:srgbClr val="6E747A">
                      <a:alpha val="43000"/>
                    </a:srgbClr>
                  </a:outerShdw>
                </a:effectLst>
              </a:rPr>
              <a:t>Year 7 Breathing</a:t>
            </a:r>
          </a:p>
        </p:txBody>
      </p:sp>
      <p:sp>
        <p:nvSpPr>
          <p:cNvPr id="5" name="TextBox 4">
            <a:extLst>
              <a:ext uri="{FF2B5EF4-FFF2-40B4-BE49-F238E27FC236}">
                <a16:creationId xmlns:a16="http://schemas.microsoft.com/office/drawing/2014/main" id="{31CB9A6E-E90D-41E8-AD2D-6A0C767F502F}"/>
              </a:ext>
            </a:extLst>
          </p:cNvPr>
          <p:cNvSpPr txBox="1"/>
          <p:nvPr/>
        </p:nvSpPr>
        <p:spPr>
          <a:xfrm>
            <a:off x="8722" y="319961"/>
            <a:ext cx="7859634" cy="2308324"/>
          </a:xfrm>
          <a:prstGeom prst="rect">
            <a:avLst/>
          </a:prstGeom>
          <a:solidFill>
            <a:schemeClr val="accent5">
              <a:lumMod val="20000"/>
              <a:lumOff val="80000"/>
            </a:schemeClr>
          </a:solidFill>
          <a:ln w="3175">
            <a:noFill/>
          </a:ln>
        </p:spPr>
        <p:txBody>
          <a:bodyPr wrap="square" rtlCol="0">
            <a:spAutoFit/>
          </a:bodyPr>
          <a:lstStyle/>
          <a:p>
            <a:r>
              <a:rPr lang="en-GB" sz="1200" b="1" dirty="0"/>
              <a:t>Context and Introduction to Unit</a:t>
            </a:r>
          </a:p>
          <a:p>
            <a:r>
              <a:rPr lang="en-GB" sz="1200" dirty="0"/>
              <a:t>In this unit pupils will learn about how we breathe. Pupils will learn about the structure and function of the respiratory system and use a pressure model to explain breathing. Pupils will explore the damage that can be caused by smoking to this system and also how old age and asthma can effect breathing.</a:t>
            </a:r>
          </a:p>
          <a:p>
            <a:r>
              <a:rPr lang="en-GB" sz="1200" b="1" i="1" dirty="0"/>
              <a:t>Prior knowledge</a:t>
            </a:r>
          </a:p>
          <a:p>
            <a:r>
              <a:rPr lang="en-GB" sz="1200" b="1" i="1" dirty="0"/>
              <a:t>KS2 NC – </a:t>
            </a:r>
            <a:r>
              <a:rPr lang="en-GB" sz="1200" i="1" dirty="0"/>
              <a:t>Pupils have explored other systems in humans, looking at digestive in Year 5 and circulatory in Year 6. However, pupils have not yet studied the respiratory system. They will be aware of the terms ‘organ system’ and ‘organs’ and this knowledge should be checked at the start of the unit so pupils understand that the respiratory system is an organ system and can identify the organs within it.</a:t>
            </a:r>
          </a:p>
          <a:p>
            <a:r>
              <a:rPr lang="en-GB" sz="1200" b="1" i="1" dirty="0"/>
              <a:t>Year 7 – </a:t>
            </a:r>
            <a:r>
              <a:rPr lang="en-GB" sz="1200" i="1" dirty="0"/>
              <a:t>Pupils have been introduced to the term respiration in the unit ‘cells’ when learning about the mitochondria. Pupils have learnt about diffusion in the unit ‘Separating techniques’ in Year 7.</a:t>
            </a:r>
          </a:p>
          <a:p>
            <a:r>
              <a:rPr lang="en-GB" sz="1200" b="1" i="1" dirty="0"/>
              <a:t>Year 8- </a:t>
            </a:r>
            <a:r>
              <a:rPr lang="en-GB" sz="1200" i="1" dirty="0"/>
              <a:t>Pupils to complete ‘respiration’ section of unit prior to breathing.</a:t>
            </a:r>
            <a:endParaRPr lang="en-GB" sz="1200" b="1" i="1" dirty="0"/>
          </a:p>
        </p:txBody>
      </p:sp>
      <p:graphicFrame>
        <p:nvGraphicFramePr>
          <p:cNvPr id="6" name="Table 6">
            <a:extLst>
              <a:ext uri="{FF2B5EF4-FFF2-40B4-BE49-F238E27FC236}">
                <a16:creationId xmlns:a16="http://schemas.microsoft.com/office/drawing/2014/main" id="{BEA7F948-0AE4-44BF-A804-D96AF7A9AAD2}"/>
              </a:ext>
            </a:extLst>
          </p:cNvPr>
          <p:cNvGraphicFramePr>
            <a:graphicFrameLocks noGrp="1"/>
          </p:cNvGraphicFramePr>
          <p:nvPr>
            <p:extLst>
              <p:ext uri="{D42A27DB-BD31-4B8C-83A1-F6EECF244321}">
                <p14:modId xmlns:p14="http://schemas.microsoft.com/office/powerpoint/2010/main" val="916145682"/>
              </p:ext>
            </p:extLst>
          </p:nvPr>
        </p:nvGraphicFramePr>
        <p:xfrm>
          <a:off x="60567" y="2727455"/>
          <a:ext cx="12070866" cy="4282440"/>
        </p:xfrm>
        <a:graphic>
          <a:graphicData uri="http://schemas.openxmlformats.org/drawingml/2006/table">
            <a:tbl>
              <a:tblPr firstRow="1" bandRow="1">
                <a:tableStyleId>{5940675A-B579-460E-94D1-54222C63F5DA}</a:tableStyleId>
              </a:tblPr>
              <a:tblGrid>
                <a:gridCol w="7765379">
                  <a:extLst>
                    <a:ext uri="{9D8B030D-6E8A-4147-A177-3AD203B41FA5}">
                      <a16:colId xmlns:a16="http://schemas.microsoft.com/office/drawing/2014/main" val="3001272792"/>
                    </a:ext>
                  </a:extLst>
                </a:gridCol>
                <a:gridCol w="2130515">
                  <a:extLst>
                    <a:ext uri="{9D8B030D-6E8A-4147-A177-3AD203B41FA5}">
                      <a16:colId xmlns:a16="http://schemas.microsoft.com/office/drawing/2014/main" val="1897910160"/>
                    </a:ext>
                  </a:extLst>
                </a:gridCol>
                <a:gridCol w="2174972">
                  <a:extLst>
                    <a:ext uri="{9D8B030D-6E8A-4147-A177-3AD203B41FA5}">
                      <a16:colId xmlns:a16="http://schemas.microsoft.com/office/drawing/2014/main" val="3498275268"/>
                    </a:ext>
                  </a:extLst>
                </a:gridCol>
              </a:tblGrid>
              <a:tr h="4130545">
                <a:tc>
                  <a:txBody>
                    <a:bodyPr/>
                    <a:lstStyle/>
                    <a:p>
                      <a:pPr marL="0" indent="0" algn="l">
                        <a:buFont typeface="Arial" panose="020B0604020202020204" pitchFamily="34" charset="0"/>
                        <a:buNone/>
                      </a:pPr>
                      <a:r>
                        <a:rPr lang="en-GB" sz="1100" b="1" u="sng" baseline="0" dirty="0">
                          <a:solidFill>
                            <a:srgbClr val="002060"/>
                          </a:solidFill>
                        </a:rPr>
                        <a:t>CORE KNOWLEDGE</a:t>
                      </a:r>
                    </a:p>
                    <a:p>
                      <a:pPr marL="0" indent="0" algn="l">
                        <a:buFont typeface="Arial" panose="020B0604020202020204" pitchFamily="34" charset="0"/>
                        <a:buNone/>
                      </a:pPr>
                      <a:r>
                        <a:rPr lang="en-GB" sz="1100" b="0" u="none" baseline="0" dirty="0">
                          <a:solidFill>
                            <a:srgbClr val="002060"/>
                          </a:solidFill>
                        </a:rPr>
                        <a:t>Label the following key components of the respiratory system on a diagram: trachea, bronchus, bronchiole, alveolus, diaphragm, intercostal muscles, ribcage. They state the function of this system as ‘mechanical system which allows the body to breathe air in (inhale) and breathe air out (exhale) of the body.</a:t>
                      </a:r>
                    </a:p>
                    <a:p>
                      <a:pPr marL="0" indent="0" algn="l">
                        <a:buFont typeface="Arial" panose="020B0604020202020204" pitchFamily="34" charset="0"/>
                        <a:buNone/>
                      </a:pPr>
                      <a:r>
                        <a:rPr lang="en-GB" sz="1100" b="0" u="none" baseline="0" dirty="0">
                          <a:solidFill>
                            <a:srgbClr val="002060"/>
                          </a:solidFill>
                        </a:rPr>
                        <a:t>Adaptations of the respiratory system for function: millions of alveoli, creating a large surface area, alveoli have thin walls that are only one cell thick. Meaning gas exchange can happen quickly and easily. </a:t>
                      </a:r>
                    </a:p>
                    <a:p>
                      <a:pPr marL="0" indent="0" algn="l">
                        <a:buFont typeface="Arial" panose="020B0604020202020204" pitchFamily="34" charset="0"/>
                        <a:buNone/>
                      </a:pPr>
                      <a:r>
                        <a:rPr lang="en-GB" sz="1100" b="1" i="1" u="none" baseline="0" dirty="0">
                          <a:solidFill>
                            <a:srgbClr val="002060"/>
                          </a:solidFill>
                        </a:rPr>
                        <a:t>Pupils will learn the pressure model of breathing – they have not yet completed the full unit on pressure and will need to be taught the concept of pressure.</a:t>
                      </a:r>
                      <a:br>
                        <a:rPr lang="en-GB" sz="1100" b="0" u="none" baseline="0" dirty="0">
                          <a:solidFill>
                            <a:srgbClr val="002060"/>
                          </a:solidFill>
                        </a:rPr>
                      </a:br>
                      <a:r>
                        <a:rPr lang="en-GB" sz="1100" b="0" u="sng" baseline="0" dirty="0">
                          <a:solidFill>
                            <a:srgbClr val="002060"/>
                          </a:solidFill>
                        </a:rPr>
                        <a:t>The mechanism of breathing:</a:t>
                      </a:r>
                    </a:p>
                    <a:p>
                      <a:pPr marL="0" indent="0" algn="l">
                        <a:buFont typeface="Arial" panose="020B0604020202020204" pitchFamily="34" charset="0"/>
                        <a:buNone/>
                      </a:pPr>
                      <a:r>
                        <a:rPr lang="en-GB" sz="1100" b="0" u="none" baseline="0" dirty="0">
                          <a:solidFill>
                            <a:srgbClr val="002060"/>
                          </a:solidFill>
                        </a:rPr>
                        <a:t>The muscles between your ribs contract- this pulls your ribcage up and out.</a:t>
                      </a:r>
                    </a:p>
                    <a:p>
                      <a:pPr marL="0" indent="0" algn="l">
                        <a:buFont typeface="Arial" panose="020B0604020202020204" pitchFamily="34" charset="0"/>
                        <a:buNone/>
                      </a:pPr>
                      <a:r>
                        <a:rPr lang="en-GB" sz="1100" b="0" u="none" baseline="0" dirty="0">
                          <a:solidFill>
                            <a:srgbClr val="002060"/>
                          </a:solidFill>
                        </a:rPr>
                        <a:t>The diaphragm contracts – it moves down.</a:t>
                      </a:r>
                    </a:p>
                    <a:p>
                      <a:pPr marL="0" indent="0" algn="l">
                        <a:buFont typeface="Arial" panose="020B0604020202020204" pitchFamily="34" charset="0"/>
                        <a:buNone/>
                      </a:pPr>
                      <a:r>
                        <a:rPr lang="en-GB" sz="1100" b="0" u="none" baseline="0" dirty="0">
                          <a:solidFill>
                            <a:srgbClr val="002060"/>
                          </a:solidFill>
                        </a:rPr>
                        <a:t>The volume inside your chest increases.</a:t>
                      </a:r>
                    </a:p>
                    <a:p>
                      <a:pPr marL="0" indent="0" algn="l">
                        <a:buFont typeface="Arial" panose="020B0604020202020204" pitchFamily="34" charset="0"/>
                        <a:buNone/>
                      </a:pPr>
                      <a:r>
                        <a:rPr lang="en-GB" sz="1100" b="0" u="none" baseline="0" dirty="0">
                          <a:solidFill>
                            <a:srgbClr val="002060"/>
                          </a:solidFill>
                        </a:rPr>
                        <a:t>The pressure inside your chest decreases, this draws air into the lungs.</a:t>
                      </a:r>
                    </a:p>
                    <a:p>
                      <a:pPr marL="0" indent="0" algn="l">
                        <a:buFont typeface="Arial" panose="020B0604020202020204" pitchFamily="34" charset="0"/>
                        <a:buNone/>
                      </a:pPr>
                      <a:r>
                        <a:rPr lang="en-GB" sz="1100" b="0" u="sng" baseline="0" dirty="0">
                          <a:solidFill>
                            <a:srgbClr val="002060"/>
                          </a:solidFill>
                        </a:rPr>
                        <a:t>Apply this mechanism to a bell jar model:</a:t>
                      </a:r>
                      <a:br>
                        <a:rPr lang="en-GB" sz="1100" b="0" u="none" baseline="0" dirty="0">
                          <a:solidFill>
                            <a:srgbClr val="002060"/>
                          </a:solidFill>
                        </a:rPr>
                      </a:br>
                      <a:r>
                        <a:rPr lang="en-GB" sz="1100" b="0" u="none" baseline="0" dirty="0">
                          <a:solidFill>
                            <a:srgbClr val="002060"/>
                          </a:solidFill>
                        </a:rPr>
                        <a:t>The rubber sheet is pulled down.</a:t>
                      </a:r>
                    </a:p>
                    <a:p>
                      <a:pPr marL="0" indent="0" algn="l">
                        <a:buFont typeface="Arial" panose="020B0604020202020204" pitchFamily="34" charset="0"/>
                        <a:buNone/>
                      </a:pPr>
                      <a:r>
                        <a:rPr lang="en-GB" sz="1100" b="0" u="none" baseline="0" dirty="0">
                          <a:solidFill>
                            <a:srgbClr val="002060"/>
                          </a:solidFill>
                        </a:rPr>
                        <a:t>The volume inside the jar increases.</a:t>
                      </a:r>
                    </a:p>
                    <a:p>
                      <a:pPr marL="0" indent="0" algn="l">
                        <a:buFont typeface="Arial" panose="020B0604020202020204" pitchFamily="34" charset="0"/>
                        <a:buNone/>
                      </a:pPr>
                      <a:r>
                        <a:rPr lang="en-GB" sz="1100" b="0" u="none" baseline="0" dirty="0">
                          <a:solidFill>
                            <a:srgbClr val="002060"/>
                          </a:solidFill>
                        </a:rPr>
                        <a:t>The pressure inside the jar decreases, air rushes into the jar.</a:t>
                      </a:r>
                    </a:p>
                    <a:p>
                      <a:pPr marL="0" indent="0" algn="l">
                        <a:buFont typeface="Arial" panose="020B0604020202020204" pitchFamily="34" charset="0"/>
                        <a:buNone/>
                      </a:pPr>
                      <a:r>
                        <a:rPr lang="en-GB" sz="1100" b="0" u="none" baseline="0" dirty="0">
                          <a:solidFill>
                            <a:srgbClr val="002060"/>
                          </a:solidFill>
                        </a:rPr>
                        <a:t>Balloons inflate.</a:t>
                      </a:r>
                    </a:p>
                    <a:p>
                      <a:pPr marL="0" indent="0" algn="l">
                        <a:buFont typeface="Arial" panose="020B0604020202020204" pitchFamily="34" charset="0"/>
                        <a:buNone/>
                      </a:pPr>
                      <a:r>
                        <a:rPr lang="en-GB" sz="1100" b="1" i="1" u="none" baseline="0" dirty="0">
                          <a:solidFill>
                            <a:srgbClr val="002060"/>
                          </a:solidFill>
                        </a:rPr>
                        <a:t>Opposite of each applies to exhaling.</a:t>
                      </a:r>
                    </a:p>
                    <a:p>
                      <a:pPr marL="0" indent="0" algn="l">
                        <a:buFont typeface="Arial" panose="020B0604020202020204" pitchFamily="34" charset="0"/>
                        <a:buNone/>
                      </a:pPr>
                      <a:r>
                        <a:rPr lang="en-GB" sz="1100" b="0" u="none" baseline="0" dirty="0">
                          <a:solidFill>
                            <a:srgbClr val="002060"/>
                          </a:solidFill>
                        </a:rPr>
                        <a:t>Your lung volume equates to the total volume of air that would fit into your lungs. This can be calculated simply by breathing into a large plastic bottle of water through a plastic tube, the air you exhale takes the place of the water. If you breathe out fully the volume of water pushed out is equivalent to the volume of air your lungs can hold.</a:t>
                      </a:r>
                    </a:p>
                    <a:p>
                      <a:pPr marL="0" indent="0" algn="l">
                        <a:buFont typeface="Arial" panose="020B0604020202020204" pitchFamily="34" charset="0"/>
                        <a:buNone/>
                      </a:pPr>
                      <a:r>
                        <a:rPr lang="en-GB" sz="1100" b="0" u="none" baseline="0" dirty="0">
                          <a:solidFill>
                            <a:srgbClr val="002060"/>
                          </a:solidFill>
                        </a:rPr>
                        <a:t>The larger the lung volume is the better your body is able to get oxygen into the blood stream. Smoking, asthma and old age can all reduce lung volume. Exercise can increase lung volume.</a:t>
                      </a:r>
                    </a:p>
                    <a:p>
                      <a:pPr marL="0" indent="0" algn="l">
                        <a:buFont typeface="Arial" panose="020B0604020202020204" pitchFamily="34" charset="0"/>
                        <a:buNone/>
                      </a:pPr>
                      <a:endParaRPr lang="en-GB" sz="1100" b="0" u="none" baseline="0" dirty="0">
                        <a:solidFill>
                          <a:srgbClr val="002060"/>
                        </a:solidFill>
                      </a:endParaRPr>
                    </a:p>
                  </a:txBody>
                  <a:tcPr/>
                </a:tc>
                <a:tc>
                  <a:txBody>
                    <a:bodyPr/>
                    <a:lstStyle/>
                    <a:p>
                      <a:pPr marL="0" indent="0" algn="l">
                        <a:buFont typeface="Arial" panose="020B0604020202020204" pitchFamily="34" charset="0"/>
                        <a:buNone/>
                      </a:pPr>
                      <a:r>
                        <a:rPr lang="en-GB" sz="1100" b="1" u="sng" dirty="0">
                          <a:solidFill>
                            <a:srgbClr val="002060"/>
                          </a:solidFill>
                        </a:rPr>
                        <a:t>ABOVE AND BEYOND</a:t>
                      </a:r>
                    </a:p>
                    <a:p>
                      <a:pPr marL="0" indent="0" algn="l">
                        <a:buFont typeface="Arial" panose="020B0604020202020204" pitchFamily="34" charset="0"/>
                        <a:buNone/>
                      </a:pPr>
                      <a:endParaRPr lang="en-GB" sz="1100" b="0" u="none" dirty="0">
                        <a:solidFill>
                          <a:srgbClr val="002060"/>
                        </a:solidFill>
                      </a:endParaRPr>
                    </a:p>
                    <a:p>
                      <a:pPr marL="0" indent="0" algn="l">
                        <a:buFont typeface="Arial" panose="020B0604020202020204" pitchFamily="34" charset="0"/>
                        <a:buNone/>
                      </a:pPr>
                      <a:r>
                        <a:rPr lang="en-GB" sz="1100" b="1" u="sng" dirty="0">
                          <a:solidFill>
                            <a:srgbClr val="002060"/>
                          </a:solidFill>
                        </a:rPr>
                        <a:t>VOCABULARY</a:t>
                      </a:r>
                    </a:p>
                    <a:p>
                      <a:pPr marL="0" indent="0" algn="l">
                        <a:buFont typeface="Arial" panose="020B0604020202020204" pitchFamily="34" charset="0"/>
                        <a:buNone/>
                      </a:pPr>
                      <a:r>
                        <a:rPr lang="en-GB" sz="1100" b="0" i="0" u="none" dirty="0">
                          <a:solidFill>
                            <a:srgbClr val="002060"/>
                          </a:solidFill>
                        </a:rPr>
                        <a:t>Respiratory system</a:t>
                      </a:r>
                    </a:p>
                    <a:p>
                      <a:pPr marL="0" indent="0" algn="l">
                        <a:buFont typeface="Arial" panose="020B0604020202020204" pitchFamily="34" charset="0"/>
                        <a:buNone/>
                      </a:pPr>
                      <a:r>
                        <a:rPr lang="en-GB" sz="1100" b="0" i="0" u="none" dirty="0">
                          <a:solidFill>
                            <a:srgbClr val="002060"/>
                          </a:solidFill>
                        </a:rPr>
                        <a:t>Trachea</a:t>
                      </a:r>
                      <a:br>
                        <a:rPr lang="en-GB" sz="1100" b="0" i="0" u="none" dirty="0">
                          <a:solidFill>
                            <a:srgbClr val="002060"/>
                          </a:solidFill>
                        </a:rPr>
                      </a:br>
                      <a:r>
                        <a:rPr lang="en-GB" sz="1100" b="0" i="0" u="none" dirty="0">
                          <a:solidFill>
                            <a:srgbClr val="002060"/>
                          </a:solidFill>
                        </a:rPr>
                        <a:t>Bronchus (plural bronchi)</a:t>
                      </a:r>
                      <a:br>
                        <a:rPr lang="en-GB" sz="1100" b="0" i="0" u="none" dirty="0">
                          <a:solidFill>
                            <a:srgbClr val="002060"/>
                          </a:solidFill>
                        </a:rPr>
                      </a:br>
                      <a:r>
                        <a:rPr lang="en-GB" sz="1100" b="0" i="0" u="none" dirty="0">
                          <a:solidFill>
                            <a:srgbClr val="002060"/>
                          </a:solidFill>
                        </a:rPr>
                        <a:t>Alveolus (plural alveoli)</a:t>
                      </a:r>
                      <a:br>
                        <a:rPr lang="en-GB" sz="1100" b="0" i="0" u="none" dirty="0">
                          <a:solidFill>
                            <a:srgbClr val="002060"/>
                          </a:solidFill>
                        </a:rPr>
                      </a:br>
                      <a:r>
                        <a:rPr lang="en-GB" sz="1100" b="0" i="0" u="none" dirty="0">
                          <a:solidFill>
                            <a:srgbClr val="002060"/>
                          </a:solidFill>
                        </a:rPr>
                        <a:t>Diaphragm</a:t>
                      </a:r>
                    </a:p>
                    <a:p>
                      <a:pPr marL="0" indent="0" algn="l">
                        <a:buFont typeface="Arial" panose="020B0604020202020204" pitchFamily="34" charset="0"/>
                        <a:buNone/>
                      </a:pPr>
                      <a:r>
                        <a:rPr lang="en-GB" sz="1100" b="0" i="0" u="none" dirty="0">
                          <a:solidFill>
                            <a:srgbClr val="002060"/>
                          </a:solidFill>
                        </a:rPr>
                        <a:t>Intercostal muscles</a:t>
                      </a:r>
                    </a:p>
                    <a:p>
                      <a:pPr marL="0" indent="0" algn="l">
                        <a:buFont typeface="Arial" panose="020B0604020202020204" pitchFamily="34" charset="0"/>
                        <a:buNone/>
                      </a:pPr>
                      <a:r>
                        <a:rPr lang="en-GB" sz="1100" b="0" i="0" u="none" dirty="0">
                          <a:solidFill>
                            <a:srgbClr val="002060"/>
                          </a:solidFill>
                        </a:rPr>
                        <a:t>Ribcage</a:t>
                      </a:r>
                      <a:br>
                        <a:rPr lang="en-GB" sz="1100" b="0" i="0" u="none" dirty="0">
                          <a:solidFill>
                            <a:srgbClr val="002060"/>
                          </a:solidFill>
                        </a:rPr>
                      </a:br>
                      <a:r>
                        <a:rPr lang="en-GB" sz="1100" b="0" i="0" u="none" dirty="0">
                          <a:solidFill>
                            <a:srgbClr val="002060"/>
                          </a:solidFill>
                        </a:rPr>
                        <a:t>Inhale</a:t>
                      </a:r>
                    </a:p>
                    <a:p>
                      <a:pPr marL="0" indent="0" algn="l">
                        <a:buFont typeface="Arial" panose="020B0604020202020204" pitchFamily="34" charset="0"/>
                        <a:buNone/>
                      </a:pPr>
                      <a:r>
                        <a:rPr lang="en-GB" sz="1100" b="0" i="0" u="none" dirty="0">
                          <a:solidFill>
                            <a:srgbClr val="002060"/>
                          </a:solidFill>
                        </a:rPr>
                        <a:t>Exhale</a:t>
                      </a:r>
                      <a:br>
                        <a:rPr lang="en-GB" sz="1100" b="0" i="0" u="none" dirty="0">
                          <a:solidFill>
                            <a:srgbClr val="002060"/>
                          </a:solidFill>
                        </a:rPr>
                      </a:br>
                      <a:r>
                        <a:rPr lang="en-GB" sz="1100" b="0" i="0" u="none" dirty="0">
                          <a:solidFill>
                            <a:srgbClr val="002060"/>
                          </a:solidFill>
                        </a:rPr>
                        <a:t>Breathing</a:t>
                      </a:r>
                    </a:p>
                    <a:p>
                      <a:pPr marL="0" indent="0" algn="l">
                        <a:buFont typeface="Arial" panose="020B0604020202020204" pitchFamily="34" charset="0"/>
                        <a:buNone/>
                      </a:pPr>
                      <a:r>
                        <a:rPr lang="en-GB" sz="1100" b="0" i="0" u="none" dirty="0">
                          <a:solidFill>
                            <a:srgbClr val="002060"/>
                          </a:solidFill>
                        </a:rPr>
                        <a:t>Gas Exchange</a:t>
                      </a:r>
                      <a:br>
                        <a:rPr lang="en-GB" sz="1100" b="0" i="0" u="none" dirty="0">
                          <a:solidFill>
                            <a:srgbClr val="002060"/>
                          </a:solidFill>
                        </a:rPr>
                      </a:br>
                      <a:r>
                        <a:rPr lang="en-GB" sz="1100" b="0" i="0" u="none" dirty="0">
                          <a:solidFill>
                            <a:srgbClr val="002060"/>
                          </a:solidFill>
                        </a:rPr>
                        <a:t>Bell-jar model</a:t>
                      </a:r>
                    </a:p>
                    <a:p>
                      <a:pPr marL="0" indent="0" algn="l">
                        <a:buFont typeface="Arial" panose="020B0604020202020204" pitchFamily="34" charset="0"/>
                        <a:buNone/>
                      </a:pPr>
                      <a:r>
                        <a:rPr lang="en-GB" sz="1100" b="0" i="0" u="none" dirty="0">
                          <a:solidFill>
                            <a:srgbClr val="002060"/>
                          </a:solidFill>
                        </a:rPr>
                        <a:t>Inflate</a:t>
                      </a:r>
                      <a:br>
                        <a:rPr lang="en-GB" sz="1100" b="0" i="0" u="none" dirty="0">
                          <a:solidFill>
                            <a:srgbClr val="002060"/>
                          </a:solidFill>
                        </a:rPr>
                      </a:br>
                      <a:r>
                        <a:rPr lang="en-GB" sz="1100" b="0" i="0" u="none" dirty="0">
                          <a:solidFill>
                            <a:srgbClr val="002060"/>
                          </a:solidFill>
                        </a:rPr>
                        <a:t>Deflate</a:t>
                      </a:r>
                      <a:br>
                        <a:rPr lang="en-GB" sz="1100" b="0" i="0" u="none" dirty="0">
                          <a:solidFill>
                            <a:srgbClr val="002060"/>
                          </a:solidFill>
                        </a:rPr>
                      </a:br>
                      <a:r>
                        <a:rPr lang="en-GB" sz="1100" b="0" i="0" u="none" dirty="0">
                          <a:solidFill>
                            <a:srgbClr val="002060"/>
                          </a:solidFill>
                        </a:rPr>
                        <a:t>Lung volume</a:t>
                      </a:r>
                    </a:p>
                    <a:p>
                      <a:pPr marL="0" indent="0" algn="l">
                        <a:buFont typeface="Arial" panose="020B0604020202020204" pitchFamily="34" charset="0"/>
                        <a:buNone/>
                      </a:pPr>
                      <a:r>
                        <a:rPr lang="en-GB" sz="1100" b="0" i="0" u="none" dirty="0">
                          <a:solidFill>
                            <a:srgbClr val="002060"/>
                          </a:solidFill>
                        </a:rPr>
                        <a:t>Smoking</a:t>
                      </a:r>
                      <a:br>
                        <a:rPr lang="en-GB" sz="1100" b="0" i="0" u="none" dirty="0">
                          <a:solidFill>
                            <a:srgbClr val="002060"/>
                          </a:solidFill>
                        </a:rPr>
                      </a:br>
                      <a:r>
                        <a:rPr lang="en-GB" sz="1100" b="0" i="0" u="none" dirty="0">
                          <a:solidFill>
                            <a:srgbClr val="002060"/>
                          </a:solidFill>
                        </a:rPr>
                        <a:t>Asthma</a:t>
                      </a:r>
                      <a:br>
                        <a:rPr lang="en-GB" sz="1100" b="0" i="0" u="none" dirty="0">
                          <a:solidFill>
                            <a:srgbClr val="002060"/>
                          </a:solidFill>
                        </a:rPr>
                      </a:br>
                      <a:r>
                        <a:rPr lang="en-GB" sz="1100" b="0" i="0" u="none" dirty="0">
                          <a:solidFill>
                            <a:srgbClr val="002060"/>
                          </a:solidFill>
                        </a:rPr>
                        <a:t>Exercise</a:t>
                      </a:r>
                      <a:br>
                        <a:rPr lang="en-GB" sz="1100" b="0" i="0" u="none" dirty="0">
                          <a:solidFill>
                            <a:srgbClr val="002060"/>
                          </a:solidFill>
                        </a:rPr>
                      </a:br>
                      <a:r>
                        <a:rPr lang="en-GB" sz="1100" b="0" i="0" u="none" dirty="0">
                          <a:solidFill>
                            <a:srgbClr val="002060"/>
                          </a:solidFill>
                        </a:rPr>
                        <a:t>Displace</a:t>
                      </a:r>
                      <a:endParaRPr lang="en-GB" sz="1100" b="1" u="sng" dirty="0">
                        <a:solidFill>
                          <a:srgbClr val="002060"/>
                        </a:solidFill>
                      </a:endParaRPr>
                    </a:p>
                  </a:txBody>
                  <a:tcPr/>
                </a:tc>
                <a:tc>
                  <a:txBody>
                    <a:bodyPr/>
                    <a:lstStyle/>
                    <a:p>
                      <a:pPr algn="l"/>
                      <a:r>
                        <a:rPr lang="en-GB" sz="1100" b="1" u="sng" dirty="0">
                          <a:solidFill>
                            <a:srgbClr val="002060"/>
                          </a:solidFill>
                        </a:rPr>
                        <a:t>WOW zone tasks</a:t>
                      </a:r>
                    </a:p>
                    <a:p>
                      <a:pPr algn="l"/>
                      <a:endParaRPr lang="en-GB" sz="900" b="0" u="none" dirty="0">
                        <a:solidFill>
                          <a:srgbClr val="002060"/>
                        </a:solidFill>
                      </a:endParaRPr>
                    </a:p>
                    <a:p>
                      <a:pPr algn="l"/>
                      <a:endParaRPr lang="en-GB" sz="1100" b="0" u="none" dirty="0">
                        <a:solidFill>
                          <a:srgbClr val="002060"/>
                        </a:solidFill>
                      </a:endParaRPr>
                    </a:p>
                    <a:p>
                      <a:pPr algn="l"/>
                      <a:endParaRPr lang="en-GB" sz="1100" b="0" u="none" dirty="0">
                        <a:solidFill>
                          <a:srgbClr val="002060"/>
                        </a:solidFill>
                      </a:endParaRPr>
                    </a:p>
                    <a:p>
                      <a:pPr algn="l"/>
                      <a:r>
                        <a:rPr lang="en-GB" sz="1100" b="1" u="sng" dirty="0">
                          <a:solidFill>
                            <a:srgbClr val="002060"/>
                          </a:solidFill>
                        </a:rPr>
                        <a:t>WHERE NEXT?</a:t>
                      </a:r>
                    </a:p>
                    <a:p>
                      <a:pPr algn="l"/>
                      <a:r>
                        <a:rPr lang="en-GB" sz="1100" b="0" u="none" dirty="0">
                          <a:solidFill>
                            <a:srgbClr val="002060"/>
                          </a:solidFill>
                        </a:rPr>
                        <a:t>KS3 – Pupils will make links between the respiratory system and digestion, looking at how both systems interact and are essential for respiration.</a:t>
                      </a:r>
                    </a:p>
                    <a:p>
                      <a:pPr algn="l"/>
                      <a:r>
                        <a:rPr lang="en-GB" sz="1100" b="0" u="none" dirty="0">
                          <a:solidFill>
                            <a:srgbClr val="002060"/>
                          </a:solidFill>
                        </a:rPr>
                        <a:t>KS4</a:t>
                      </a:r>
                      <a:r>
                        <a:rPr lang="en-GB" sz="1100" b="0" u="none" baseline="0" dirty="0">
                          <a:solidFill>
                            <a:srgbClr val="002060"/>
                          </a:solidFill>
                        </a:rPr>
                        <a:t> – Organisation, Paper 1, respiratory system.</a:t>
                      </a:r>
                      <a:endParaRPr lang="en-GB" sz="1100" b="0" u="none" dirty="0">
                        <a:solidFill>
                          <a:srgbClr val="002060"/>
                        </a:solidFill>
                      </a:endParaRPr>
                    </a:p>
                  </a:txBody>
                  <a:tcPr/>
                </a:tc>
                <a:extLst>
                  <a:ext uri="{0D108BD9-81ED-4DB2-BD59-A6C34878D82A}">
                    <a16:rowId xmlns:a16="http://schemas.microsoft.com/office/drawing/2014/main" val="1196057531"/>
                  </a:ext>
                </a:extLst>
              </a:tr>
            </a:tbl>
          </a:graphicData>
        </a:graphic>
      </p:graphicFrame>
      <p:pic>
        <p:nvPicPr>
          <p:cNvPr id="2" name="Picture 1">
            <a:extLst>
              <a:ext uri="{FF2B5EF4-FFF2-40B4-BE49-F238E27FC236}">
                <a16:creationId xmlns:a16="http://schemas.microsoft.com/office/drawing/2014/main" id="{26BD886F-BFA3-4C08-B1F4-AEEF3149A16B}"/>
              </a:ext>
            </a:extLst>
          </p:cNvPr>
          <p:cNvPicPr>
            <a:picLocks noChangeAspect="1"/>
          </p:cNvPicPr>
          <p:nvPr/>
        </p:nvPicPr>
        <p:blipFill rotWithShape="1">
          <a:blip r:embed="rId2"/>
          <a:srcRect l="11041" t="9419" r="11203" b="7264"/>
          <a:stretch/>
        </p:blipFill>
        <p:spPr>
          <a:xfrm>
            <a:off x="7868356" y="-23250"/>
            <a:ext cx="4323644" cy="2223852"/>
          </a:xfrm>
          <a:prstGeom prst="rect">
            <a:avLst/>
          </a:prstGeom>
        </p:spPr>
      </p:pic>
      <p:sp>
        <p:nvSpPr>
          <p:cNvPr id="3" name="TextBox 2">
            <a:extLst>
              <a:ext uri="{FF2B5EF4-FFF2-40B4-BE49-F238E27FC236}">
                <a16:creationId xmlns:a16="http://schemas.microsoft.com/office/drawing/2014/main" id="{DAF1A2B9-78B7-485C-8FE3-4C6AFC205AEA}"/>
              </a:ext>
            </a:extLst>
          </p:cNvPr>
          <p:cNvSpPr txBox="1"/>
          <p:nvPr/>
        </p:nvSpPr>
        <p:spPr>
          <a:xfrm>
            <a:off x="8257397" y="149957"/>
            <a:ext cx="3539142" cy="1384995"/>
          </a:xfrm>
          <a:prstGeom prst="rect">
            <a:avLst/>
          </a:prstGeom>
          <a:noFill/>
        </p:spPr>
        <p:txBody>
          <a:bodyPr wrap="square" rtlCol="0">
            <a:spAutoFit/>
          </a:bodyPr>
          <a:lstStyle/>
          <a:p>
            <a:r>
              <a:rPr lang="en-GB" sz="1400" b="1" u="sng" dirty="0"/>
              <a:t>The bigger picture:</a:t>
            </a:r>
          </a:p>
          <a:p>
            <a:r>
              <a:rPr lang="en-GB" sz="1400" i="1" dirty="0"/>
              <a:t>Links to ‘Organisation’ in KS4 Biology Paper 1 whereby pupils learn in more detail about the adaptations of the respiratory system for effective gas exchange.</a:t>
            </a:r>
          </a:p>
          <a:p>
            <a:r>
              <a:rPr lang="en-GB" sz="1400" i="1" dirty="0"/>
              <a:t>Career link – </a:t>
            </a:r>
            <a:endParaRPr lang="en-GB" dirty="0"/>
          </a:p>
        </p:txBody>
      </p:sp>
    </p:spTree>
    <p:extLst>
      <p:ext uri="{BB962C8B-B14F-4D97-AF65-F5344CB8AC3E}">
        <p14:creationId xmlns:p14="http://schemas.microsoft.com/office/powerpoint/2010/main" val="391342842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871</TotalTime>
  <Words>1060</Words>
  <Application>Microsoft Office PowerPoint</Application>
  <PresentationFormat>Widescreen</PresentationFormat>
  <Paragraphs>101</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Vicki Dowd</dc:creator>
  <cp:lastModifiedBy>Wardale, Stephen</cp:lastModifiedBy>
  <cp:revision>105</cp:revision>
  <cp:lastPrinted>2020-02-24T12:44:23Z</cp:lastPrinted>
  <dcterms:created xsi:type="dcterms:W3CDTF">2019-12-19T05:38:14Z</dcterms:created>
  <dcterms:modified xsi:type="dcterms:W3CDTF">2021-01-25T19:59:56Z</dcterms:modified>
</cp:coreProperties>
</file>