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1"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90" d="100"/>
          <a:sy n="90" d="100"/>
        </p:scale>
        <p:origin x="6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BDD2B13-164A-49E3-871D-6456ADA4090B}" type="datetimeFigureOut">
              <a:rPr lang="en-GB" smtClean="0"/>
              <a:t>18/11/2020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05F037D-8E52-4270-B614-67A455F7BEBD}" type="slidenum">
              <a:rPr lang="en-GB" smtClean="0"/>
              <a:t>‹#›</a:t>
            </a:fld>
            <a:endParaRPr lang="en-GB"/>
          </a:p>
        </p:txBody>
      </p:sp>
    </p:spTree>
    <p:extLst>
      <p:ext uri="{BB962C8B-B14F-4D97-AF65-F5344CB8AC3E}">
        <p14:creationId xmlns:p14="http://schemas.microsoft.com/office/powerpoint/2010/main" val="1208683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18/11/2020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883525" y="0"/>
            <a:ext cx="1705660"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Cells</a:t>
            </a:r>
          </a:p>
        </p:txBody>
      </p:sp>
      <p:sp>
        <p:nvSpPr>
          <p:cNvPr id="5" name="TextBox 4">
            <a:extLst>
              <a:ext uri="{FF2B5EF4-FFF2-40B4-BE49-F238E27FC236}">
                <a16:creationId xmlns:a16="http://schemas.microsoft.com/office/drawing/2014/main" id="{31CB9A6E-E90D-41E8-AD2D-6A0C767F502F}"/>
              </a:ext>
            </a:extLst>
          </p:cNvPr>
          <p:cNvSpPr txBox="1"/>
          <p:nvPr/>
        </p:nvSpPr>
        <p:spPr>
          <a:xfrm>
            <a:off x="2302" y="502486"/>
            <a:ext cx="7468081" cy="1569660"/>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cells as the building blocks of all living organisms. Pupils will explore the use of and importance of microscopes. They will explore animal and plant cells, the components that make them up, their structure and function.  In addition to this, they will explore specialised cells and what makes the specialised. </a:t>
            </a:r>
          </a:p>
          <a:p>
            <a:r>
              <a:rPr lang="en-GB" sz="1200" b="1" i="1" dirty="0"/>
              <a:t>Prior knowledge</a:t>
            </a:r>
          </a:p>
          <a:p>
            <a:r>
              <a:rPr lang="en-GB" sz="1200" b="1" i="1" dirty="0"/>
              <a:t>KS2 NC – </a:t>
            </a:r>
            <a:r>
              <a:rPr lang="en-GB" sz="1200" i="1" dirty="0"/>
              <a:t>Pupils should have had the opportunity to explore living and non living things in both Year 5 &amp; 6 and explore features and characteristics of these which will support work on adaptations.  They have also explored evolution and inheritance which will link to ideas about specialised cells. </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544828820"/>
              </p:ext>
            </p:extLst>
          </p:nvPr>
        </p:nvGraphicFramePr>
        <p:xfrm>
          <a:off x="60567" y="2441478"/>
          <a:ext cx="12070866" cy="4311231"/>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chemeClr val="accent5">
                              <a:lumMod val="75000"/>
                            </a:schemeClr>
                          </a:solidFill>
                        </a:rPr>
                        <a:t>CORE KNOWLEDGE</a:t>
                      </a:r>
                    </a:p>
                    <a:p>
                      <a:pPr marL="0" indent="0" algn="l">
                        <a:buFont typeface="Arial" panose="020B0604020202020204" pitchFamily="34" charset="0"/>
                        <a:buNone/>
                      </a:pPr>
                      <a:r>
                        <a:rPr lang="en-GB" sz="1100" b="0" u="none" baseline="0" dirty="0">
                          <a:solidFill>
                            <a:schemeClr val="accent5">
                              <a:lumMod val="75000"/>
                            </a:schemeClr>
                          </a:solidFill>
                        </a:rPr>
                        <a:t>A unicellular organism is one which is made up of only one cell for example an yeast, bacteria and protozoa. Explore some of the structural adaptations of  some unicellular organisms e.g. </a:t>
                      </a:r>
                      <a:r>
                        <a:rPr lang="en-GB" sz="1100" b="0" i="0" u="none" kern="1200" baseline="0" dirty="0">
                          <a:solidFill>
                            <a:schemeClr val="accent5">
                              <a:lumMod val="75000"/>
                            </a:schemeClr>
                          </a:solidFill>
                          <a:effectLst/>
                          <a:latin typeface="+mn-lt"/>
                          <a:ea typeface="+mn-ea"/>
                          <a:cs typeface="+mn-cs"/>
                        </a:rPr>
                        <a:t>bacteria</a:t>
                      </a:r>
                      <a:r>
                        <a:rPr lang="en-GB" sz="1100" b="0" i="0" kern="1200" dirty="0">
                          <a:solidFill>
                            <a:schemeClr val="accent5">
                              <a:lumMod val="75000"/>
                            </a:schemeClr>
                          </a:solidFill>
                          <a:effectLst/>
                          <a:latin typeface="+mn-lt"/>
                          <a:ea typeface="+mn-ea"/>
                          <a:cs typeface="+mn-cs"/>
                        </a:rPr>
                        <a:t> do not have a nucleus but they may have a flagellum. This is a tail-like part of the cell that can spin, moving the cell along</a:t>
                      </a:r>
                      <a:endParaRPr lang="en-GB" sz="1100" b="0" u="none" baseline="0" dirty="0">
                        <a:solidFill>
                          <a:schemeClr val="accent5">
                            <a:lumMod val="75000"/>
                          </a:schemeClr>
                        </a:solidFill>
                      </a:endParaRPr>
                    </a:p>
                    <a:p>
                      <a:pPr marL="0" indent="0" algn="l">
                        <a:buFont typeface="Arial" panose="020B0604020202020204" pitchFamily="34" charset="0"/>
                        <a:buNone/>
                      </a:pPr>
                      <a:r>
                        <a:rPr lang="en-GB" sz="1100" b="0" u="none" baseline="0" dirty="0">
                          <a:solidFill>
                            <a:schemeClr val="accent5">
                              <a:lumMod val="75000"/>
                            </a:schemeClr>
                          </a:solidFill>
                        </a:rPr>
                        <a:t>Multi-cellular organisms are organised in layers and of the general structure:</a:t>
                      </a:r>
                    </a:p>
                    <a:p>
                      <a:pPr marL="0" indent="0" algn="l">
                        <a:buFont typeface="Arial" panose="020B0604020202020204" pitchFamily="34" charset="0"/>
                        <a:buNone/>
                      </a:pPr>
                      <a:r>
                        <a:rPr lang="en-GB" sz="1100" b="0" u="none" baseline="0" dirty="0">
                          <a:solidFill>
                            <a:schemeClr val="accent5">
                              <a:lumMod val="75000"/>
                            </a:schemeClr>
                          </a:solidFill>
                        </a:rPr>
                        <a:t>Cell – tissue – organs – organ system – organism </a:t>
                      </a:r>
                    </a:p>
                    <a:p>
                      <a:pPr marL="0" indent="0" algn="l">
                        <a:buFont typeface="Arial" panose="020B0604020202020204" pitchFamily="34" charset="0"/>
                        <a:buNone/>
                      </a:pPr>
                      <a:endParaRPr lang="en-GB" sz="1100" b="0" u="none" baseline="0" dirty="0">
                        <a:solidFill>
                          <a:schemeClr val="accent5">
                            <a:lumMod val="75000"/>
                          </a:schemeClr>
                        </a:solidFill>
                      </a:endParaRPr>
                    </a:p>
                    <a:p>
                      <a:pPr marL="0" indent="0" algn="l">
                        <a:buFont typeface="Arial" panose="020B0604020202020204" pitchFamily="34" charset="0"/>
                        <a:buNone/>
                      </a:pPr>
                      <a:r>
                        <a:rPr lang="en-GB" sz="1100" b="0" u="none" baseline="0" dirty="0">
                          <a:solidFill>
                            <a:schemeClr val="accent5">
                              <a:lumMod val="75000"/>
                            </a:schemeClr>
                          </a:solidFill>
                        </a:rPr>
                        <a:t>Animal cells contain a nucleus (controls the cell and contains genetic info), cytoplasm (site where chemical reactions take place), cell membrane (allows substances in and out of the cell) and mitochondria (where respiration occurs and energy is released), whereas plant cells contain these plus a cell wall (provides strength and support), vacuole (contains cell sap and keeps the cell turgid) and chloroplasts (where photosynthesis takes place in plants). </a:t>
                      </a:r>
                    </a:p>
                    <a:p>
                      <a:pPr marL="0" indent="0" algn="l">
                        <a:buFont typeface="Arial" panose="020B0604020202020204" pitchFamily="34" charset="0"/>
                        <a:buNone/>
                      </a:pPr>
                      <a:r>
                        <a:rPr lang="en-GB" sz="1100" b="0" u="none" baseline="0" dirty="0">
                          <a:solidFill>
                            <a:schemeClr val="accent5">
                              <a:lumMod val="75000"/>
                            </a:schemeClr>
                          </a:solidFill>
                        </a:rPr>
                        <a:t>Microscopes are used to observe small objects in detail.  The eyepiece lens and the objective lens can have different magnifications.  Multiplying these together provides the total magnification and the greater the number, the greater the magnification. </a:t>
                      </a:r>
                    </a:p>
                    <a:p>
                      <a:pPr marL="0" indent="0" algn="l">
                        <a:buFont typeface="Arial" panose="020B0604020202020204" pitchFamily="34" charset="0"/>
                        <a:buNone/>
                      </a:pPr>
                      <a:r>
                        <a:rPr lang="en-GB" sz="1100" b="0" u="none" baseline="0" dirty="0">
                          <a:solidFill>
                            <a:schemeClr val="accent5">
                              <a:lumMod val="75000"/>
                            </a:schemeClr>
                          </a:solidFill>
                        </a:rPr>
                        <a:t>Prepare a slide for a microscope by swabbing the sample (cheek cell) or removing a think layer (onion cell) placing this on the slide and applying the correct indicator (cheek – methyl blue, onion – iodine), placing a cover slip over it and then carefully putting the slide on the stage of the microscope and gently moving the adjusting knob to focus in on the sample and observe. </a:t>
                      </a:r>
                    </a:p>
                    <a:p>
                      <a:pPr marL="0" indent="0" algn="l">
                        <a:buFont typeface="Arial" panose="020B0604020202020204" pitchFamily="34" charset="0"/>
                        <a:buNone/>
                      </a:pPr>
                      <a:r>
                        <a:rPr lang="en-GB" sz="1100" b="0" u="none" baseline="0" dirty="0">
                          <a:solidFill>
                            <a:schemeClr val="accent5">
                              <a:lumMod val="75000"/>
                            </a:schemeClr>
                          </a:solidFill>
                        </a:rPr>
                        <a:t>Specialised cells are those which are suited to carry out specific functions based on specific adaptations/features.  These features are mainly structural but some features may be behavioural adaptations.  Main specialised cells include sperm cell (tail to help swim, lots of mitochondria to transfer energy), red blood cell (no nucleus, disc like shape to increase surface are and carry more oxygen), root hair cells (root hair creates large surface area to absorb water), nerve cells (long and thin to transmit message around the body).  </a:t>
                      </a:r>
                    </a:p>
                  </a:txBody>
                  <a:tcPr/>
                </a:tc>
                <a:tc>
                  <a:txBody>
                    <a:bodyPr/>
                    <a:lstStyle/>
                    <a:p>
                      <a:pPr marL="0" indent="0" algn="l">
                        <a:buFont typeface="Arial" panose="020B0604020202020204" pitchFamily="34" charset="0"/>
                        <a:buNone/>
                      </a:pPr>
                      <a:r>
                        <a:rPr lang="en-GB" sz="1100" b="1" u="sng" dirty="0">
                          <a:solidFill>
                            <a:schemeClr val="accent5">
                              <a:lumMod val="75000"/>
                            </a:schemeClr>
                          </a:solidFill>
                        </a:rPr>
                        <a:t>ABOVE AND BEYOND</a:t>
                      </a:r>
                    </a:p>
                    <a:p>
                      <a:pPr marL="0" indent="0" algn="l">
                        <a:buFont typeface="Arial" panose="020B0604020202020204" pitchFamily="34" charset="0"/>
                        <a:buNone/>
                      </a:pPr>
                      <a:r>
                        <a:rPr lang="en-GB" sz="1100" b="0" u="none" dirty="0">
                          <a:solidFill>
                            <a:schemeClr val="accent5">
                              <a:lumMod val="75000"/>
                            </a:schemeClr>
                          </a:solidFill>
                        </a:rPr>
                        <a:t>Explore the term ‘ribosomes’ and their relative function within a cell. </a:t>
                      </a:r>
                    </a:p>
                    <a:p>
                      <a:pPr marL="0" indent="0" algn="l">
                        <a:buFont typeface="Arial" panose="020B0604020202020204" pitchFamily="34" charset="0"/>
                        <a:buNone/>
                      </a:pPr>
                      <a:r>
                        <a:rPr lang="en-GB" sz="1100" b="0" u="none" dirty="0">
                          <a:solidFill>
                            <a:schemeClr val="accent5">
                              <a:lumMod val="75000"/>
                            </a:schemeClr>
                          </a:solidFill>
                        </a:rPr>
                        <a:t>Extended magnification calculation questions based on GCSE expectations. </a:t>
                      </a:r>
                    </a:p>
                    <a:p>
                      <a:pPr marL="0" indent="0" algn="l">
                        <a:buFont typeface="Arial" panose="020B0604020202020204" pitchFamily="34" charset="0"/>
                        <a:buNone/>
                      </a:pPr>
                      <a:endParaRPr lang="en-GB" sz="1100" b="0" u="none" dirty="0">
                        <a:solidFill>
                          <a:schemeClr val="accent5">
                            <a:lumMod val="75000"/>
                          </a:schemeClr>
                        </a:solidFill>
                      </a:endParaRPr>
                    </a:p>
                    <a:p>
                      <a:pPr marL="0" indent="0" algn="l">
                        <a:buFont typeface="Arial" panose="020B0604020202020204" pitchFamily="34" charset="0"/>
                        <a:buNone/>
                      </a:pPr>
                      <a:r>
                        <a:rPr lang="en-GB" sz="1100" b="1" u="sng" dirty="0">
                          <a:solidFill>
                            <a:schemeClr val="accent5">
                              <a:lumMod val="75000"/>
                            </a:schemeClr>
                          </a:solidFill>
                        </a:rPr>
                        <a:t>VOCABULARY</a:t>
                      </a:r>
                    </a:p>
                    <a:p>
                      <a:pPr marL="0" indent="0" algn="l">
                        <a:buFont typeface="Arial" panose="020B0604020202020204" pitchFamily="34" charset="0"/>
                        <a:buNone/>
                      </a:pPr>
                      <a:r>
                        <a:rPr lang="en-GB" sz="1100" b="0" i="0" u="none" dirty="0">
                          <a:solidFill>
                            <a:schemeClr val="accent5">
                              <a:lumMod val="75000"/>
                            </a:schemeClr>
                          </a:solidFill>
                        </a:rPr>
                        <a:t>Cell                                              Sperm cell</a:t>
                      </a:r>
                    </a:p>
                    <a:p>
                      <a:pPr marL="0" indent="0" algn="l">
                        <a:buFont typeface="Arial" panose="020B0604020202020204" pitchFamily="34" charset="0"/>
                        <a:buNone/>
                      </a:pPr>
                      <a:r>
                        <a:rPr lang="en-GB" sz="1100" b="0" i="0" u="none" dirty="0">
                          <a:solidFill>
                            <a:schemeClr val="accent5">
                              <a:lumMod val="75000"/>
                            </a:schemeClr>
                          </a:solidFill>
                        </a:rPr>
                        <a:t>Organelle                                   Root Hair Cell</a:t>
                      </a:r>
                    </a:p>
                    <a:p>
                      <a:pPr marL="0" indent="0" algn="l">
                        <a:buFont typeface="Arial" panose="020B0604020202020204" pitchFamily="34" charset="0"/>
                        <a:buNone/>
                      </a:pPr>
                      <a:r>
                        <a:rPr lang="en-GB" sz="1100" b="0" i="0" u="none" dirty="0">
                          <a:solidFill>
                            <a:schemeClr val="accent5">
                              <a:lumMod val="75000"/>
                            </a:schemeClr>
                          </a:solidFill>
                        </a:rPr>
                        <a:t>Unicellular                                 Microscope (etymology)</a:t>
                      </a:r>
                    </a:p>
                    <a:p>
                      <a:pPr marL="0" indent="0" algn="l">
                        <a:buFont typeface="Arial" panose="020B0604020202020204" pitchFamily="34" charset="0"/>
                        <a:buNone/>
                      </a:pPr>
                      <a:r>
                        <a:rPr lang="en-GB" sz="1100" b="0" i="0" u="none" dirty="0">
                          <a:solidFill>
                            <a:schemeClr val="accent5">
                              <a:lumMod val="75000"/>
                            </a:schemeClr>
                          </a:solidFill>
                        </a:rPr>
                        <a:t>Component                               Magnification (etymology)</a:t>
                      </a:r>
                    </a:p>
                    <a:p>
                      <a:pPr marL="0" indent="0" algn="l">
                        <a:buFont typeface="Arial" panose="020B0604020202020204" pitchFamily="34" charset="0"/>
                        <a:buNone/>
                      </a:pPr>
                      <a:r>
                        <a:rPr lang="en-GB" sz="1100" b="0" i="0" u="none" dirty="0">
                          <a:solidFill>
                            <a:schemeClr val="accent5">
                              <a:lumMod val="75000"/>
                            </a:schemeClr>
                          </a:solidFill>
                        </a:rPr>
                        <a:t>Nucleus (etymology)</a:t>
                      </a:r>
                    </a:p>
                    <a:p>
                      <a:pPr marL="0" indent="0" algn="l">
                        <a:buFont typeface="Arial" panose="020B0604020202020204" pitchFamily="34" charset="0"/>
                        <a:buNone/>
                      </a:pPr>
                      <a:r>
                        <a:rPr lang="en-GB" sz="1100" b="0" i="0" u="none" dirty="0">
                          <a:solidFill>
                            <a:schemeClr val="accent5">
                              <a:lumMod val="75000"/>
                            </a:schemeClr>
                          </a:solidFill>
                        </a:rPr>
                        <a:t>Cell membrane</a:t>
                      </a:r>
                    </a:p>
                    <a:p>
                      <a:pPr marL="0" indent="0" algn="l">
                        <a:buFont typeface="Arial" panose="020B0604020202020204" pitchFamily="34" charset="0"/>
                        <a:buNone/>
                      </a:pPr>
                      <a:r>
                        <a:rPr lang="en-GB" sz="1100" b="0" i="0" u="none" dirty="0">
                          <a:solidFill>
                            <a:schemeClr val="accent5">
                              <a:lumMod val="75000"/>
                            </a:schemeClr>
                          </a:solidFill>
                        </a:rPr>
                        <a:t>Cytoplasm</a:t>
                      </a:r>
                    </a:p>
                    <a:p>
                      <a:pPr marL="0" indent="0" algn="l">
                        <a:buFont typeface="Arial" panose="020B0604020202020204" pitchFamily="34" charset="0"/>
                        <a:buNone/>
                      </a:pPr>
                      <a:r>
                        <a:rPr lang="en-GB" sz="1100" b="0" i="0" u="none" dirty="0">
                          <a:solidFill>
                            <a:schemeClr val="accent5">
                              <a:lumMod val="75000"/>
                            </a:schemeClr>
                          </a:solidFill>
                        </a:rPr>
                        <a:t>Mitochondria</a:t>
                      </a:r>
                    </a:p>
                    <a:p>
                      <a:pPr marL="0" indent="0" algn="l">
                        <a:buFont typeface="Arial" panose="020B0604020202020204" pitchFamily="34" charset="0"/>
                        <a:buNone/>
                      </a:pPr>
                      <a:r>
                        <a:rPr lang="en-GB" sz="1100" b="0" i="0" u="none" dirty="0">
                          <a:solidFill>
                            <a:schemeClr val="accent5">
                              <a:lumMod val="75000"/>
                            </a:schemeClr>
                          </a:solidFill>
                        </a:rPr>
                        <a:t>Cell wall</a:t>
                      </a:r>
                    </a:p>
                    <a:p>
                      <a:pPr marL="0" indent="0" algn="l">
                        <a:buFont typeface="Arial" panose="020B0604020202020204" pitchFamily="34" charset="0"/>
                        <a:buNone/>
                      </a:pPr>
                      <a:r>
                        <a:rPr lang="en-GB" sz="1100" b="0" i="0" u="none" dirty="0">
                          <a:solidFill>
                            <a:schemeClr val="accent5">
                              <a:lumMod val="75000"/>
                            </a:schemeClr>
                          </a:solidFill>
                        </a:rPr>
                        <a:t>Vacuole</a:t>
                      </a:r>
                    </a:p>
                    <a:p>
                      <a:pPr marL="0" indent="0" algn="l">
                        <a:buFont typeface="Arial" panose="020B0604020202020204" pitchFamily="34" charset="0"/>
                        <a:buNone/>
                      </a:pPr>
                      <a:r>
                        <a:rPr lang="en-GB" sz="1100" b="0" i="0" u="none" dirty="0">
                          <a:solidFill>
                            <a:schemeClr val="accent5">
                              <a:lumMod val="75000"/>
                            </a:schemeClr>
                          </a:solidFill>
                        </a:rPr>
                        <a:t>Chloroplasts </a:t>
                      </a:r>
                    </a:p>
                    <a:p>
                      <a:pPr marL="0" indent="0" algn="l">
                        <a:buFont typeface="Arial" panose="020B0604020202020204" pitchFamily="34" charset="0"/>
                        <a:buNone/>
                      </a:pPr>
                      <a:r>
                        <a:rPr lang="en-GB" sz="1100" b="0" i="0" u="none" dirty="0">
                          <a:solidFill>
                            <a:schemeClr val="accent5">
                              <a:lumMod val="75000"/>
                            </a:schemeClr>
                          </a:solidFill>
                        </a:rPr>
                        <a:t>Respiration</a:t>
                      </a:r>
                    </a:p>
                    <a:p>
                      <a:pPr marL="0" indent="0" algn="l">
                        <a:buFont typeface="Arial" panose="020B0604020202020204" pitchFamily="34" charset="0"/>
                        <a:buNone/>
                      </a:pPr>
                      <a:r>
                        <a:rPr lang="en-GB" sz="1100" b="0" i="0" u="none" dirty="0">
                          <a:solidFill>
                            <a:schemeClr val="accent5">
                              <a:lumMod val="75000"/>
                            </a:schemeClr>
                          </a:solidFill>
                        </a:rPr>
                        <a:t>Photosynthesis</a:t>
                      </a:r>
                    </a:p>
                    <a:p>
                      <a:pPr marL="0" indent="0" algn="l">
                        <a:buFont typeface="Arial" panose="020B0604020202020204" pitchFamily="34" charset="0"/>
                        <a:buNone/>
                      </a:pPr>
                      <a:r>
                        <a:rPr lang="en-GB" sz="1100" b="0" i="0" u="none" dirty="0">
                          <a:solidFill>
                            <a:schemeClr val="accent5">
                              <a:lumMod val="75000"/>
                            </a:schemeClr>
                          </a:solidFill>
                        </a:rPr>
                        <a:t>Specialised </a:t>
                      </a:r>
                    </a:p>
                    <a:p>
                      <a:pPr marL="0" indent="0" algn="l">
                        <a:buFont typeface="Arial" panose="020B0604020202020204" pitchFamily="34" charset="0"/>
                        <a:buNone/>
                      </a:pPr>
                      <a:r>
                        <a:rPr lang="en-GB" sz="1100" b="0" i="0" u="none" dirty="0">
                          <a:solidFill>
                            <a:schemeClr val="accent5">
                              <a:lumMod val="75000"/>
                            </a:schemeClr>
                          </a:solidFill>
                        </a:rPr>
                        <a:t>Nerve cell</a:t>
                      </a:r>
                    </a:p>
                    <a:p>
                      <a:pPr marL="0" indent="0" algn="l">
                        <a:buFont typeface="Arial" panose="020B0604020202020204" pitchFamily="34" charset="0"/>
                        <a:buNone/>
                      </a:pPr>
                      <a:endParaRPr lang="en-GB" sz="1100" b="0" i="0" u="none" dirty="0">
                        <a:solidFill>
                          <a:schemeClr val="accent5">
                            <a:lumMod val="75000"/>
                          </a:schemeClr>
                        </a:solidFill>
                      </a:endParaRPr>
                    </a:p>
                  </a:txBody>
                  <a:tcPr/>
                </a:tc>
                <a:tc>
                  <a:txBody>
                    <a:bodyPr/>
                    <a:lstStyle/>
                    <a:p>
                      <a:pPr algn="l"/>
                      <a:r>
                        <a:rPr lang="en-GB" sz="1100" b="0" u="sng" dirty="0">
                          <a:solidFill>
                            <a:schemeClr val="accent5">
                              <a:lumMod val="75000"/>
                            </a:schemeClr>
                          </a:solidFill>
                        </a:rPr>
                        <a:t>Personal Development</a:t>
                      </a:r>
                    </a:p>
                    <a:p>
                      <a:pPr algn="l"/>
                      <a:endParaRPr lang="en-US" sz="1100" b="0" u="sng" dirty="0">
                        <a:solidFill>
                          <a:schemeClr val="accent5">
                            <a:lumMod val="75000"/>
                          </a:schemeClr>
                        </a:solidFill>
                      </a:endParaRPr>
                    </a:p>
                    <a:p>
                      <a:pPr algn="l"/>
                      <a:endParaRPr lang="en-US" sz="1100" b="0" u="sng" dirty="0">
                        <a:solidFill>
                          <a:schemeClr val="accent5">
                            <a:lumMod val="75000"/>
                          </a:schemeClr>
                        </a:solidFill>
                      </a:endParaRPr>
                    </a:p>
                    <a:p>
                      <a:pPr algn="l"/>
                      <a:endParaRPr lang="en-US" sz="1100" b="0" u="sng" dirty="0">
                        <a:solidFill>
                          <a:schemeClr val="accent5">
                            <a:lumMod val="75000"/>
                          </a:schemeClr>
                        </a:solidFill>
                      </a:endParaRPr>
                    </a:p>
                    <a:p>
                      <a:pPr algn="l"/>
                      <a:endParaRPr lang="en-US" sz="1100" b="0" u="sng" dirty="0">
                        <a:solidFill>
                          <a:schemeClr val="accent5">
                            <a:lumMod val="75000"/>
                          </a:schemeClr>
                        </a:solidFill>
                      </a:endParaRPr>
                    </a:p>
                    <a:p>
                      <a:pPr algn="l"/>
                      <a:r>
                        <a:rPr lang="en-US" sz="1100" b="0" u="sng" dirty="0">
                          <a:solidFill>
                            <a:schemeClr val="accent5">
                              <a:lumMod val="75000"/>
                            </a:schemeClr>
                          </a:solidFill>
                        </a:rPr>
                        <a:t>L</a:t>
                      </a:r>
                      <a:r>
                        <a:rPr lang="en-GB" sz="1100" b="0" u="sng" dirty="0" err="1">
                          <a:solidFill>
                            <a:schemeClr val="accent5">
                              <a:lumMod val="75000"/>
                            </a:schemeClr>
                          </a:solidFill>
                        </a:rPr>
                        <a:t>iteracy</a:t>
                      </a:r>
                      <a:r>
                        <a:rPr lang="en-GB" sz="1100" b="0" u="sng" dirty="0">
                          <a:solidFill>
                            <a:schemeClr val="accent5">
                              <a:lumMod val="75000"/>
                            </a:schemeClr>
                          </a:solidFill>
                        </a:rPr>
                        <a:t> Focus</a:t>
                      </a:r>
                    </a:p>
                    <a:p>
                      <a:pPr algn="l"/>
                      <a:r>
                        <a:rPr lang="en-GB" sz="1100" kern="1200" dirty="0">
                          <a:solidFill>
                            <a:schemeClr val="accent5">
                              <a:lumMod val="75000"/>
                            </a:schemeClr>
                          </a:solidFill>
                          <a:effectLst/>
                          <a:latin typeface="+mn-lt"/>
                          <a:ea typeface="+mn-ea"/>
                          <a:cs typeface="+mn-cs"/>
                        </a:rPr>
                        <a:t>Compare the structure of animal and plant cells detailing the components in each. </a:t>
                      </a:r>
                    </a:p>
                    <a:p>
                      <a:pPr algn="l"/>
                      <a:r>
                        <a:rPr lang="en-GB" sz="1100" kern="1200" dirty="0">
                          <a:solidFill>
                            <a:schemeClr val="accent5">
                              <a:lumMod val="75000"/>
                            </a:schemeClr>
                          </a:solidFill>
                          <a:effectLst/>
                          <a:latin typeface="+mn-lt"/>
                          <a:ea typeface="+mn-ea"/>
                          <a:cs typeface="+mn-cs"/>
                        </a:rPr>
                        <a:t>Disciplinary reading task – page from the activate text book.</a:t>
                      </a:r>
                      <a:endParaRPr lang="en-US" sz="1100" b="0" u="sng" dirty="0">
                        <a:solidFill>
                          <a:schemeClr val="accent5">
                            <a:lumMod val="75000"/>
                          </a:schemeClr>
                        </a:solidFill>
                      </a:endParaRPr>
                    </a:p>
                    <a:p>
                      <a:pPr algn="l"/>
                      <a:endParaRPr lang="en-US" sz="1100" b="0" u="sng" dirty="0">
                        <a:solidFill>
                          <a:schemeClr val="accent5">
                            <a:lumMod val="75000"/>
                          </a:schemeClr>
                        </a:solidFill>
                      </a:endParaRPr>
                    </a:p>
                    <a:p>
                      <a:pPr algn="l"/>
                      <a:r>
                        <a:rPr lang="en-US" sz="1100" b="0" u="sng" dirty="0">
                          <a:solidFill>
                            <a:schemeClr val="accent5">
                              <a:lumMod val="75000"/>
                            </a:schemeClr>
                          </a:solidFill>
                        </a:rPr>
                        <a:t>N</a:t>
                      </a:r>
                      <a:r>
                        <a:rPr lang="en-GB" sz="1100" b="0" u="sng" dirty="0" err="1">
                          <a:solidFill>
                            <a:schemeClr val="accent5">
                              <a:lumMod val="75000"/>
                            </a:schemeClr>
                          </a:solidFill>
                        </a:rPr>
                        <a:t>umeracy</a:t>
                      </a:r>
                      <a:r>
                        <a:rPr lang="en-GB" sz="1100" b="0" u="sng" dirty="0">
                          <a:solidFill>
                            <a:schemeClr val="accent5">
                              <a:lumMod val="75000"/>
                            </a:schemeClr>
                          </a:solidFill>
                        </a:rPr>
                        <a:t> focus</a:t>
                      </a:r>
                    </a:p>
                    <a:p>
                      <a:pPr algn="l"/>
                      <a:r>
                        <a:rPr lang="en-GB" sz="1100" b="0" u="none" dirty="0">
                          <a:solidFill>
                            <a:schemeClr val="accent5">
                              <a:lumMod val="75000"/>
                            </a:schemeClr>
                          </a:solidFill>
                        </a:rPr>
                        <a:t>Calculate magnification.</a:t>
                      </a:r>
                    </a:p>
                    <a:p>
                      <a:pPr algn="l"/>
                      <a:endParaRPr lang="en-GB" sz="1100" b="0" u="none" dirty="0">
                        <a:solidFill>
                          <a:schemeClr val="accent5">
                            <a:lumMod val="75000"/>
                          </a:schemeClr>
                        </a:solidFill>
                      </a:endParaRPr>
                    </a:p>
                    <a:p>
                      <a:pPr algn="l"/>
                      <a:endParaRPr lang="en-GB" sz="1100" b="0" u="none" dirty="0">
                        <a:solidFill>
                          <a:schemeClr val="accent5">
                            <a:lumMod val="75000"/>
                          </a:schemeClr>
                        </a:solidFill>
                      </a:endParaRPr>
                    </a:p>
                    <a:p>
                      <a:pPr algn="l"/>
                      <a:endParaRPr lang="en-GB" sz="1100" b="0" u="none" dirty="0">
                        <a:solidFill>
                          <a:schemeClr val="accent5">
                            <a:lumMod val="75000"/>
                          </a:schemeClr>
                        </a:solidFill>
                      </a:endParaRPr>
                    </a:p>
                    <a:p>
                      <a:pPr algn="l"/>
                      <a:r>
                        <a:rPr lang="en-GB" sz="1100" b="1" u="sng" dirty="0">
                          <a:solidFill>
                            <a:schemeClr val="accent5">
                              <a:lumMod val="75000"/>
                            </a:schemeClr>
                          </a:solidFill>
                        </a:rPr>
                        <a:t>WHERE NEXT?</a:t>
                      </a:r>
                    </a:p>
                    <a:p>
                      <a:pPr algn="l"/>
                      <a:r>
                        <a:rPr lang="en-GB" sz="1100" b="0" u="none" dirty="0">
                          <a:solidFill>
                            <a:schemeClr val="accent5">
                              <a:lumMod val="75000"/>
                            </a:schemeClr>
                          </a:solidFill>
                        </a:rPr>
                        <a:t>KS3 – Photosynthesis/respiration. </a:t>
                      </a:r>
                    </a:p>
                    <a:p>
                      <a:pPr algn="l"/>
                      <a:endParaRPr lang="en-GB" sz="1100" b="0" u="none" dirty="0">
                        <a:solidFill>
                          <a:schemeClr val="accent5">
                            <a:lumMod val="75000"/>
                          </a:schemeClr>
                        </a:solidFill>
                      </a:endParaRPr>
                    </a:p>
                    <a:p>
                      <a:pPr algn="l"/>
                      <a:r>
                        <a:rPr lang="en-GB" sz="1100" b="0" u="none" dirty="0">
                          <a:solidFill>
                            <a:schemeClr val="accent5">
                              <a:lumMod val="75000"/>
                            </a:schemeClr>
                          </a:solidFill>
                        </a:rPr>
                        <a:t>Ks4</a:t>
                      </a:r>
                      <a:r>
                        <a:rPr lang="en-GB" sz="1100" b="0" u="none" baseline="0" dirty="0">
                          <a:solidFill>
                            <a:schemeClr val="accent5">
                              <a:lumMod val="75000"/>
                            </a:schemeClr>
                          </a:solidFill>
                        </a:rPr>
                        <a:t> – Cell Biology, transport, cell division, mitosis.</a:t>
                      </a:r>
                      <a:endParaRPr lang="en-GB" sz="1100" b="0" u="none" dirty="0">
                        <a:solidFill>
                          <a:schemeClr val="accent5">
                            <a:lumMod val="75000"/>
                          </a:schemeClr>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3073" t="2724" r="2388" b="2722"/>
          <a:stretch/>
        </p:blipFill>
        <p:spPr>
          <a:xfrm>
            <a:off x="7470383" y="0"/>
            <a:ext cx="4721617" cy="2308324"/>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212591" y="323165"/>
            <a:ext cx="3157774" cy="1877437"/>
          </a:xfrm>
          <a:prstGeom prst="rect">
            <a:avLst/>
          </a:prstGeom>
          <a:noFill/>
        </p:spPr>
        <p:txBody>
          <a:bodyPr wrap="square" rtlCol="0">
            <a:spAutoFit/>
          </a:bodyPr>
          <a:lstStyle/>
          <a:p>
            <a:r>
              <a:rPr lang="en-GB" sz="1400" b="1" u="sng" dirty="0"/>
              <a:t>The bigger picture:</a:t>
            </a:r>
          </a:p>
          <a:p>
            <a:r>
              <a:rPr lang="en-GB" sz="1400" i="1" dirty="0"/>
              <a:t>Links to cell structure and division at KS4. This is in addition to exploring transport of substances in cells. </a:t>
            </a:r>
          </a:p>
          <a:p>
            <a:r>
              <a:rPr lang="en-GB" sz="1400" i="1" dirty="0"/>
              <a:t>Career link – botanist, cell biologist, virologist, microbiologist, any career in health care</a:t>
            </a:r>
            <a:endParaRPr lang="en-GB" dirty="0"/>
          </a:p>
          <a:p>
            <a:endParaRPr lang="en-GB" dirty="0"/>
          </a:p>
        </p:txBody>
      </p:sp>
    </p:spTree>
    <p:extLst>
      <p:ext uri="{BB962C8B-B14F-4D97-AF65-F5344CB8AC3E}">
        <p14:creationId xmlns:p14="http://schemas.microsoft.com/office/powerpoint/2010/main" val="2377599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580451" y="-20554"/>
            <a:ext cx="4063998"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Cells: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384995"/>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the following two WOW zone task (guidance and mark schemes can be found within the lesson resources):</a:t>
            </a:r>
          </a:p>
          <a:p>
            <a:r>
              <a:rPr lang="en-GB" sz="1400" dirty="0"/>
              <a:t>Compare the structure of animal and plant cells detailing the components in each. Disciplinary reading before completing the MAP.</a:t>
            </a:r>
          </a:p>
          <a:p>
            <a:endParaRPr lang="en-GB" sz="1400" b="0" u="none" dirty="0">
              <a:solidFill>
                <a:srgbClr val="002060"/>
              </a:solidFill>
            </a:endParaRP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combine the Biology, Chemistry and Physics curriculum covered so far.  </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3335386872"/>
              </p:ext>
            </p:extLst>
          </p:nvPr>
        </p:nvGraphicFramePr>
        <p:xfrm>
          <a:off x="118065" y="2161516"/>
          <a:ext cx="11934500" cy="4572901"/>
        </p:xfrm>
        <a:graphic>
          <a:graphicData uri="http://schemas.openxmlformats.org/drawingml/2006/table">
            <a:tbl>
              <a:tblPr firstRow="1" bandRow="1">
                <a:tableStyleId>{69CF1AB2-1976-4502-BF36-3FF5EA218861}</a:tableStyleId>
              </a:tblPr>
              <a:tblGrid>
                <a:gridCol w="1870223">
                  <a:extLst>
                    <a:ext uri="{9D8B030D-6E8A-4147-A177-3AD203B41FA5}">
                      <a16:colId xmlns:a16="http://schemas.microsoft.com/office/drawing/2014/main" val="26545288"/>
                    </a:ext>
                  </a:extLst>
                </a:gridCol>
                <a:gridCol w="2307265">
                  <a:extLst>
                    <a:ext uri="{9D8B030D-6E8A-4147-A177-3AD203B41FA5}">
                      <a16:colId xmlns:a16="http://schemas.microsoft.com/office/drawing/2014/main" val="3735789182"/>
                    </a:ext>
                  </a:extLst>
                </a:gridCol>
                <a:gridCol w="4827182">
                  <a:extLst>
                    <a:ext uri="{9D8B030D-6E8A-4147-A177-3AD203B41FA5}">
                      <a16:colId xmlns:a16="http://schemas.microsoft.com/office/drawing/2014/main" val="3033360634"/>
                    </a:ext>
                  </a:extLst>
                </a:gridCol>
                <a:gridCol w="2929830">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have basic knowledge of cells:</a:t>
                      </a:r>
                    </a:p>
                    <a:p>
                      <a:endParaRPr lang="en-US" sz="1100" dirty="0">
                        <a:solidFill>
                          <a:schemeClr val="tx1"/>
                        </a:solidFill>
                      </a:endParaRPr>
                    </a:p>
                    <a:p>
                      <a:r>
                        <a:rPr lang="en-US" sz="1100" dirty="0">
                          <a:solidFill>
                            <a:schemeClr val="tx1"/>
                          </a:solidFill>
                        </a:rPr>
                        <a:t>Pupils can identify an animal and plant cell.</a:t>
                      </a:r>
                    </a:p>
                    <a:p>
                      <a:endParaRPr lang="en-US" sz="1100" dirty="0">
                        <a:solidFill>
                          <a:schemeClr val="tx1"/>
                        </a:solidFill>
                      </a:endParaRPr>
                    </a:p>
                    <a:p>
                      <a:r>
                        <a:rPr lang="en-US" sz="1100" dirty="0">
                          <a:solidFill>
                            <a:schemeClr val="tx1"/>
                          </a:solidFill>
                        </a:rPr>
                        <a:t>Pupils can name some cell components.</a:t>
                      </a:r>
                    </a:p>
                    <a:p>
                      <a:endParaRPr lang="en-US" sz="1100" dirty="0">
                        <a:solidFill>
                          <a:schemeClr val="tx1"/>
                        </a:solidFill>
                      </a:endParaRPr>
                    </a:p>
                  </a:txBody>
                  <a:tcPr/>
                </a:tc>
                <a:tc>
                  <a:txBody>
                    <a:bodyPr/>
                    <a:lstStyle/>
                    <a:p>
                      <a:r>
                        <a:rPr lang="en-US" sz="1100" b="1" i="1" dirty="0">
                          <a:solidFill>
                            <a:schemeClr val="tx1"/>
                          </a:solidFill>
                        </a:rPr>
                        <a:t>Pupils must be have an understanding of and be able to recall the basics of cells:</a:t>
                      </a:r>
                    </a:p>
                    <a:p>
                      <a:endParaRPr lang="en-US" sz="1100" dirty="0">
                        <a:solidFill>
                          <a:schemeClr val="tx1"/>
                        </a:solidFill>
                      </a:endParaRPr>
                    </a:p>
                    <a:p>
                      <a:r>
                        <a:rPr lang="en-GB" sz="1100" dirty="0">
                          <a:solidFill>
                            <a:schemeClr val="tx1"/>
                          </a:solidFill>
                        </a:rPr>
                        <a:t>State the function of some cell components.</a:t>
                      </a:r>
                    </a:p>
                    <a:p>
                      <a:endParaRPr lang="en-GB" sz="1100" dirty="0">
                        <a:solidFill>
                          <a:schemeClr val="tx1"/>
                        </a:solidFill>
                      </a:endParaRPr>
                    </a:p>
                    <a:p>
                      <a:r>
                        <a:rPr lang="en-GB" sz="1100" dirty="0">
                          <a:solidFill>
                            <a:schemeClr val="tx1"/>
                          </a:solidFill>
                        </a:rPr>
                        <a:t>Recall the similarities and differences between plant and animal cells.</a:t>
                      </a:r>
                    </a:p>
                  </a:txBody>
                  <a:tcPr/>
                </a:tc>
                <a:tc>
                  <a:txBody>
                    <a:bodyPr/>
                    <a:lstStyle/>
                    <a:p>
                      <a:r>
                        <a:rPr lang="en-US" sz="1100" b="1" i="1" dirty="0">
                          <a:solidFill>
                            <a:schemeClr val="tx1"/>
                          </a:solidFill>
                        </a:rPr>
                        <a:t>Pupils must be able to recall the following content:</a:t>
                      </a:r>
                    </a:p>
                    <a:p>
                      <a:endParaRPr lang="en-US" sz="1100" dirty="0">
                        <a:solidFill>
                          <a:schemeClr val="tx1"/>
                        </a:solidFill>
                      </a:endParaRPr>
                    </a:p>
                    <a:p>
                      <a:r>
                        <a:rPr lang="en-US" sz="1100" dirty="0">
                          <a:solidFill>
                            <a:schemeClr val="tx1"/>
                          </a:solidFill>
                        </a:rPr>
                        <a:t>Levels of </a:t>
                      </a:r>
                      <a:r>
                        <a:rPr lang="en-US" sz="1100" dirty="0" err="1">
                          <a:solidFill>
                            <a:schemeClr val="tx1"/>
                          </a:solidFill>
                        </a:rPr>
                        <a:t>organsiation</a:t>
                      </a:r>
                      <a:r>
                        <a:rPr lang="en-US" sz="1100" dirty="0">
                          <a:solidFill>
                            <a:schemeClr val="tx1"/>
                          </a:solidFill>
                        </a:rPr>
                        <a:t> in order from smallest to largest.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chemeClr val="tx1"/>
                          </a:solidFill>
                        </a:rPr>
                        <a:t>Cell – tissue – organs – organ system – organism </a:t>
                      </a:r>
                    </a:p>
                    <a:p>
                      <a:endParaRPr lang="en-US" sz="1100" dirty="0">
                        <a:solidFill>
                          <a:schemeClr val="tx1"/>
                        </a:solidFill>
                      </a:endParaRPr>
                    </a:p>
                    <a:p>
                      <a:r>
                        <a:rPr lang="en-GB" sz="1100" b="0" u="none" baseline="0" dirty="0">
                          <a:solidFill>
                            <a:schemeClr val="tx1"/>
                          </a:solidFill>
                        </a:rPr>
                        <a:t>Label key components of a plant and animal cell and state the </a:t>
                      </a:r>
                      <a:endParaRPr lang="en-GB" sz="1800" b="0" i="0" u="none" strike="noStrike" kern="1200" baseline="0" dirty="0">
                        <a:solidFill>
                          <a:schemeClr val="dk1"/>
                        </a:solidFill>
                        <a:latin typeface="+mn-lt"/>
                        <a:ea typeface="+mn-ea"/>
                        <a:cs typeface="+mn-cs"/>
                      </a:endParaRPr>
                    </a:p>
                    <a:p>
                      <a:r>
                        <a:rPr lang="en-GB" sz="1100" b="0" i="0" u="none" strike="noStrike" kern="1200" baseline="0" dirty="0">
                          <a:solidFill>
                            <a:schemeClr val="dk1"/>
                          </a:solidFill>
                          <a:latin typeface="+mn-lt"/>
                          <a:ea typeface="+mn-ea"/>
                          <a:cs typeface="+mn-cs"/>
                        </a:rPr>
                        <a:t>the functions of the cell wall, cell membrane, cytoplasm, nucleus, vacuole, mitochondria and chloroplasts </a:t>
                      </a:r>
                    </a:p>
                    <a:p>
                      <a:pPr marL="0" indent="0" algn="l">
                        <a:buFont typeface="Arial" panose="020B0604020202020204" pitchFamily="34" charset="0"/>
                        <a:buNone/>
                      </a:pPr>
                      <a:endParaRPr lang="en-GB" sz="1100" b="0" u="none"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1"/>
                          </a:solidFill>
                        </a:rPr>
                        <a:t>Label parts of a microscope and prepare a specimen to view under the microscope. </a:t>
                      </a:r>
                      <a:r>
                        <a:rPr lang="en-US" sz="1100" dirty="0">
                          <a:solidFill>
                            <a:schemeClr val="tx1"/>
                          </a:solidFill>
                        </a:rPr>
                        <a:t>Calculate magnification.</a:t>
                      </a:r>
                      <a:endParaRPr lang="en-GB" sz="1100" b="0" u="none" baseline="0" dirty="0">
                        <a:solidFill>
                          <a:schemeClr val="tx1"/>
                        </a:solidFill>
                      </a:endParaRPr>
                    </a:p>
                    <a:p>
                      <a:pPr marL="0" indent="0" algn="l">
                        <a:buFont typeface="Arial" panose="020B0604020202020204" pitchFamily="34" charset="0"/>
                        <a:buNone/>
                      </a:pPr>
                      <a:endParaRPr lang="en-GB" sz="1100" b="0" u="none" baseline="0" dirty="0">
                        <a:solidFill>
                          <a:schemeClr val="tx1"/>
                        </a:solidFill>
                      </a:endParaRPr>
                    </a:p>
                    <a:p>
                      <a:pPr marL="0" indent="0" algn="l">
                        <a:buFont typeface="Arial" panose="020B0604020202020204" pitchFamily="34" charset="0"/>
                        <a:buNone/>
                      </a:pPr>
                      <a:r>
                        <a:rPr lang="en-GB" sz="1100" b="0" u="none" baseline="0" dirty="0">
                          <a:solidFill>
                            <a:schemeClr val="tx1"/>
                          </a:solidFill>
                        </a:rPr>
                        <a:t>Identify specialised cells and state how they are adapted to their role.</a:t>
                      </a:r>
                    </a:p>
                    <a:p>
                      <a:r>
                        <a:rPr lang="en-US" sz="1100" dirty="0">
                          <a:solidFill>
                            <a:schemeClr val="tx1"/>
                          </a:solidFill>
                        </a:rPr>
                        <a:t>Describing more than one adaptation/feature for several </a:t>
                      </a:r>
                      <a:r>
                        <a:rPr lang="en-US" sz="1100" dirty="0" err="1">
                          <a:solidFill>
                            <a:schemeClr val="tx1"/>
                          </a:solidFill>
                        </a:rPr>
                        <a:t>specialised</a:t>
                      </a:r>
                      <a:r>
                        <a:rPr lang="en-US" sz="1100" dirty="0">
                          <a:solidFill>
                            <a:schemeClr val="tx1"/>
                          </a:solidFill>
                        </a:rPr>
                        <a:t> cells.</a:t>
                      </a:r>
                    </a:p>
                    <a:p>
                      <a:endParaRPr lang="en-US" sz="1100" dirty="0">
                        <a:solidFill>
                          <a:schemeClr val="tx1"/>
                        </a:solidFill>
                      </a:endParaRPr>
                    </a:p>
                    <a:p>
                      <a:r>
                        <a:rPr lang="en-US" sz="1100" dirty="0">
                          <a:solidFill>
                            <a:schemeClr val="tx1"/>
                          </a:solidFill>
                        </a:rPr>
                        <a:t>Describe the structural adaptations of some unicellular organisms.</a:t>
                      </a:r>
                    </a:p>
                    <a:p>
                      <a:endParaRPr lang="en-US" sz="1100" dirty="0">
                        <a:solidFill>
                          <a:schemeClr val="tx1"/>
                        </a:solidFill>
                      </a:endParaRPr>
                    </a:p>
                    <a:p>
                      <a:r>
                        <a:rPr lang="en-US" sz="1100" dirty="0">
                          <a:solidFill>
                            <a:schemeClr val="tx1"/>
                          </a:solidFill>
                        </a:rPr>
                        <a:t>Describe how to observe and interpret cell structure a under a microscope.</a:t>
                      </a:r>
                    </a:p>
                    <a:p>
                      <a:endParaRPr lang="en-US" sz="1100" dirty="0">
                        <a:solidFill>
                          <a:schemeClr val="tx1"/>
                        </a:solidFill>
                      </a:endParaRPr>
                    </a:p>
                    <a:p>
                      <a:r>
                        <a:rPr lang="en-US" sz="1100" dirty="0">
                          <a:solidFill>
                            <a:schemeClr val="tx1"/>
                          </a:solidFill>
                        </a:rPr>
                        <a:t>Explain why we always start with the lowest objective lens when viewing a specimen.</a:t>
                      </a:r>
                    </a:p>
                    <a:p>
                      <a:pPr marL="0" indent="0" algn="l">
                        <a:buFont typeface="Arial" panose="020B0604020202020204" pitchFamily="34" charset="0"/>
                        <a:buNone/>
                      </a:pPr>
                      <a:endParaRPr lang="en-GB" sz="1100" b="0" u="none" baseline="0" dirty="0">
                        <a:solidFill>
                          <a:schemeClr val="tx1"/>
                        </a:solidFill>
                      </a:endParaRPr>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 through the following:</a:t>
                      </a:r>
                    </a:p>
                    <a:p>
                      <a:endParaRPr lang="en-US" sz="1100" dirty="0">
                        <a:solidFill>
                          <a:schemeClr val="tx1"/>
                        </a:solidFill>
                      </a:endParaRPr>
                    </a:p>
                    <a:p>
                      <a:pPr marL="0" indent="0" algn="l">
                        <a:buFont typeface="Arial" panose="020B0604020202020204" pitchFamily="34" charset="0"/>
                        <a:buNone/>
                      </a:pPr>
                      <a:r>
                        <a:rPr lang="en-GB" sz="1100" b="0" u="none" dirty="0">
                          <a:solidFill>
                            <a:schemeClr val="tx1"/>
                          </a:solidFill>
                        </a:rPr>
                        <a:t>Explore the term ‘ribosomes’ and their relative function within a cell. </a:t>
                      </a:r>
                    </a:p>
                    <a:p>
                      <a:pPr marL="0" indent="0" algn="l">
                        <a:buFont typeface="Arial" panose="020B0604020202020204" pitchFamily="34" charset="0"/>
                        <a:buNone/>
                      </a:pPr>
                      <a:endParaRPr lang="en-GB" sz="1100" b="0" u="none" dirty="0">
                        <a:solidFill>
                          <a:schemeClr val="tx1"/>
                        </a:solidFill>
                      </a:endParaRPr>
                    </a:p>
                    <a:p>
                      <a:pPr marL="0" indent="0" algn="l">
                        <a:buFont typeface="Arial" panose="020B0604020202020204" pitchFamily="34" charset="0"/>
                        <a:buNone/>
                      </a:pPr>
                      <a:r>
                        <a:rPr lang="en-GB" sz="1100" b="0" u="none" dirty="0">
                          <a:solidFill>
                            <a:schemeClr val="tx1"/>
                          </a:solidFill>
                        </a:rPr>
                        <a:t>Extended magnification calculation questions based on GCSE expectations. </a:t>
                      </a:r>
                    </a:p>
                    <a:p>
                      <a:endParaRPr lang="en-US" sz="1100"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739</TotalTime>
  <Words>1006</Words>
  <Application>Microsoft Office PowerPoint</Application>
  <PresentationFormat>Widescreen</PresentationFormat>
  <Paragraphs>100</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Nelson, Jody</cp:lastModifiedBy>
  <cp:revision>93</cp:revision>
  <cp:lastPrinted>2020-02-24T12:44:23Z</cp:lastPrinted>
  <dcterms:created xsi:type="dcterms:W3CDTF">2019-12-19T05:38:14Z</dcterms:created>
  <dcterms:modified xsi:type="dcterms:W3CDTF">2020-11-18T13:02:53Z</dcterms:modified>
</cp:coreProperties>
</file>