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4" d="100"/>
          <a:sy n="74" d="100"/>
        </p:scale>
        <p:origin x="5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24/02/2020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24/02/2020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24/02/2020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24/02/2020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632245" y="0"/>
            <a:ext cx="6208238" cy="502702"/>
          </a:xfrm>
          <a:prstGeom prst="rect">
            <a:avLst/>
          </a:prstGeom>
          <a:noFill/>
        </p:spPr>
        <p:txBody>
          <a:bodyPr wrap="none" lIns="132080" tIns="66040" rIns="132080" bIns="66040">
            <a:spAutoFit/>
          </a:bodyPr>
          <a:lstStyle/>
          <a:p>
            <a:pPr algn="ctr"/>
            <a:r>
              <a:rPr lang="en-US" sz="2400" b="1" u="sng" dirty="0" smtClean="0">
                <a:ln w="0"/>
                <a:solidFill>
                  <a:srgbClr val="002060"/>
                </a:solidFill>
                <a:effectLst>
                  <a:outerShdw blurRad="38100" dist="25400" dir="5400000" algn="ctr" rotWithShape="0">
                    <a:srgbClr val="6E747A">
                      <a:alpha val="43000"/>
                    </a:srgbClr>
                  </a:outerShdw>
                </a:effectLst>
              </a:rPr>
              <a:t>Year 8 Chemical Energy and Types of Reactions</a:t>
            </a:r>
            <a:endParaRPr lang="en-US" sz="2400" b="1" u="sng" dirty="0">
              <a:ln w="0"/>
              <a:solidFill>
                <a:srgbClr val="002060"/>
              </a:solidFill>
              <a:effectLst>
                <a:outerShdw blurRad="38100" dist="25400" dir="5400000" algn="ctr" rotWithShape="0">
                  <a:srgbClr val="6E747A">
                    <a:alpha val="43000"/>
                  </a:srgbClr>
                </a:outerShdw>
              </a:effectLst>
            </a:endParaRPr>
          </a:p>
        </p:txBody>
      </p:sp>
      <p:sp>
        <p:nvSpPr>
          <p:cNvPr id="5" name="TextBox 4">
            <a:extLst>
              <a:ext uri="{FF2B5EF4-FFF2-40B4-BE49-F238E27FC236}">
                <a16:creationId xmlns:a16="http://schemas.microsoft.com/office/drawing/2014/main" id="{31CB9A6E-E90D-41E8-AD2D-6A0C767F502F}"/>
              </a:ext>
            </a:extLst>
          </p:cNvPr>
          <p:cNvSpPr txBox="1"/>
          <p:nvPr/>
        </p:nvSpPr>
        <p:spPr>
          <a:xfrm>
            <a:off x="2302" y="502486"/>
            <a:ext cx="7468081"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t>
            </a:r>
            <a:r>
              <a:rPr lang="en-GB" sz="1200" dirty="0" smtClean="0"/>
              <a:t>about and investigate a variety of different chemical reactions and how to represent them using word and symbol equations. Pupils will collect, display and analyse data collecting during their investigations and use their findings to apply their knowledge to real life scenarios.</a:t>
            </a:r>
            <a:endParaRPr lang="en-GB" sz="1200" b="1" i="1" dirty="0"/>
          </a:p>
          <a:p>
            <a:r>
              <a:rPr lang="en-GB" sz="1200" b="1" i="1" dirty="0"/>
              <a:t>Prior knowledge</a:t>
            </a:r>
          </a:p>
          <a:p>
            <a:r>
              <a:rPr lang="en-GB" sz="1200" b="1" i="1" dirty="0"/>
              <a:t>KS2 NC – </a:t>
            </a:r>
            <a:r>
              <a:rPr lang="en-GB" sz="1200" i="1" dirty="0"/>
              <a:t>Pupils should explore changes that are difficult to reverse, for example, burning, rusting and other reactions, for example, vinegar with bicarbonate of soda. They should find out about how chemists create new materials, for example, Spencer Silver, who invented the glue for sticky notes or Ruth </a:t>
            </a:r>
            <a:r>
              <a:rPr lang="en-GB" sz="1200" i="1" dirty="0" err="1"/>
              <a:t>Benerito</a:t>
            </a:r>
            <a:r>
              <a:rPr lang="en-GB" sz="1200" i="1" dirty="0"/>
              <a:t>, who invented wrinkle-free cotton.</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32316850"/>
              </p:ext>
            </p:extLst>
          </p:nvPr>
        </p:nvGraphicFramePr>
        <p:xfrm>
          <a:off x="60567" y="2441478"/>
          <a:ext cx="12070866" cy="445008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100" b="0" u="none" baseline="0" dirty="0" smtClean="0">
                          <a:solidFill>
                            <a:srgbClr val="002060"/>
                          </a:solidFill>
                        </a:rPr>
                        <a:t>Chemical reactions involve the rearrangement of atoms within substances and can be identified by observations: colour change, temperature change, fizzing/bubbles, light production, change in smell, precipitate forms.</a:t>
                      </a: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smtClean="0">
                          <a:solidFill>
                            <a:srgbClr val="002060"/>
                          </a:solidFill>
                        </a:rPr>
                        <a:t>Non-metal oxides dissolve to form acidic solutions while soluble metal oxides dissolve in water to form alkaline solutions. Insoluble non-metal oxides are bases which will still neutralise acids.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smtClean="0">
                          <a:solidFill>
                            <a:srgbClr val="002060"/>
                          </a:solidFill>
                        </a:rPr>
                        <a:t>Chemical reactions can be represented by word or symbol equations with the reactants (the chemicals that react) on the left of the arrow and the products (the new chemicals that are formed) on the right of the arrow. Mass is conserved in a chemical reaction so symbol equations must be balanced. </a:t>
                      </a:r>
                    </a:p>
                    <a:p>
                      <a:pPr marL="0" indent="0" algn="l">
                        <a:buFont typeface="Arial" panose="020B0604020202020204" pitchFamily="34" charset="0"/>
                        <a:buNone/>
                      </a:pPr>
                      <a:endParaRPr lang="en-GB" sz="1100" b="0" u="none" baseline="0" dirty="0">
                        <a:solidFill>
                          <a:srgbClr val="002060"/>
                        </a:solidFill>
                      </a:endParaRPr>
                    </a:p>
                    <a:p>
                      <a:pPr marL="171450" indent="-171450" algn="l">
                        <a:buFont typeface="Arial" panose="020B0604020202020204" pitchFamily="34" charset="0"/>
                        <a:buChar char="•"/>
                      </a:pPr>
                      <a:r>
                        <a:rPr lang="en-GB" sz="1100" b="0" u="none" baseline="0" dirty="0" smtClean="0">
                          <a:solidFill>
                            <a:srgbClr val="002060"/>
                          </a:solidFill>
                        </a:rPr>
                        <a:t>Combustion reactions occur when energy is released from a fuel, usually after burning, and are exothermic as they release energy. </a:t>
                      </a:r>
                    </a:p>
                    <a:p>
                      <a:pPr marL="171450" indent="-171450" algn="l">
                        <a:buFont typeface="Arial" panose="020B0604020202020204" pitchFamily="34" charset="0"/>
                        <a:buChar char="•"/>
                      </a:pPr>
                      <a:r>
                        <a:rPr lang="en-GB" sz="1100" b="0" u="none" baseline="0" dirty="0" smtClean="0">
                          <a:solidFill>
                            <a:srgbClr val="002060"/>
                          </a:solidFill>
                        </a:rPr>
                        <a:t>Thermal decomposition reactions happen when a large substance is broken down into smaller substances with the addition of heat energy and are endothermic.</a:t>
                      </a:r>
                    </a:p>
                    <a:p>
                      <a:pPr marL="171450" indent="-171450" algn="l">
                        <a:buFont typeface="Arial" panose="020B0604020202020204" pitchFamily="34" charset="0"/>
                        <a:buChar char="•"/>
                      </a:pPr>
                      <a:r>
                        <a:rPr lang="en-GB" sz="1100" b="0" u="none" baseline="0" dirty="0" smtClean="0">
                          <a:solidFill>
                            <a:srgbClr val="002060"/>
                          </a:solidFill>
                        </a:rPr>
                        <a:t>Oxidation reactions occur when oxygen is added to a substance. These reactions can cause problems such as the rusting of iron, the oxidation of </a:t>
                      </a:r>
                      <a:r>
                        <a:rPr lang="en-GB" sz="1100" b="0" u="none" baseline="0" dirty="0" err="1" smtClean="0">
                          <a:solidFill>
                            <a:srgbClr val="002060"/>
                          </a:solidFill>
                        </a:rPr>
                        <a:t>sulfur</a:t>
                      </a:r>
                      <a:r>
                        <a:rPr lang="en-GB" sz="1100" b="0" u="none" baseline="0" dirty="0" smtClean="0">
                          <a:solidFill>
                            <a:srgbClr val="002060"/>
                          </a:solidFill>
                        </a:rPr>
                        <a:t> during the combustion of fossil fuels which produce </a:t>
                      </a:r>
                      <a:r>
                        <a:rPr lang="en-GB" sz="1100" b="0" u="none" baseline="0" dirty="0" err="1" smtClean="0">
                          <a:solidFill>
                            <a:srgbClr val="002060"/>
                          </a:solidFill>
                        </a:rPr>
                        <a:t>sulfur</a:t>
                      </a:r>
                      <a:r>
                        <a:rPr lang="en-GB" sz="1100" b="0" u="none" baseline="0" dirty="0" smtClean="0">
                          <a:solidFill>
                            <a:srgbClr val="002060"/>
                          </a:solidFill>
                        </a:rPr>
                        <a:t> dioxide which in turn causes acid rain.</a:t>
                      </a:r>
                    </a:p>
                    <a:p>
                      <a:pPr marL="171450" indent="-171450" algn="l">
                        <a:buFont typeface="Arial" panose="020B0604020202020204" pitchFamily="34" charset="0"/>
                        <a:buChar char="•"/>
                      </a:pPr>
                      <a:r>
                        <a:rPr lang="en-GB" sz="1100" b="0" u="none" baseline="0" dirty="0" smtClean="0">
                          <a:solidFill>
                            <a:srgbClr val="002060"/>
                          </a:solidFill>
                        </a:rPr>
                        <a:t>Displacement reactions occur when a more reactive element takes the place of a less reactive element in its compound and can be predicted using the reactivity series of metals.</a:t>
                      </a:r>
                    </a:p>
                    <a:p>
                      <a:pPr marL="171450" indent="-171450" algn="l">
                        <a:buFont typeface="Arial" panose="020B0604020202020204" pitchFamily="34" charset="0"/>
                        <a:buChar char="•"/>
                      </a:pPr>
                      <a:r>
                        <a:rPr lang="en-GB" sz="1100" b="0" u="none" baseline="0" dirty="0" smtClean="0">
                          <a:solidFill>
                            <a:srgbClr val="002060"/>
                          </a:solidFill>
                        </a:rPr>
                        <a:t>Endothermic reactions absorb energy from the surroundings which usually results in the temperature of the surroundings decreasing. They can be used in sports injury packs.</a:t>
                      </a:r>
                    </a:p>
                    <a:p>
                      <a:pPr marL="171450" indent="-171450" algn="l">
                        <a:buFont typeface="Arial" panose="020B0604020202020204" pitchFamily="34" charset="0"/>
                        <a:buChar char="•"/>
                      </a:pPr>
                      <a:r>
                        <a:rPr lang="en-GB" sz="1100" b="0" u="none" baseline="0" dirty="0" smtClean="0">
                          <a:solidFill>
                            <a:srgbClr val="002060"/>
                          </a:solidFill>
                        </a:rPr>
                        <a:t>Exothermic reactions release energy into the surroundings which usually results in the temperature of the surroundings increasing. They can be used in hand warmer or self-heating cans for drinks.</a:t>
                      </a: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smtClean="0">
                          <a:solidFill>
                            <a:srgbClr val="002060"/>
                          </a:solidFill>
                        </a:rPr>
                        <a:t>Identifying endothermic and exothermic reactions from reaction profiles.</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i="0" u="none" dirty="0" smtClean="0">
                          <a:solidFill>
                            <a:srgbClr val="002060"/>
                          </a:solidFill>
                        </a:rPr>
                        <a:t>Reactant</a:t>
                      </a:r>
                    </a:p>
                    <a:p>
                      <a:pPr marL="0" indent="0" algn="l">
                        <a:buFont typeface="Arial" panose="020B0604020202020204" pitchFamily="34" charset="0"/>
                        <a:buNone/>
                      </a:pPr>
                      <a:r>
                        <a:rPr lang="en-GB" sz="1100" b="0" i="0" u="none" dirty="0" smtClean="0">
                          <a:solidFill>
                            <a:srgbClr val="002060"/>
                          </a:solidFill>
                        </a:rPr>
                        <a:t>Product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smtClean="0">
                          <a:solidFill>
                            <a:srgbClr val="002060"/>
                          </a:solidFill>
                        </a:rPr>
                        <a:t>Endothermic (etymology “</a:t>
                      </a:r>
                      <a:r>
                        <a:rPr lang="en-GB" sz="1100" b="0" i="0" u="none" baseline="0" dirty="0" smtClean="0">
                          <a:solidFill>
                            <a:srgbClr val="002060"/>
                          </a:solidFill>
                        </a:rPr>
                        <a:t>inside heat” from a mixture of old French and Latin)</a:t>
                      </a:r>
                      <a:endParaRPr lang="en-GB" sz="1100" b="0" i="0" u="none" dirty="0" smtClean="0">
                        <a:solidFill>
                          <a:srgbClr val="002060"/>
                        </a:solidFill>
                      </a:endParaRPr>
                    </a:p>
                    <a:p>
                      <a:pPr marL="0" indent="0" algn="l">
                        <a:buFont typeface="Arial" panose="020B0604020202020204" pitchFamily="34" charset="0"/>
                        <a:buNone/>
                      </a:pPr>
                      <a:r>
                        <a:rPr lang="en-GB" sz="1100" b="0" i="0" u="none" dirty="0" smtClean="0">
                          <a:solidFill>
                            <a:srgbClr val="002060"/>
                          </a:solidFill>
                        </a:rPr>
                        <a:t>Exothermic (etymology</a:t>
                      </a:r>
                      <a:r>
                        <a:rPr lang="en-GB" sz="1100" b="0" i="0" u="none" baseline="0" dirty="0" smtClean="0">
                          <a:solidFill>
                            <a:srgbClr val="002060"/>
                          </a:solidFill>
                        </a:rPr>
                        <a:t> “outside heat” from a mixture of old French and Latin)</a:t>
                      </a:r>
                      <a:endParaRPr lang="en-GB" sz="1100" b="0" i="0" u="none" dirty="0" smtClean="0">
                        <a:solidFill>
                          <a:srgbClr val="002060"/>
                        </a:solidFill>
                      </a:endParaRPr>
                    </a:p>
                    <a:p>
                      <a:pPr marL="0" indent="0" algn="l">
                        <a:buFont typeface="Arial" panose="020B0604020202020204" pitchFamily="34" charset="0"/>
                        <a:buNone/>
                      </a:pPr>
                      <a:r>
                        <a:rPr lang="en-GB" sz="1100" b="0" i="0" u="none" dirty="0" smtClean="0">
                          <a:solidFill>
                            <a:srgbClr val="002060"/>
                          </a:solidFill>
                        </a:rPr>
                        <a:t>Combustion</a:t>
                      </a:r>
                    </a:p>
                    <a:p>
                      <a:pPr marL="0" indent="0" algn="l">
                        <a:buFont typeface="Arial" panose="020B0604020202020204" pitchFamily="34" charset="0"/>
                        <a:buNone/>
                      </a:pPr>
                      <a:r>
                        <a:rPr lang="en-GB" sz="1100" b="0" i="0" u="none" dirty="0" smtClean="0">
                          <a:solidFill>
                            <a:srgbClr val="002060"/>
                          </a:solidFill>
                        </a:rPr>
                        <a:t>Displacement</a:t>
                      </a:r>
                    </a:p>
                    <a:p>
                      <a:pPr marL="0" indent="0" algn="l">
                        <a:buFont typeface="Arial" panose="020B0604020202020204" pitchFamily="34" charset="0"/>
                        <a:buNone/>
                      </a:pPr>
                      <a:r>
                        <a:rPr lang="en-GB" sz="1100" b="0" i="0" u="none" dirty="0" smtClean="0">
                          <a:solidFill>
                            <a:srgbClr val="002060"/>
                          </a:solidFill>
                        </a:rPr>
                        <a:t>Soluble</a:t>
                      </a:r>
                    </a:p>
                    <a:p>
                      <a:pPr marL="0" indent="0" algn="l">
                        <a:buFont typeface="Arial" panose="020B0604020202020204" pitchFamily="34" charset="0"/>
                        <a:buNone/>
                      </a:pPr>
                      <a:r>
                        <a:rPr lang="en-GB" sz="1100" b="0" i="0" u="none" dirty="0" smtClean="0">
                          <a:solidFill>
                            <a:srgbClr val="002060"/>
                          </a:solidFill>
                        </a:rPr>
                        <a:t>Insoluble</a:t>
                      </a:r>
                    </a:p>
                    <a:p>
                      <a:pPr marL="0" indent="0" algn="l">
                        <a:buFont typeface="Arial" panose="020B0604020202020204" pitchFamily="34" charset="0"/>
                        <a:buNone/>
                      </a:pPr>
                      <a:r>
                        <a:rPr lang="en-GB" sz="1100" b="0" i="0" u="none" dirty="0" smtClean="0">
                          <a:solidFill>
                            <a:srgbClr val="002060"/>
                          </a:solidFill>
                        </a:rPr>
                        <a:t>Precipitate</a:t>
                      </a:r>
                    </a:p>
                    <a:p>
                      <a:pPr marL="0" indent="0" algn="l">
                        <a:buFont typeface="Arial" panose="020B0604020202020204" pitchFamily="34" charset="0"/>
                        <a:buNone/>
                      </a:pPr>
                      <a:r>
                        <a:rPr lang="en-GB" sz="1100" b="0" i="0" u="none" dirty="0" smtClean="0">
                          <a:solidFill>
                            <a:srgbClr val="002060"/>
                          </a:solidFill>
                        </a:rPr>
                        <a:t>Decomposition (etymology from the </a:t>
                      </a:r>
                      <a:r>
                        <a:rPr lang="en-GB" sz="1100" b="0" i="1" u="none" dirty="0" smtClean="0">
                          <a:solidFill>
                            <a:srgbClr val="002060"/>
                          </a:solidFill>
                        </a:rPr>
                        <a:t>de- </a:t>
                      </a:r>
                      <a:r>
                        <a:rPr lang="en-GB" sz="1100" b="0" i="0" u="none" dirty="0" smtClean="0">
                          <a:solidFill>
                            <a:srgbClr val="002060"/>
                          </a:solidFill>
                        </a:rPr>
                        <a:t>which</a:t>
                      </a:r>
                      <a:r>
                        <a:rPr lang="en-GB" sz="1100" b="0" i="0" u="none" baseline="0" dirty="0" smtClean="0">
                          <a:solidFill>
                            <a:srgbClr val="002060"/>
                          </a:solidFill>
                        </a:rPr>
                        <a:t> means undo and </a:t>
                      </a:r>
                      <a:r>
                        <a:rPr lang="en-GB" sz="1100" b="0" i="1" u="none" baseline="0" dirty="0" smtClean="0">
                          <a:solidFill>
                            <a:srgbClr val="002060"/>
                          </a:solidFill>
                        </a:rPr>
                        <a:t>composition</a:t>
                      </a:r>
                      <a:r>
                        <a:rPr lang="en-GB" sz="1100" b="0" i="0" u="none" baseline="0" dirty="0" smtClean="0">
                          <a:solidFill>
                            <a:srgbClr val="002060"/>
                          </a:solidFill>
                        </a:rPr>
                        <a:t> which means to assemble or put together).</a:t>
                      </a:r>
                      <a:endParaRPr lang="en-GB" sz="1100" b="0" i="0" u="none" dirty="0" smtClean="0">
                        <a:solidFill>
                          <a:srgbClr val="002060"/>
                        </a:solidFill>
                      </a:endParaRPr>
                    </a:p>
                    <a:p>
                      <a:pPr marL="0" indent="0" algn="l">
                        <a:buFont typeface="Arial" panose="020B0604020202020204" pitchFamily="34" charset="0"/>
                        <a:buNone/>
                      </a:pPr>
                      <a:r>
                        <a:rPr lang="en-GB" sz="1100" b="0" i="0" u="none" dirty="0" smtClean="0">
                          <a:solidFill>
                            <a:srgbClr val="002060"/>
                          </a:solidFill>
                        </a:rPr>
                        <a:t>Thermal</a:t>
                      </a:r>
                      <a:r>
                        <a:rPr lang="en-GB" sz="1100" b="0" i="0" u="none" baseline="0" dirty="0" smtClean="0">
                          <a:solidFill>
                            <a:srgbClr val="002060"/>
                          </a:solidFill>
                        </a:rPr>
                        <a:t> (etymology from the Greek for ‘heat’)</a:t>
                      </a:r>
                      <a:endParaRPr lang="en-GB" sz="1100" b="0" i="0" u="none" dirty="0" smtClean="0">
                        <a:solidFill>
                          <a:srgbClr val="002060"/>
                        </a:solidFill>
                      </a:endParaRPr>
                    </a:p>
                    <a:p>
                      <a:pPr marL="0" indent="0" algn="l">
                        <a:buFont typeface="Arial" panose="020B0604020202020204" pitchFamily="34" charset="0"/>
                        <a:buNone/>
                      </a:pPr>
                      <a:endParaRPr lang="en-GB" sz="1100" b="0" i="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smtClean="0">
                          <a:solidFill>
                            <a:srgbClr val="002060"/>
                          </a:solidFill>
                        </a:rPr>
                        <a:t>WOW zone tasks</a:t>
                      </a:r>
                    </a:p>
                    <a:p>
                      <a:pPr algn="ctr"/>
                      <a:endParaRPr lang="en-GB" sz="1100" b="0" u="none" dirty="0" smtClean="0">
                        <a:solidFill>
                          <a:srgbClr val="002060"/>
                        </a:solidFill>
                      </a:endParaRPr>
                    </a:p>
                    <a:p>
                      <a:pPr algn="l"/>
                      <a:r>
                        <a:rPr lang="en-GB" sz="1100" b="0" u="none" dirty="0" smtClean="0">
                          <a:solidFill>
                            <a:srgbClr val="002060"/>
                          </a:solidFill>
                        </a:rPr>
                        <a:t>Using</a:t>
                      </a:r>
                      <a:r>
                        <a:rPr lang="en-GB" sz="1100" b="0" u="none" baseline="0" dirty="0" smtClean="0">
                          <a:solidFill>
                            <a:srgbClr val="002060"/>
                          </a:solidFill>
                        </a:rPr>
                        <a:t> data from an energy changes investigation describe which reactions could be used for various applications using the key words: endothermic and exothermic.</a:t>
                      </a:r>
                      <a:endParaRPr lang="en-GB" sz="1100" b="0" u="none" dirty="0" smtClean="0">
                        <a:solidFill>
                          <a:srgbClr val="002060"/>
                        </a:solidFill>
                      </a:endParaRPr>
                    </a:p>
                    <a:p>
                      <a:pPr algn="l"/>
                      <a:endParaRPr lang="en-GB" sz="1100" b="0" u="none" dirty="0" smtClean="0">
                        <a:solidFill>
                          <a:srgbClr val="002060"/>
                        </a:solidFill>
                      </a:endParaRPr>
                    </a:p>
                    <a:p>
                      <a:pPr algn="l"/>
                      <a:endParaRPr lang="en-GB" sz="1100" b="0" u="none" dirty="0" smtClean="0">
                        <a:solidFill>
                          <a:srgbClr val="002060"/>
                        </a:solidFill>
                      </a:endParaRPr>
                    </a:p>
                    <a:p>
                      <a:pPr algn="l"/>
                      <a:endParaRPr lang="en-GB" sz="1100" b="0" u="none" dirty="0" smtClean="0">
                        <a:solidFill>
                          <a:srgbClr val="002060"/>
                        </a:solidFill>
                      </a:endParaRPr>
                    </a:p>
                    <a:p>
                      <a:pPr algn="l"/>
                      <a:endParaRPr lang="en-GB" sz="1100" b="0" u="none" dirty="0" smtClean="0">
                        <a:solidFill>
                          <a:srgbClr val="002060"/>
                        </a:solidFill>
                      </a:endParaRPr>
                    </a:p>
                    <a:p>
                      <a:pPr algn="l"/>
                      <a:endParaRPr lang="en-GB" sz="1100" b="0" u="none" dirty="0" smtClean="0">
                        <a:solidFill>
                          <a:srgbClr val="002060"/>
                        </a:solidFill>
                      </a:endParaRPr>
                    </a:p>
                    <a:p>
                      <a:pPr algn="l"/>
                      <a:r>
                        <a:rPr lang="en-GB" sz="1100" b="1" u="sng" dirty="0" smtClean="0">
                          <a:solidFill>
                            <a:srgbClr val="002060"/>
                          </a:solidFill>
                        </a:rPr>
                        <a:t>WHERE NEXT?</a:t>
                      </a:r>
                    </a:p>
                    <a:p>
                      <a:pPr algn="l"/>
                      <a:r>
                        <a:rPr lang="en-GB" sz="1100" b="0" u="none" dirty="0" smtClean="0">
                          <a:solidFill>
                            <a:srgbClr val="002060"/>
                          </a:solidFill>
                        </a:rPr>
                        <a:t>KS4 – Chemical Changes</a:t>
                      </a:r>
                      <a:r>
                        <a:rPr lang="en-GB" sz="1100" b="0" u="none" baseline="0" dirty="0" smtClean="0">
                          <a:solidFill>
                            <a:srgbClr val="002060"/>
                          </a:solidFill>
                        </a:rPr>
                        <a:t> and Energy Changes topics in chemistry.</a:t>
                      </a:r>
                    </a:p>
                    <a:p>
                      <a:pPr algn="l"/>
                      <a:endParaRPr lang="en-GB" sz="1100" b="0" u="none" baseline="0" dirty="0" smtClean="0">
                        <a:solidFill>
                          <a:srgbClr val="002060"/>
                        </a:solidFill>
                      </a:endParaRPr>
                    </a:p>
                    <a:p>
                      <a:pPr algn="l"/>
                      <a:r>
                        <a:rPr lang="en-GB" sz="1100" b="0" u="none" baseline="0" dirty="0" smtClean="0">
                          <a:solidFill>
                            <a:srgbClr val="002060"/>
                          </a:solidFill>
                        </a:rPr>
                        <a:t>KS4 – Bioenergetics in Biology.</a:t>
                      </a:r>
                      <a:endParaRPr lang="en-GB" sz="1100" b="0" u="none" dirty="0" smtClean="0">
                        <a:solidFill>
                          <a:srgbClr val="002060"/>
                        </a:solidFill>
                      </a:endParaRPr>
                    </a:p>
                    <a:p>
                      <a:pPr algn="l"/>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3073" t="2724" r="2388" b="2722"/>
          <a:stretch/>
        </p:blipFill>
        <p:spPr>
          <a:xfrm>
            <a:off x="7470383" y="0"/>
            <a:ext cx="4721617" cy="2308324"/>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12591" y="323165"/>
            <a:ext cx="3157774" cy="1877437"/>
          </a:xfrm>
          <a:prstGeom prst="rect">
            <a:avLst/>
          </a:prstGeom>
          <a:noFill/>
        </p:spPr>
        <p:txBody>
          <a:bodyPr wrap="square" rtlCol="0">
            <a:spAutoFit/>
          </a:bodyPr>
          <a:lstStyle/>
          <a:p>
            <a:r>
              <a:rPr lang="en-GB" sz="1400" b="1" u="sng" dirty="0"/>
              <a:t>The bigger picture:</a:t>
            </a:r>
          </a:p>
          <a:p>
            <a:r>
              <a:rPr lang="en-GB" sz="1400" i="1" dirty="0" smtClean="0"/>
              <a:t>Links the Chemical Changes topic in chemistry at KS4, Bioenergetics topic in Biology at KS4, particularly photosynthesis and respiration.</a:t>
            </a:r>
          </a:p>
          <a:p>
            <a:endParaRPr lang="en-GB" sz="1400" i="1" dirty="0"/>
          </a:p>
          <a:p>
            <a:r>
              <a:rPr lang="en-GB" sz="1400" i="1" dirty="0"/>
              <a:t>Career link – </a:t>
            </a:r>
            <a:r>
              <a:rPr lang="en-GB" sz="1400" i="1" dirty="0" smtClean="0"/>
              <a:t>pharmacist.</a:t>
            </a:r>
            <a:endParaRPr lang="en-GB" dirty="0"/>
          </a:p>
          <a:p>
            <a:endParaRPr lang="en-GB" dirty="0"/>
          </a:p>
        </p:txBody>
      </p:sp>
    </p:spTree>
    <p:extLst>
      <p:ext uri="{BB962C8B-B14F-4D97-AF65-F5344CB8AC3E}">
        <p14:creationId xmlns:p14="http://schemas.microsoft.com/office/powerpoint/2010/main" val="23775990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513</TotalTime>
  <Words>593</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Wardale, Stephen</cp:lastModifiedBy>
  <cp:revision>82</cp:revision>
  <cp:lastPrinted>2020-02-24T12:44:15Z</cp:lastPrinted>
  <dcterms:created xsi:type="dcterms:W3CDTF">2019-12-19T05:38:14Z</dcterms:created>
  <dcterms:modified xsi:type="dcterms:W3CDTF">2020-02-24T13:11:18Z</dcterms:modified>
</cp:coreProperties>
</file>