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1"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58" d="100"/>
          <a:sy n="58" d="100"/>
        </p:scale>
        <p:origin x="124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pPr/>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pPr/>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pPr/>
              <a:t>09/11/2020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pPr/>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 y="0"/>
            <a:ext cx="7647709" cy="502702"/>
          </a:xfrm>
          <a:prstGeom prst="rect">
            <a:avLst/>
          </a:prstGeom>
          <a:noFill/>
        </p:spPr>
        <p:txBody>
          <a:bodyPr wrap="square" lIns="132080" tIns="66040" rIns="132080" bIns="66040">
            <a:spAutoFit/>
          </a:bodyPr>
          <a:lstStyle/>
          <a:p>
            <a:r>
              <a:rPr lang="en-US" sz="2400" b="1" u="sng" dirty="0">
                <a:ln w="0"/>
                <a:solidFill>
                  <a:srgbClr val="002060"/>
                </a:solidFill>
                <a:effectLst>
                  <a:outerShdw blurRad="38100" dist="25400" dir="5400000" algn="ctr" rotWithShape="0">
                    <a:srgbClr val="6E747A">
                      <a:alpha val="43000"/>
                    </a:srgbClr>
                  </a:outerShdw>
                </a:effectLst>
              </a:rPr>
              <a:t>Year 9 Climate &amp; Earths resources: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2302" y="502486"/>
            <a:ext cx="7468081" cy="1200329"/>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the Earth’s atmosphere as well as  the challenges we face in climate change, an increasing population and the increased demands for the Earth’s resources. Pupils will analyse data and evaluate evidence for climate change. Pupils will also work to think of creative solutions to the problems outlined above.</a:t>
            </a:r>
            <a:endParaRPr lang="en-GB" sz="1200" b="1" i="1" dirty="0"/>
          </a:p>
          <a:p>
            <a:r>
              <a:rPr lang="en-GB" sz="1200" b="1" i="1" dirty="0"/>
              <a:t>Prior knowledge</a:t>
            </a:r>
          </a:p>
          <a:p>
            <a:r>
              <a:rPr lang="en-GB" sz="1200" b="1" i="1" dirty="0"/>
              <a:t>KS2 NC – </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753320991"/>
              </p:ext>
            </p:extLst>
          </p:nvPr>
        </p:nvGraphicFramePr>
        <p:xfrm>
          <a:off x="60567" y="2441478"/>
          <a:ext cx="12070866" cy="4561840"/>
        </p:xfrm>
        <a:graphic>
          <a:graphicData uri="http://schemas.openxmlformats.org/drawingml/2006/table">
            <a:tbl>
              <a:tblPr firstRow="1" bandRow="1">
                <a:tableStyleId>{5940675A-B579-460E-94D1-54222C63F5DA}</a:tableStyleId>
              </a:tblPr>
              <a:tblGrid>
                <a:gridCol w="6343321">
                  <a:extLst>
                    <a:ext uri="{9D8B030D-6E8A-4147-A177-3AD203B41FA5}">
                      <a16:colId xmlns:a16="http://schemas.microsoft.com/office/drawing/2014/main" val="3001272792"/>
                    </a:ext>
                  </a:extLst>
                </a:gridCol>
                <a:gridCol w="3552573">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000" b="1" u="sng" baseline="0" dirty="0">
                          <a:solidFill>
                            <a:srgbClr val="002060"/>
                          </a:solidFill>
                        </a:rPr>
                        <a:t>CORE KNOWLEDGE</a:t>
                      </a:r>
                    </a:p>
                    <a:p>
                      <a:pPr marL="0" indent="0" algn="l">
                        <a:buFont typeface="Arial" panose="020B0604020202020204" pitchFamily="34" charset="0"/>
                        <a:buNone/>
                      </a:pPr>
                      <a:r>
                        <a:rPr lang="en-GB" sz="1000" b="0" u="none" baseline="0" dirty="0">
                          <a:solidFill>
                            <a:srgbClr val="002060"/>
                          </a:solidFill>
                        </a:rPr>
                        <a:t>The Earth’s atmosphere is about 4/5 nitrogen, 1/5 oxygen and trace amounts of other gases such as argon and carbon dioxide. The early atmosphere was mainly carbon dioxide with no oxygen.</a:t>
                      </a:r>
                    </a:p>
                    <a:p>
                      <a:pPr marL="0" indent="0" algn="l">
                        <a:buFont typeface="Arial" panose="020B0604020202020204" pitchFamily="34" charset="0"/>
                        <a:buNone/>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Increase in population has meant an increase in the combustion of fossil fuels and an increase in agriculture. This has resulted in more greenhouse gases being put into the atmosphere. These gases trap the Sun’s energy which results in a gradual increase in global temperatures.</a:t>
                      </a:r>
                    </a:p>
                    <a:p>
                      <a:pPr marL="0" indent="0" algn="l">
                        <a:buFont typeface="Arial" panose="020B0604020202020204" pitchFamily="34" charset="0"/>
                        <a:buNone/>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Carbon dioxide is put into the atmosphere from respiration, combustion and decomposers. Carbon dioxide is only removed from the atmosphere by photosynthesis. Deforestation could result in an increase of carbon dioxide due to less photosynthesis.</a:t>
                      </a:r>
                    </a:p>
                    <a:p>
                      <a:pPr marL="0" indent="0" algn="l">
                        <a:buFont typeface="Arial" panose="020B0604020202020204" pitchFamily="34" charset="0"/>
                        <a:buNone/>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Climate change is causing more extreme and unpredictable weather. Rising temperatures also cause a rise in sea levels and melting of ice caps which can cause habitats of many species to be destroyed (possible leading to extinction) and the flooding of low lying areas. This can have massive environmental and economic consequences. </a:t>
                      </a:r>
                    </a:p>
                    <a:p>
                      <a:pPr marL="0" indent="0" algn="l">
                        <a:buFont typeface="Arial" panose="020B0604020202020204" pitchFamily="34" charset="0"/>
                        <a:buNone/>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Reduction in fossil fuel use by using renewable energy resources is one way of combating the amount of carbon dioxide in the atmosphere. In addition to this more energy efficient and energy saving measures such as energy efficient light bulbs, walking or cycling as well as turning off electrical appliances when not in use. </a:t>
                      </a:r>
                    </a:p>
                    <a:p>
                      <a:pPr marL="0" indent="0" algn="l">
                        <a:buFont typeface="Arial" panose="020B0604020202020204" pitchFamily="34" charset="0"/>
                        <a:buNone/>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Metals are a finite resources and supplies are decreasing due to increased demand due to increased population.  The more reactive metal, the more difficult it is to extract. Carbon can be used to displace metals less reactive than itself from its ores. More reactive metals need to be extracted by electrolysis. </a:t>
                      </a:r>
                    </a:p>
                    <a:p>
                      <a:pPr marL="0" indent="0" algn="l">
                        <a:buFont typeface="Arial" panose="020B0604020202020204" pitchFamily="34" charset="0"/>
                        <a:buNone/>
                      </a:pPr>
                      <a:endParaRPr lang="en-GB" sz="1000" b="0" u="none" baseline="0" dirty="0">
                        <a:solidFill>
                          <a:srgbClr val="002060"/>
                        </a:solidFill>
                      </a:endParaRPr>
                    </a:p>
                    <a:p>
                      <a:pPr marL="0" indent="0" algn="l">
                        <a:buFont typeface="Arial" panose="020B0604020202020204" pitchFamily="34" charset="0"/>
                        <a:buNone/>
                      </a:pPr>
                      <a:r>
                        <a:rPr lang="en-GB" sz="1000" b="0" u="none" baseline="0" dirty="0">
                          <a:solidFill>
                            <a:srgbClr val="002060"/>
                          </a:solidFill>
                        </a:rPr>
                        <a:t>Recycling metals could prolong their use. Plastics are also a finite resource and as such should be reused or recycled. Plastics should not be sent to landfill as we are running out of the raw materials to make plastics and they are non-biodegradable.</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r>
                        <a:rPr lang="en-GB" sz="1100" b="0" u="none" dirty="0">
                          <a:solidFill>
                            <a:srgbClr val="002060"/>
                          </a:solidFill>
                        </a:rPr>
                        <a:t>Formulae:</a:t>
                      </a:r>
                    </a:p>
                    <a:p>
                      <a:pPr marL="0" indent="0" algn="l">
                        <a:buFont typeface="Arial" panose="020B0604020202020204" pitchFamily="34" charset="0"/>
                        <a:buNone/>
                      </a:pPr>
                      <a:r>
                        <a:rPr lang="en-GB" sz="1100" b="0" u="none" dirty="0">
                          <a:solidFill>
                            <a:srgbClr val="002060"/>
                          </a:solidFill>
                        </a:rPr>
                        <a:t>O</a:t>
                      </a:r>
                      <a:r>
                        <a:rPr lang="en-GB" sz="1100" b="0" u="none" baseline="-25000" dirty="0">
                          <a:solidFill>
                            <a:srgbClr val="002060"/>
                          </a:solidFill>
                        </a:rPr>
                        <a:t>2</a:t>
                      </a:r>
                    </a:p>
                    <a:p>
                      <a:pPr marL="0" indent="0" algn="l">
                        <a:buFont typeface="Arial" panose="020B0604020202020204" pitchFamily="34" charset="0"/>
                        <a:buNone/>
                      </a:pPr>
                      <a:r>
                        <a:rPr lang="en-GB" sz="1100" b="0" u="none" dirty="0">
                          <a:solidFill>
                            <a:srgbClr val="002060"/>
                          </a:solidFill>
                        </a:rPr>
                        <a:t>CO</a:t>
                      </a:r>
                      <a:r>
                        <a:rPr lang="en-GB" sz="1100" b="0" u="none" baseline="-25000" dirty="0">
                          <a:solidFill>
                            <a:srgbClr val="002060"/>
                          </a:solidFill>
                        </a:rPr>
                        <a:t>2</a:t>
                      </a:r>
                    </a:p>
                    <a:p>
                      <a:pPr marL="0" indent="0" algn="l">
                        <a:buFont typeface="Arial" panose="020B0604020202020204" pitchFamily="34" charset="0"/>
                        <a:buNone/>
                      </a:pPr>
                      <a:r>
                        <a:rPr lang="en-GB" sz="1100" b="0" u="none" dirty="0">
                          <a:solidFill>
                            <a:srgbClr val="002060"/>
                          </a:solidFill>
                        </a:rPr>
                        <a:t>N</a:t>
                      </a:r>
                      <a:r>
                        <a:rPr lang="en-GB" sz="1100" b="0" u="none" baseline="-25000" dirty="0">
                          <a:solidFill>
                            <a:srgbClr val="002060"/>
                          </a:solidFill>
                        </a:rPr>
                        <a:t>2</a:t>
                      </a:r>
                    </a:p>
                    <a:p>
                      <a:pPr marL="0" indent="0" algn="l">
                        <a:buFont typeface="Arial" panose="020B0604020202020204" pitchFamily="34" charset="0"/>
                        <a:buNone/>
                      </a:pPr>
                      <a:r>
                        <a:rPr lang="en-GB" sz="1100" b="0" u="none" dirty="0">
                          <a:solidFill>
                            <a:srgbClr val="002060"/>
                          </a:solidFill>
                        </a:rPr>
                        <a:t>CH</a:t>
                      </a:r>
                      <a:r>
                        <a:rPr lang="en-GB" sz="1100" b="0" u="none" baseline="-25000" dirty="0">
                          <a:solidFill>
                            <a:srgbClr val="002060"/>
                          </a:solidFill>
                        </a:rPr>
                        <a:t>4</a:t>
                      </a:r>
                    </a:p>
                    <a:p>
                      <a:pPr marL="0" indent="0" algn="l">
                        <a:buFont typeface="Arial" panose="020B0604020202020204" pitchFamily="34" charset="0"/>
                        <a:buNone/>
                      </a:pPr>
                      <a:endParaRPr lang="en-GB" sz="1100" b="0" u="none" baseline="-25000"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0" i="0" u="none" dirty="0">
                          <a:solidFill>
                            <a:srgbClr val="002060"/>
                          </a:solidFill>
                        </a:rPr>
                        <a:t>Atmosphere</a:t>
                      </a:r>
                    </a:p>
                    <a:p>
                      <a:pPr marL="0" indent="0" algn="l">
                        <a:buFont typeface="Arial" panose="020B0604020202020204" pitchFamily="34" charset="0"/>
                        <a:buNone/>
                      </a:pPr>
                      <a:r>
                        <a:rPr lang="en-GB" sz="1100" b="0" i="0" u="none" dirty="0">
                          <a:solidFill>
                            <a:srgbClr val="002060"/>
                          </a:solidFill>
                        </a:rPr>
                        <a:t>Composition</a:t>
                      </a:r>
                    </a:p>
                    <a:p>
                      <a:pPr marL="0" indent="0" algn="l">
                        <a:buFont typeface="Arial" panose="020B0604020202020204" pitchFamily="34" charset="0"/>
                        <a:buNone/>
                      </a:pPr>
                      <a:r>
                        <a:rPr lang="en-GB" sz="1100" b="0" u="none" dirty="0">
                          <a:solidFill>
                            <a:srgbClr val="002060"/>
                          </a:solidFill>
                        </a:rPr>
                        <a:t>Fossil fuel</a:t>
                      </a:r>
                    </a:p>
                    <a:p>
                      <a:pPr marL="0" indent="0" algn="l">
                        <a:buFont typeface="Arial" panose="020B0604020202020204" pitchFamily="34" charset="0"/>
                        <a:buNone/>
                      </a:pPr>
                      <a:r>
                        <a:rPr lang="en-GB" sz="1100" b="0" u="none" dirty="0">
                          <a:solidFill>
                            <a:srgbClr val="002060"/>
                          </a:solidFill>
                        </a:rPr>
                        <a:t>Combustion</a:t>
                      </a:r>
                    </a:p>
                    <a:p>
                      <a:pPr marL="0" indent="0" algn="l">
                        <a:buFont typeface="Arial" panose="020B0604020202020204" pitchFamily="34" charset="0"/>
                        <a:buNone/>
                      </a:pPr>
                      <a:r>
                        <a:rPr lang="en-GB" sz="1100" b="0" u="none" dirty="0">
                          <a:solidFill>
                            <a:srgbClr val="002060"/>
                          </a:solidFill>
                        </a:rPr>
                        <a:t>Pollution/pollutant</a:t>
                      </a:r>
                    </a:p>
                    <a:p>
                      <a:pPr marL="0" indent="0" algn="l">
                        <a:buFont typeface="Arial" panose="020B0604020202020204" pitchFamily="34" charset="0"/>
                        <a:buNone/>
                      </a:pPr>
                      <a:r>
                        <a:rPr lang="en-GB" sz="1100" b="0" u="none" dirty="0">
                          <a:solidFill>
                            <a:srgbClr val="002060"/>
                          </a:solidFill>
                        </a:rPr>
                        <a:t>Greenhouse gas</a:t>
                      </a:r>
                    </a:p>
                    <a:p>
                      <a:pPr marL="0" indent="0" algn="l">
                        <a:buFont typeface="Arial" panose="020B0604020202020204" pitchFamily="34" charset="0"/>
                        <a:buNone/>
                      </a:pPr>
                      <a:r>
                        <a:rPr lang="en-GB" sz="1100" b="0" u="none" dirty="0">
                          <a:solidFill>
                            <a:srgbClr val="002060"/>
                          </a:solidFill>
                        </a:rPr>
                        <a:t>Greenhouse effect</a:t>
                      </a:r>
                    </a:p>
                    <a:p>
                      <a:pPr marL="0" indent="0" algn="l">
                        <a:buFont typeface="Arial" panose="020B0604020202020204" pitchFamily="34" charset="0"/>
                        <a:buNone/>
                      </a:pPr>
                      <a:r>
                        <a:rPr lang="en-GB" sz="1100" b="0" u="none" dirty="0">
                          <a:solidFill>
                            <a:srgbClr val="002060"/>
                          </a:solidFill>
                        </a:rPr>
                        <a:t>Global warming</a:t>
                      </a:r>
                    </a:p>
                    <a:p>
                      <a:pPr marL="0" indent="0" algn="l">
                        <a:buFont typeface="Arial" panose="020B0604020202020204" pitchFamily="34" charset="0"/>
                        <a:buNone/>
                      </a:pPr>
                      <a:r>
                        <a:rPr lang="en-GB" sz="1100" b="0" u="none" dirty="0">
                          <a:solidFill>
                            <a:srgbClr val="002060"/>
                          </a:solidFill>
                        </a:rPr>
                        <a:t>Recycle</a:t>
                      </a:r>
                    </a:p>
                    <a:p>
                      <a:pPr marL="0" indent="0" algn="l">
                        <a:buFont typeface="Arial" panose="020B0604020202020204" pitchFamily="34" charset="0"/>
                        <a:buNone/>
                      </a:pPr>
                      <a:r>
                        <a:rPr lang="en-GB" sz="1100" b="0" u="none" dirty="0">
                          <a:solidFill>
                            <a:srgbClr val="002060"/>
                          </a:solidFill>
                        </a:rPr>
                        <a:t>Reuse</a:t>
                      </a:r>
                    </a:p>
                    <a:p>
                      <a:pPr marL="0" indent="0" algn="l">
                        <a:buFont typeface="Arial" panose="020B0604020202020204" pitchFamily="34" charset="0"/>
                        <a:buNone/>
                      </a:pPr>
                      <a:r>
                        <a:rPr lang="en-GB" sz="1100" b="0" u="none" dirty="0">
                          <a:solidFill>
                            <a:srgbClr val="002060"/>
                          </a:solidFill>
                        </a:rPr>
                        <a:t>Metal</a:t>
                      </a:r>
                      <a:r>
                        <a:rPr lang="en-GB" sz="1100" b="0" u="none" baseline="0" dirty="0">
                          <a:solidFill>
                            <a:srgbClr val="002060"/>
                          </a:solidFill>
                        </a:rPr>
                        <a:t> ore</a:t>
                      </a:r>
                    </a:p>
                    <a:p>
                      <a:pPr marL="0" indent="0" algn="l">
                        <a:buFont typeface="Arial" panose="020B0604020202020204" pitchFamily="34" charset="0"/>
                        <a:buNone/>
                      </a:pPr>
                      <a:r>
                        <a:rPr lang="en-GB" sz="1100" b="0" u="none" baseline="0" dirty="0">
                          <a:solidFill>
                            <a:srgbClr val="002060"/>
                          </a:solidFill>
                        </a:rPr>
                        <a:t>Climate change</a:t>
                      </a:r>
                    </a:p>
                    <a:p>
                      <a:pPr marL="0" indent="0" algn="l">
                        <a:buFont typeface="Arial" panose="020B0604020202020204" pitchFamily="34" charset="0"/>
                        <a:buNone/>
                      </a:pPr>
                      <a:r>
                        <a:rPr lang="en-GB" sz="1100" b="0" u="none" baseline="0" dirty="0">
                          <a:solidFill>
                            <a:srgbClr val="002060"/>
                          </a:solidFill>
                        </a:rPr>
                        <a:t>Carbon cycle</a:t>
                      </a: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Non-biodegradable </a:t>
                      </a:r>
                    </a:p>
                    <a:p>
                      <a:pPr marL="0" indent="0" algn="l">
                        <a:buFont typeface="Arial" panose="020B0604020202020204" pitchFamily="34" charset="0"/>
                        <a:buNone/>
                      </a:pPr>
                      <a:r>
                        <a:rPr lang="en-GB" sz="1100" b="0" u="none" dirty="0">
                          <a:solidFill>
                            <a:srgbClr val="002060"/>
                          </a:solidFill>
                        </a:rPr>
                        <a:t>Environmental</a:t>
                      </a:r>
                    </a:p>
                    <a:p>
                      <a:pPr marL="0" indent="0" algn="l">
                        <a:buFont typeface="Arial" panose="020B0604020202020204" pitchFamily="34" charset="0"/>
                        <a:buNone/>
                      </a:pPr>
                      <a:r>
                        <a:rPr lang="en-GB" sz="1100" b="0" u="none" dirty="0">
                          <a:solidFill>
                            <a:srgbClr val="002060"/>
                          </a:solidFill>
                        </a:rPr>
                        <a:t>Social</a:t>
                      </a:r>
                    </a:p>
                    <a:p>
                      <a:pPr marL="0" indent="0" algn="l">
                        <a:buFont typeface="Arial" panose="020B0604020202020204" pitchFamily="34" charset="0"/>
                        <a:buNone/>
                      </a:pPr>
                      <a:r>
                        <a:rPr lang="en-GB" sz="1100" b="0" u="none" dirty="0">
                          <a:solidFill>
                            <a:srgbClr val="002060"/>
                          </a:solidFill>
                        </a:rPr>
                        <a:t>Economic</a:t>
                      </a:r>
                      <a:r>
                        <a:rPr lang="en-GB" sz="1100" b="0" u="none" baseline="0" dirty="0">
                          <a:solidFill>
                            <a:srgbClr val="002060"/>
                          </a:solidFill>
                        </a:rPr>
                        <a:t> </a:t>
                      </a:r>
                    </a:p>
                    <a:p>
                      <a:pPr marL="0" indent="0" algn="l">
                        <a:buFont typeface="Arial" panose="020B0604020202020204" pitchFamily="34" charset="0"/>
                        <a:buNone/>
                      </a:pPr>
                      <a:r>
                        <a:rPr lang="en-GB" sz="1100" b="0" u="none" baseline="0" dirty="0">
                          <a:solidFill>
                            <a:srgbClr val="002060"/>
                          </a:solidFill>
                        </a:rPr>
                        <a:t>Finite</a:t>
                      </a: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txBody>
                  <a:tcPr/>
                </a:tc>
                <a:tc>
                  <a:txBody>
                    <a:bodyPr/>
                    <a:lstStyle/>
                    <a:p>
                      <a:pPr algn="l"/>
                      <a:r>
                        <a:rPr lang="en-GB" sz="1100" b="1" u="sng" dirty="0">
                          <a:solidFill>
                            <a:srgbClr val="002060"/>
                          </a:solidFill>
                        </a:rPr>
                        <a:t>WOW zone tasks</a:t>
                      </a:r>
                    </a:p>
                    <a:p>
                      <a:pPr algn="ctr"/>
                      <a:endParaRPr lang="en-GB" sz="1100" b="0" u="none" dirty="0">
                        <a:solidFill>
                          <a:srgbClr val="002060"/>
                        </a:solidFill>
                      </a:endParaRPr>
                    </a:p>
                    <a:p>
                      <a:pPr algn="l"/>
                      <a:r>
                        <a:rPr lang="en-GB" sz="1100" b="0" u="none" dirty="0">
                          <a:solidFill>
                            <a:srgbClr val="002060"/>
                          </a:solidFill>
                        </a:rPr>
                        <a:t>Explain what the greenhouse</a:t>
                      </a:r>
                      <a:r>
                        <a:rPr lang="en-GB" sz="1100" b="0" u="none" baseline="0" dirty="0">
                          <a:solidFill>
                            <a:srgbClr val="002060"/>
                          </a:solidFill>
                        </a:rPr>
                        <a:t> effect is.</a:t>
                      </a:r>
                      <a:endParaRPr lang="en-GB" sz="1100" b="0" u="none" dirty="0">
                        <a:solidFill>
                          <a:srgbClr val="002060"/>
                        </a:solidFill>
                      </a:endParaRPr>
                    </a:p>
                    <a:p>
                      <a:pPr algn="l"/>
                      <a:endParaRPr lang="en-GB" sz="1100" b="0" u="none" dirty="0">
                        <a:solidFill>
                          <a:srgbClr val="002060"/>
                        </a:solidFill>
                      </a:endParaRPr>
                    </a:p>
                    <a:p>
                      <a:pPr algn="l"/>
                      <a:r>
                        <a:rPr lang="en-GB" sz="1100" kern="1200" dirty="0">
                          <a:solidFill>
                            <a:srgbClr val="002060"/>
                          </a:solidFill>
                          <a:latin typeface="+mn-lt"/>
                          <a:ea typeface="+mn-ea"/>
                          <a:cs typeface="+mn-cs"/>
                        </a:rPr>
                        <a:t>Outline the consequences of global warming.</a:t>
                      </a:r>
                      <a:endParaRPr lang="en-GB" sz="1100" b="0" u="none" dirty="0">
                        <a:solidFill>
                          <a:srgbClr val="002060"/>
                        </a:solidFill>
                      </a:endParaRPr>
                    </a:p>
                    <a:p>
                      <a:pPr algn="l"/>
                      <a:endParaRPr lang="en-GB" sz="1100" b="0" u="none" dirty="0">
                        <a:solidFill>
                          <a:srgbClr val="002060"/>
                        </a:solidFill>
                      </a:endParaRPr>
                    </a:p>
                    <a:p>
                      <a:pPr algn="l"/>
                      <a:r>
                        <a:rPr lang="en-GB" sz="1100" b="0" u="none" dirty="0">
                          <a:solidFill>
                            <a:srgbClr val="002060"/>
                          </a:solidFill>
                        </a:rPr>
                        <a:t>Explain</a:t>
                      </a:r>
                      <a:r>
                        <a:rPr lang="en-GB" sz="1100" b="0" u="none" baseline="0" dirty="0">
                          <a:solidFill>
                            <a:srgbClr val="002060"/>
                          </a:solidFill>
                        </a:rPr>
                        <a:t> why we should recycle materials such as plastics.</a:t>
                      </a:r>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endParaRPr lang="en-GB" sz="1100" b="0" u="none" dirty="0">
                        <a:solidFill>
                          <a:srgbClr val="002060"/>
                        </a:solidFill>
                      </a:endParaRPr>
                    </a:p>
                    <a:p>
                      <a:pPr algn="l"/>
                      <a:r>
                        <a:rPr lang="en-GB" sz="1100" b="1" u="sng" dirty="0">
                          <a:solidFill>
                            <a:srgbClr val="002060"/>
                          </a:solidFill>
                        </a:rPr>
                        <a:t>WHERE NEXT?</a:t>
                      </a:r>
                    </a:p>
                    <a:p>
                      <a:pPr algn="l"/>
                      <a:endParaRPr lang="en-GB" sz="1100" b="0" u="none" dirty="0">
                        <a:solidFill>
                          <a:srgbClr val="002060"/>
                        </a:solidFill>
                      </a:endParaRPr>
                    </a:p>
                    <a:p>
                      <a:pPr algn="l"/>
                      <a:r>
                        <a:rPr lang="en-GB" sz="1100" b="0" u="none" dirty="0">
                          <a:solidFill>
                            <a:srgbClr val="002060"/>
                          </a:solidFill>
                        </a:rPr>
                        <a:t>KS4 – Chemistry Paper 2 – Earth’s Atmosphere</a:t>
                      </a:r>
                      <a:r>
                        <a:rPr lang="en-GB" sz="1100" b="0" u="none" baseline="0" dirty="0">
                          <a:solidFill>
                            <a:srgbClr val="002060"/>
                          </a:solidFill>
                        </a:rPr>
                        <a:t> and Using Resources</a:t>
                      </a:r>
                      <a:r>
                        <a:rPr lang="en-GB" sz="1100" b="0" u="none" dirty="0">
                          <a:solidFill>
                            <a:srgbClr val="002060"/>
                          </a:solidFill>
                        </a:rPr>
                        <a:t>.</a:t>
                      </a:r>
                    </a:p>
                    <a:p>
                      <a:pPr algn="l"/>
                      <a:endParaRPr lang="en-GB" sz="1100" b="0" u="none"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3073" t="2724" r="2388" b="2722"/>
          <a:stretch/>
        </p:blipFill>
        <p:spPr>
          <a:xfrm>
            <a:off x="7470383" y="0"/>
            <a:ext cx="4721617" cy="2308324"/>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212591" y="323165"/>
            <a:ext cx="3157774" cy="1877437"/>
          </a:xfrm>
          <a:prstGeom prst="rect">
            <a:avLst/>
          </a:prstGeom>
          <a:noFill/>
        </p:spPr>
        <p:txBody>
          <a:bodyPr wrap="square" rtlCol="0">
            <a:spAutoFit/>
          </a:bodyPr>
          <a:lstStyle/>
          <a:p>
            <a:r>
              <a:rPr lang="en-GB" sz="1400" b="1" u="sng" dirty="0"/>
              <a:t>The bigger picture:</a:t>
            </a:r>
          </a:p>
          <a:p>
            <a:r>
              <a:rPr lang="en-GB" sz="1400" i="1" dirty="0"/>
              <a:t>Global climate change is happening and the planet needs a new generation of scientists to help save it by looking for alternatives to fossil fuels and plastics.</a:t>
            </a:r>
          </a:p>
          <a:p>
            <a:endParaRPr lang="en-GB" sz="1400" i="1" dirty="0"/>
          </a:p>
          <a:p>
            <a:r>
              <a:rPr lang="en-GB" sz="1400" i="1" dirty="0"/>
              <a:t>Career link – climate change scientist.</a:t>
            </a:r>
            <a:endParaRPr lang="en-GB" dirty="0"/>
          </a:p>
          <a:p>
            <a:endParaRPr lang="en-GB" dirty="0"/>
          </a:p>
        </p:txBody>
      </p:sp>
    </p:spTree>
    <p:extLst>
      <p:ext uri="{BB962C8B-B14F-4D97-AF65-F5344CB8AC3E}">
        <p14:creationId xmlns:p14="http://schemas.microsoft.com/office/powerpoint/2010/main" val="2377599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129387" y="-20554"/>
            <a:ext cx="6966138"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Climate &amp; Earths resources :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169551"/>
          </a:xfrm>
          <a:prstGeom prst="rect">
            <a:avLst/>
          </a:prstGeom>
          <a:solidFill>
            <a:schemeClr val="accent5">
              <a:lumMod val="20000"/>
              <a:lumOff val="80000"/>
            </a:schemeClr>
          </a:solidFill>
          <a:ln w="3175">
            <a:noFill/>
          </a:ln>
        </p:spPr>
        <p:txBody>
          <a:bodyPr wrap="square" rtlCol="0">
            <a:spAutoFit/>
          </a:bodyPr>
          <a:lstStyle/>
          <a:p>
            <a:r>
              <a:rPr lang="en-US" sz="1400" b="1" dirty="0"/>
              <a:t>M</a:t>
            </a:r>
            <a:r>
              <a:rPr lang="en-GB" sz="1400" b="1" dirty="0"/>
              <a:t>APs </a:t>
            </a:r>
            <a:r>
              <a:rPr lang="en-GB" sz="1400" dirty="0"/>
              <a:t>– Pupils will complete the following WOW zone tasks (guidance and mark schemes can be found within the lesson resources):</a:t>
            </a:r>
          </a:p>
          <a:p>
            <a:endParaRPr lang="en-US" sz="1400"/>
          </a:p>
          <a:p>
            <a:endParaRPr lang="en-US" sz="1400" dirty="0"/>
          </a:p>
          <a:p>
            <a:r>
              <a:rPr lang="en-US" sz="1400" b="1" dirty="0"/>
              <a:t>S</a:t>
            </a:r>
            <a:r>
              <a:rPr lang="en-GB" sz="1400" b="1" dirty="0" err="1"/>
              <a:t>ummative</a:t>
            </a:r>
            <a:r>
              <a:rPr lang="en-GB" sz="1400" b="1" dirty="0"/>
              <a:t> assessment </a:t>
            </a:r>
            <a:r>
              <a:rPr lang="en-GB" sz="1400" dirty="0"/>
              <a:t>– The knowledge from this unit will be tested as part of a 1 hour P2S exam which will combine the Biology, Chemistry and Physics curriculum covered so far.  </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523765366"/>
              </p:ext>
            </p:extLst>
          </p:nvPr>
        </p:nvGraphicFramePr>
        <p:xfrm>
          <a:off x="128750" y="1969604"/>
          <a:ext cx="11934500" cy="4313439"/>
        </p:xfrm>
        <a:graphic>
          <a:graphicData uri="http://schemas.openxmlformats.org/drawingml/2006/table">
            <a:tbl>
              <a:tblPr firstRow="1" bandRow="1">
                <a:tableStyleId>{69CF1AB2-1976-4502-BF36-3FF5EA218861}</a:tableStyleId>
              </a:tblPr>
              <a:tblGrid>
                <a:gridCol w="1676868">
                  <a:extLst>
                    <a:ext uri="{9D8B030D-6E8A-4147-A177-3AD203B41FA5}">
                      <a16:colId xmlns:a16="http://schemas.microsoft.com/office/drawing/2014/main" val="26545288"/>
                    </a:ext>
                  </a:extLst>
                </a:gridCol>
                <a:gridCol w="1445582">
                  <a:extLst>
                    <a:ext uri="{9D8B030D-6E8A-4147-A177-3AD203B41FA5}">
                      <a16:colId xmlns:a16="http://schemas.microsoft.com/office/drawing/2014/main" val="3735789182"/>
                    </a:ext>
                  </a:extLst>
                </a:gridCol>
                <a:gridCol w="3532425">
                  <a:extLst>
                    <a:ext uri="{9D8B030D-6E8A-4147-A177-3AD203B41FA5}">
                      <a16:colId xmlns:a16="http://schemas.microsoft.com/office/drawing/2014/main" val="3033360634"/>
                    </a:ext>
                  </a:extLst>
                </a:gridCol>
                <a:gridCol w="2892725">
                  <a:extLst>
                    <a:ext uri="{9D8B030D-6E8A-4147-A177-3AD203B41FA5}">
                      <a16:colId xmlns:a16="http://schemas.microsoft.com/office/drawing/2014/main" val="2709544202"/>
                    </a:ext>
                  </a:extLst>
                </a:gridCol>
                <a:gridCol w="2386900">
                  <a:extLst>
                    <a:ext uri="{9D8B030D-6E8A-4147-A177-3AD203B41FA5}">
                      <a16:colId xmlns:a16="http://schemas.microsoft.com/office/drawing/2014/main" val="3999962866"/>
                    </a:ext>
                  </a:extLst>
                </a:gridCol>
              </a:tblGrid>
              <a:tr h="262707">
                <a:tc gridSpan="5">
                  <a:txBody>
                    <a:bodyPr/>
                    <a:lstStyle/>
                    <a:p>
                      <a:pPr algn="ctr"/>
                      <a:r>
                        <a:rPr lang="en-US" sz="1100" dirty="0">
                          <a:solidFill>
                            <a:schemeClr val="tx1"/>
                          </a:solidFill>
                        </a:rPr>
                        <a:t>Assessment Milestones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r>
                        <a:rPr lang="en-US" sz="1100" dirty="0">
                          <a:solidFill>
                            <a:schemeClr val="tx1"/>
                          </a:solidFill>
                        </a:rPr>
                        <a:t>Emerging</a:t>
                      </a:r>
                      <a:endParaRPr lang="en-GB" sz="1100" dirty="0">
                        <a:solidFill>
                          <a:schemeClr val="tx1"/>
                        </a:solidFill>
                      </a:endParaRPr>
                    </a:p>
                  </a:txBody>
                  <a:tcPr/>
                </a:tc>
                <a:tc>
                  <a:txBody>
                    <a:bodyPr/>
                    <a:lstStyle/>
                    <a:p>
                      <a:r>
                        <a:rPr lang="en-US" sz="1100" dirty="0">
                          <a:solidFill>
                            <a:schemeClr val="tx1"/>
                          </a:solidFill>
                        </a:rPr>
                        <a:t>Developing</a:t>
                      </a:r>
                      <a:endParaRPr lang="en-GB" sz="1100" dirty="0">
                        <a:solidFill>
                          <a:schemeClr val="tx1"/>
                        </a:solidFill>
                      </a:endParaRPr>
                    </a:p>
                  </a:txBody>
                  <a:tcPr/>
                </a:tc>
                <a:tc>
                  <a:txBody>
                    <a:bodyPr/>
                    <a:lstStyle/>
                    <a:p>
                      <a:r>
                        <a:rPr lang="en-US" sz="1100" dirty="0">
                          <a:solidFill>
                            <a:schemeClr val="tx1"/>
                          </a:solidFill>
                        </a:rPr>
                        <a:t>Securing</a:t>
                      </a:r>
                      <a:endParaRPr lang="en-GB" sz="1100" dirty="0">
                        <a:solidFill>
                          <a:schemeClr val="tx1"/>
                        </a:solidFill>
                      </a:endParaRPr>
                    </a:p>
                  </a:txBody>
                  <a:tcPr/>
                </a:tc>
                <a:tc>
                  <a:txBody>
                    <a:bodyPr/>
                    <a:lstStyle/>
                    <a:p>
                      <a:r>
                        <a:rPr lang="en-US" sz="1100" dirty="0">
                          <a:solidFill>
                            <a:schemeClr val="tx1"/>
                          </a:solidFill>
                        </a:rPr>
                        <a:t>Mastering</a:t>
                      </a:r>
                      <a:endParaRPr lang="en-GB" sz="1100" dirty="0">
                        <a:solidFill>
                          <a:schemeClr val="tx1"/>
                        </a:solidFill>
                      </a:endParaRPr>
                    </a:p>
                  </a:txBody>
                  <a:tcPr/>
                </a:tc>
                <a:tc>
                  <a:txBody>
                    <a:bodyPr/>
                    <a:lstStyle/>
                    <a:p>
                      <a:r>
                        <a:rPr lang="en-US" sz="1100" dirty="0">
                          <a:solidFill>
                            <a:schemeClr val="tx1"/>
                          </a:solidFill>
                        </a:rPr>
                        <a:t>Excelling</a:t>
                      </a:r>
                      <a:endParaRPr lang="en-GB" sz="1100"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1100" b="1" i="1" dirty="0">
                          <a:solidFill>
                            <a:schemeClr val="tx1"/>
                          </a:solidFill>
                        </a:rPr>
                        <a:t>Pupils have basic knowledge of the …., for example:</a:t>
                      </a:r>
                    </a:p>
                    <a:p>
                      <a:endParaRPr lang="en-US" sz="1100" b="1" i="1" dirty="0">
                        <a:solidFill>
                          <a:schemeClr val="tx1"/>
                        </a:solidFill>
                      </a:endParaRPr>
                    </a:p>
                  </a:txBody>
                  <a:tcPr/>
                </a:tc>
                <a:tc>
                  <a:txBody>
                    <a:bodyPr/>
                    <a:lstStyle/>
                    <a:p>
                      <a:r>
                        <a:rPr lang="en-US" sz="1100" b="1" i="1" dirty="0">
                          <a:solidFill>
                            <a:schemeClr val="tx1"/>
                          </a:solidFill>
                        </a:rPr>
                        <a:t>Pupils must be have an understanding of and be able to recall the basics of …:</a:t>
                      </a:r>
                    </a:p>
                    <a:p>
                      <a:endParaRPr lang="en-US" sz="1100" dirty="0">
                        <a:solidFill>
                          <a:schemeClr val="tx1"/>
                        </a:solidFill>
                      </a:endParaRPr>
                    </a:p>
                    <a:p>
                      <a:endParaRPr lang="en-GB" sz="1100" dirty="0">
                        <a:solidFill>
                          <a:schemeClr val="tx1"/>
                        </a:solidFill>
                      </a:endParaRPr>
                    </a:p>
                    <a:p>
                      <a:endParaRPr lang="en-GB" sz="1100" dirty="0">
                        <a:solidFill>
                          <a:schemeClr val="tx1"/>
                        </a:solidFill>
                      </a:endParaRPr>
                    </a:p>
                  </a:txBody>
                  <a:tcPr/>
                </a:tc>
                <a:tc>
                  <a:txBody>
                    <a:bodyPr/>
                    <a:lstStyle/>
                    <a:p>
                      <a:r>
                        <a:rPr lang="en-US" sz="1100" b="1" i="1" dirty="0">
                          <a:solidFill>
                            <a:schemeClr val="tx1"/>
                          </a:solidFill>
                        </a:rPr>
                        <a:t>Pupils must be able to recall the following content:</a:t>
                      </a:r>
                    </a:p>
                    <a:p>
                      <a:endParaRPr lang="en-US" sz="1100" dirty="0">
                        <a:solidFill>
                          <a:schemeClr val="tx1"/>
                        </a:solidFill>
                      </a:endParaRPr>
                    </a:p>
                    <a:p>
                      <a:pPr marL="0" indent="0" algn="l">
                        <a:buFont typeface="Arial" panose="020B0604020202020204" pitchFamily="34" charset="0"/>
                        <a:buNone/>
                      </a:pPr>
                      <a:r>
                        <a:rPr lang="en-GB" sz="1100" dirty="0">
                          <a:solidFill>
                            <a:schemeClr val="tx1"/>
                          </a:solidFill>
                        </a:rPr>
                        <a:t>. </a:t>
                      </a:r>
                    </a:p>
                  </a:txBody>
                  <a:tcPr/>
                </a:tc>
                <a:tc>
                  <a:txBody>
                    <a:bodyPr/>
                    <a:lstStyle/>
                    <a:p>
                      <a:r>
                        <a:rPr lang="en-US" sz="1100" b="1" i="1" dirty="0">
                          <a:solidFill>
                            <a:schemeClr val="tx1"/>
                          </a:solidFill>
                        </a:rPr>
                        <a:t>Pupils should be able to recall all the content in the knowledge journey and demonstrate application through the following:</a:t>
                      </a:r>
                    </a:p>
                    <a:p>
                      <a:endParaRPr lang="en-US" sz="1100" dirty="0">
                        <a:solidFill>
                          <a:schemeClr val="tx1"/>
                        </a:solidFill>
                      </a:endParaRPr>
                    </a:p>
                    <a:p>
                      <a:endParaRPr lang="en-US" sz="11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i="1" dirty="0">
                          <a:solidFill>
                            <a:schemeClr val="tx1"/>
                          </a:solidFill>
                        </a:rPr>
                        <a:t>Pupils should be able to recall all the content in the knowledge journey and be able to independently apply knowledge to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p>
                      <a:endParaRPr lang="en-US" sz="1100" dirty="0">
                        <a:solidFill>
                          <a:schemeClr val="tx1"/>
                        </a:solidFill>
                      </a:endParaRPr>
                    </a:p>
                    <a:p>
                      <a:endParaRPr lang="en-US" sz="1100" dirty="0">
                        <a:solidFill>
                          <a:schemeClr val="tx1"/>
                        </a:solidFill>
                      </a:endParaRPr>
                    </a:p>
                    <a:p>
                      <a:endParaRPr lang="en-US" sz="1100" dirty="0">
                        <a:solidFill>
                          <a:schemeClr val="tx1"/>
                        </a:solidFill>
                      </a:endParaRPr>
                    </a:p>
                    <a:p>
                      <a:r>
                        <a:rPr lang="en-US" sz="1100" b="1" i="1" dirty="0">
                          <a:solidFill>
                            <a:schemeClr val="tx1"/>
                          </a:solidFill>
                        </a:rPr>
                        <a:t>P</a:t>
                      </a:r>
                      <a:r>
                        <a:rPr lang="en-GB" sz="1100" b="1" i="1" dirty="0" err="1">
                          <a:solidFill>
                            <a:schemeClr val="tx1"/>
                          </a:solidFill>
                        </a:rPr>
                        <a:t>upils</a:t>
                      </a:r>
                      <a:r>
                        <a:rPr lang="en-GB" sz="1100" b="1" i="1" dirty="0">
                          <a:solidFill>
                            <a:schemeClr val="tx1"/>
                          </a:solidFill>
                        </a:rPr>
                        <a:t> should also be able to use all Tier 3 vocabulary on the knowledge journey independently and in context.</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7218019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459</TotalTime>
  <Words>712</Words>
  <Application>Microsoft Office PowerPoint</Application>
  <PresentationFormat>Widescreen</PresentationFormat>
  <Paragraphs>88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Wardale, Stephen</cp:lastModifiedBy>
  <cp:revision>63</cp:revision>
  <cp:lastPrinted>2020-02-24T07:40:48Z</cp:lastPrinted>
  <dcterms:created xsi:type="dcterms:W3CDTF">2019-12-19T05:38:14Z</dcterms:created>
  <dcterms:modified xsi:type="dcterms:W3CDTF">2020-11-09T20:29:47Z</dcterms:modified>
</cp:coreProperties>
</file>