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80" d="100"/>
          <a:sy n="80" d="100"/>
        </p:scale>
        <p:origin x="168"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B52FCCA-B4AC-4B54-94A3-339DB3A09C76}"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3751942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B52FCCA-B4AC-4B54-94A3-339DB3A09C76}"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2618961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B52FCCA-B4AC-4B54-94A3-339DB3A09C76}"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4058795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B52FCCA-B4AC-4B54-94A3-339DB3A09C76}"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3519307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52FCCA-B4AC-4B54-94A3-339DB3A09C76}"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622718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B52FCCA-B4AC-4B54-94A3-339DB3A09C76}"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2700197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B52FCCA-B4AC-4B54-94A3-339DB3A09C76}" type="datetimeFigureOut">
              <a:rPr lang="en-GB" smtClean="0"/>
              <a:t>10/11/2020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3899320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B52FCCA-B4AC-4B54-94A3-339DB3A09C76}" type="datetimeFigureOut">
              <a:rPr lang="en-GB" smtClean="0"/>
              <a:t>10/11/2020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615691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52FCCA-B4AC-4B54-94A3-339DB3A09C76}" type="datetimeFigureOut">
              <a:rPr lang="en-GB" smtClean="0"/>
              <a:t>10/11/2020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346453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52FCCA-B4AC-4B54-94A3-339DB3A09C76}"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652039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52FCCA-B4AC-4B54-94A3-339DB3A09C76}"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83DAE8-2BC2-4E70-96B3-F6398C1316E5}" type="slidenum">
              <a:rPr lang="en-GB" smtClean="0"/>
              <a:t>‹#›</a:t>
            </a:fld>
            <a:endParaRPr lang="en-GB"/>
          </a:p>
        </p:txBody>
      </p:sp>
    </p:spTree>
    <p:extLst>
      <p:ext uri="{BB962C8B-B14F-4D97-AF65-F5344CB8AC3E}">
        <p14:creationId xmlns:p14="http://schemas.microsoft.com/office/powerpoint/2010/main" val="1843421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2FCCA-B4AC-4B54-94A3-339DB3A09C76}" type="datetimeFigureOut">
              <a:rPr lang="en-GB" smtClean="0"/>
              <a:t>10/11/2020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83DAE8-2BC2-4E70-96B3-F6398C1316E5}" type="slidenum">
              <a:rPr lang="en-GB" smtClean="0"/>
              <a:t>‹#›</a:t>
            </a:fld>
            <a:endParaRPr lang="en-GB"/>
          </a:p>
        </p:txBody>
      </p:sp>
    </p:spTree>
    <p:extLst>
      <p:ext uri="{BB962C8B-B14F-4D97-AF65-F5344CB8AC3E}">
        <p14:creationId xmlns:p14="http://schemas.microsoft.com/office/powerpoint/2010/main" val="1945652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0" y="0"/>
            <a:ext cx="6236772"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Contact/Non Contact Forces and Gravity</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02702"/>
            <a:ext cx="7721603" cy="1754326"/>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i="1" dirty="0"/>
              <a:t>In this unit pupils will learn </a:t>
            </a:r>
            <a:r>
              <a:rPr lang="en-GB" sz="1200" dirty="0"/>
              <a:t>forces are pushes or pulls, arising from the interaction between two objects, that non-contact forces include gravity and forces acting at a distance on Earth and in space, forces between magnets and forces due to static electricity. The idea of electric field, forces acting across the space between objects not in contact. </a:t>
            </a:r>
            <a:endParaRPr lang="en-GB" sz="1200" i="1" dirty="0"/>
          </a:p>
          <a:p>
            <a:pPr lvl="0"/>
            <a:r>
              <a:rPr lang="en-GB" sz="1200" b="1" i="1" dirty="0">
                <a:solidFill>
                  <a:prstClr val="black"/>
                </a:solidFill>
              </a:rPr>
              <a:t>Prior knowledge (KS2/KS3)</a:t>
            </a:r>
          </a:p>
          <a:p>
            <a:pPr lvl="0"/>
            <a:r>
              <a:rPr lang="en-GB" sz="1200" b="1" i="1" dirty="0">
                <a:solidFill>
                  <a:prstClr val="black"/>
                </a:solidFill>
              </a:rPr>
              <a:t>KS2 NC – </a:t>
            </a:r>
            <a:r>
              <a:rPr lang="en-GB" sz="1200" i="1" dirty="0">
                <a:solidFill>
                  <a:prstClr val="black"/>
                </a:solidFill>
              </a:rPr>
              <a:t>Pupils should be able to </a:t>
            </a:r>
            <a:r>
              <a:rPr lang="en-GB" sz="1200" dirty="0">
                <a:solidFill>
                  <a:prstClr val="black"/>
                </a:solidFill>
              </a:rPr>
              <a:t>notice that some forces need contact between two objects, but magnetic forces can act at a distance, observe how magnets attract or repel each other and attract some materials and not others, predict whether two magnets will attract or repel each other, depending on which poles are facing. </a:t>
            </a:r>
            <a:endParaRPr lang="en-GB" sz="1200" b="1" i="1" dirty="0"/>
          </a:p>
          <a:p>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563810566"/>
              </p:ext>
            </p:extLst>
          </p:nvPr>
        </p:nvGraphicFramePr>
        <p:xfrm>
          <a:off x="132347" y="2441261"/>
          <a:ext cx="12059653" cy="4693920"/>
        </p:xfrm>
        <a:graphic>
          <a:graphicData uri="http://schemas.openxmlformats.org/drawingml/2006/table">
            <a:tbl>
              <a:tblPr firstRow="1" bandRow="1">
                <a:tableStyleId>{5940675A-B579-460E-94D1-54222C63F5DA}</a:tableStyleId>
              </a:tblPr>
              <a:tblGrid>
                <a:gridCol w="6332108">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GB" sz="1100" b="1" i="1" u="none" baseline="0" dirty="0">
                          <a:solidFill>
                            <a:srgbClr val="002060"/>
                          </a:solidFill>
                        </a:rPr>
                        <a:t>Contact Forces</a:t>
                      </a:r>
                    </a:p>
                    <a:p>
                      <a:pPr>
                        <a:lnSpc>
                          <a:spcPct val="100000"/>
                        </a:lnSpc>
                        <a:spcBef>
                          <a:spcPts val="0"/>
                        </a:spcBef>
                        <a:spcAft>
                          <a:spcPts val="0"/>
                        </a:spcAft>
                      </a:pPr>
                      <a:r>
                        <a:rPr lang="en-GB" sz="900" dirty="0">
                          <a:effectLst/>
                          <a:latin typeface="+mn-lt"/>
                          <a:ea typeface="Times New Roman" panose="02020603050405020304" pitchFamily="18" charset="0"/>
                          <a:cs typeface="Arial" panose="020B0604020202020204" pitchFamily="34" charset="0"/>
                        </a:rPr>
                        <a:t>The units for force are Newtons (N). </a:t>
                      </a:r>
                      <a:r>
                        <a:rPr lang="en-GB" sz="900" dirty="0">
                          <a:latin typeface="+mn-lt"/>
                        </a:rPr>
                        <a:t>Forces are pushes or pulls, arising from the interaction between two objects. </a:t>
                      </a:r>
                    </a:p>
                    <a:p>
                      <a:pPr>
                        <a:lnSpc>
                          <a:spcPct val="100000"/>
                        </a:lnSpc>
                        <a:spcBef>
                          <a:spcPts val="0"/>
                        </a:spcBef>
                        <a:spcAft>
                          <a:spcPts val="0"/>
                        </a:spcAft>
                      </a:pPr>
                      <a:endParaRPr lang="en-GB" sz="900" dirty="0">
                        <a:effectLst/>
                        <a:latin typeface="+mn-lt"/>
                        <a:ea typeface="Times New Roman" panose="02020603050405020304" pitchFamily="18" charset="0"/>
                        <a:cs typeface="Arial" panose="020B0604020202020204" pitchFamily="34" charset="0"/>
                      </a:endParaRPr>
                    </a:p>
                    <a:p>
                      <a:pPr>
                        <a:lnSpc>
                          <a:spcPct val="100000"/>
                        </a:lnSpc>
                        <a:spcBef>
                          <a:spcPts val="0"/>
                        </a:spcBef>
                        <a:spcAft>
                          <a:spcPts val="0"/>
                        </a:spcAft>
                      </a:pPr>
                      <a:r>
                        <a:rPr lang="en-GB" sz="900" dirty="0">
                          <a:effectLst/>
                          <a:latin typeface="+mn-lt"/>
                          <a:ea typeface="Times New Roman" panose="02020603050405020304" pitchFamily="18" charset="0"/>
                          <a:cs typeface="Times New Roman" panose="02020603050405020304" pitchFamily="18" charset="0"/>
                        </a:rPr>
                        <a:t>Contact forces involve objects touching and non contact forces act at a distance to each other (attraction or repulsion). Balanced forces refer to forces being equal and therefore no movement of an object or an object moving at a steady speed. Unbalanced forces result in an object moving in one direction or increasing its speed. The resultant</a:t>
                      </a:r>
                      <a:r>
                        <a:rPr lang="en-GB" sz="900" baseline="0" dirty="0">
                          <a:effectLst/>
                          <a:latin typeface="+mn-lt"/>
                          <a:ea typeface="Times New Roman" panose="02020603050405020304" pitchFamily="18" charset="0"/>
                          <a:cs typeface="Times New Roman" panose="02020603050405020304" pitchFamily="18" charset="0"/>
                        </a:rPr>
                        <a:t> force is the sum total of all the forces acting </a:t>
                      </a:r>
                      <a:r>
                        <a:rPr lang="en-GB" sz="900" spc="0" baseline="0" dirty="0">
                          <a:effectLst/>
                          <a:latin typeface="+mn-lt"/>
                          <a:ea typeface="Times New Roman" panose="02020603050405020304" pitchFamily="18" charset="0"/>
                          <a:cs typeface="Times New Roman" panose="02020603050405020304" pitchFamily="18" charset="0"/>
                        </a:rPr>
                        <a:t>on an object. </a:t>
                      </a:r>
                      <a:r>
                        <a:rPr lang="en-GB" sz="900" b="1" i="0" kern="1200" spc="0" dirty="0">
                          <a:solidFill>
                            <a:schemeClr val="tx1"/>
                          </a:solidFill>
                          <a:effectLst/>
                          <a:latin typeface="+mn-lt"/>
                          <a:ea typeface="+mn-ea"/>
                          <a:cs typeface="+mn-cs"/>
                        </a:rPr>
                        <a:t>Force arrows are</a:t>
                      </a:r>
                      <a:r>
                        <a:rPr lang="en-GB" sz="900" b="0" i="0" kern="1200" spc="0" dirty="0">
                          <a:solidFill>
                            <a:schemeClr val="tx1"/>
                          </a:solidFill>
                          <a:effectLst/>
                          <a:latin typeface="+mn-lt"/>
                          <a:ea typeface="+mn-ea"/>
                          <a:cs typeface="+mn-cs"/>
                        </a:rPr>
                        <a:t> used to </a:t>
                      </a:r>
                      <a:r>
                        <a:rPr lang="en-GB" sz="900" b="1" i="0" kern="1200" spc="0" dirty="0">
                          <a:solidFill>
                            <a:schemeClr val="tx1"/>
                          </a:solidFill>
                          <a:effectLst/>
                          <a:latin typeface="+mn-lt"/>
                          <a:ea typeface="+mn-ea"/>
                          <a:cs typeface="+mn-cs"/>
                        </a:rPr>
                        <a:t>represent</a:t>
                      </a:r>
                      <a:r>
                        <a:rPr lang="en-GB" sz="900" b="0" i="0" kern="1200" spc="0" dirty="0">
                          <a:solidFill>
                            <a:schemeClr val="tx1"/>
                          </a:solidFill>
                          <a:effectLst/>
                          <a:latin typeface="+mn-lt"/>
                          <a:ea typeface="+mn-ea"/>
                          <a:cs typeface="+mn-cs"/>
                        </a:rPr>
                        <a:t> both the magnitude and direction of </a:t>
                      </a:r>
                      <a:r>
                        <a:rPr lang="en-GB" sz="900" b="1" i="0" kern="1200" spc="0" dirty="0">
                          <a:solidFill>
                            <a:schemeClr val="tx1"/>
                          </a:solidFill>
                          <a:effectLst/>
                          <a:latin typeface="+mn-lt"/>
                          <a:ea typeface="+mn-ea"/>
                          <a:cs typeface="+mn-cs"/>
                        </a:rPr>
                        <a:t>forces</a:t>
                      </a:r>
                      <a:r>
                        <a:rPr lang="en-GB" sz="900" b="0" i="0" kern="1200" spc="0" dirty="0">
                          <a:solidFill>
                            <a:schemeClr val="tx1"/>
                          </a:solidFill>
                          <a:effectLst/>
                          <a:latin typeface="+mn-lt"/>
                          <a:ea typeface="+mn-ea"/>
                          <a:cs typeface="+mn-cs"/>
                        </a:rPr>
                        <a:t>.</a:t>
                      </a:r>
                    </a:p>
                    <a:p>
                      <a:pPr>
                        <a:lnSpc>
                          <a:spcPct val="115000"/>
                        </a:lnSpc>
                        <a:spcAft>
                          <a:spcPts val="600"/>
                        </a:spcAft>
                      </a:pPr>
                      <a:r>
                        <a:rPr lang="en-GB" sz="800" baseline="0" dirty="0">
                          <a:effectLst/>
                          <a:latin typeface="Comic Sans MS" panose="030F0702030302020204" pitchFamily="66" charset="0"/>
                          <a:ea typeface="Times New Roman" panose="02020603050405020304" pitchFamily="18" charset="0"/>
                          <a:cs typeface="Times New Roman" panose="02020603050405020304" pitchFamily="18" charset="0"/>
                        </a:rPr>
                        <a:t>Objects can be </a:t>
                      </a:r>
                      <a:r>
                        <a:rPr lang="en-GB" sz="800" dirty="0">
                          <a:effectLst/>
                          <a:latin typeface="Comic Sans MS" panose="030F0702030302020204" pitchFamily="66" charset="0"/>
                          <a:ea typeface="Times New Roman" panose="02020603050405020304" pitchFamily="18" charset="0"/>
                          <a:cs typeface="Arial" panose="020B0604020202020204" pitchFamily="34" charset="0"/>
                        </a:rPr>
                        <a:t>compressed or stretched. </a:t>
                      </a:r>
                      <a:r>
                        <a:rPr lang="en-GB" sz="800" dirty="0">
                          <a:effectLst/>
                          <a:latin typeface="Comic Sans MS" panose="030F0702030302020204" pitchFamily="66" charset="0"/>
                          <a:ea typeface="Times New Roman" panose="02020603050405020304" pitchFamily="18" charset="0"/>
                          <a:cs typeface="Times New Roman" panose="02020603050405020304" pitchFamily="18" charset="0"/>
                        </a:rPr>
                        <a:t>Predict the extension of a spring</a:t>
                      </a:r>
                      <a:r>
                        <a:rPr lang="en-GB" sz="800" baseline="0" dirty="0">
                          <a:effectLst/>
                          <a:latin typeface="Calibri" panose="020F0502020204030204" pitchFamily="34" charset="0"/>
                          <a:ea typeface="Times New Roman" panose="02020603050405020304" pitchFamily="18" charset="0"/>
                          <a:cs typeface="Times New Roman" panose="02020603050405020304" pitchFamily="18" charset="0"/>
                        </a:rPr>
                        <a:t> and </a:t>
                      </a:r>
                      <a:r>
                        <a:rPr lang="en-GB" sz="800" baseline="0" dirty="0">
                          <a:effectLst/>
                          <a:latin typeface="Comic Sans MS" panose="030F0702030302020204" pitchFamily="66" charset="0"/>
                          <a:ea typeface="Times New Roman" panose="02020603050405020304" pitchFamily="18" charset="0"/>
                          <a:cs typeface="Times New Roman" panose="02020603050405020304" pitchFamily="18" charset="0"/>
                        </a:rPr>
                        <a:t>as objects extend, they can deform dependent upon the amount of force added. </a:t>
                      </a:r>
                    </a:p>
                    <a:p>
                      <a:pPr marL="0" marR="0" lvl="0" indent="0" algn="l" defTabSz="914400" rtl="0" eaLnBrk="1" fontAlgn="auto" latinLnBrk="0" hangingPunct="1">
                        <a:lnSpc>
                          <a:spcPct val="115000"/>
                        </a:lnSpc>
                        <a:spcBef>
                          <a:spcPts val="0"/>
                        </a:spcBef>
                        <a:spcAft>
                          <a:spcPts val="600"/>
                        </a:spcAft>
                        <a:buClrTx/>
                        <a:buSzTx/>
                        <a:buFontTx/>
                        <a:buNone/>
                        <a:tabLst/>
                        <a:defRPr/>
                      </a:pPr>
                      <a:r>
                        <a:rPr lang="en-GB" sz="800" dirty="0">
                          <a:effectLst/>
                          <a:latin typeface="Comic Sans MS" panose="030F0702030302020204" pitchFamily="66" charset="0"/>
                          <a:ea typeface="Times New Roman" panose="02020603050405020304" pitchFamily="18" charset="0"/>
                          <a:cs typeface="Arial" panose="020B0604020202020204" pitchFamily="34" charset="0"/>
                        </a:rPr>
                        <a:t>Air resistance or drag </a:t>
                      </a:r>
                      <a:r>
                        <a:rPr lang="en-GB" sz="800" b="0" i="0" dirty="0">
                          <a:solidFill>
                            <a:srgbClr val="222222"/>
                          </a:solidFill>
                          <a:effectLst/>
                          <a:latin typeface="Comic Sans MS" panose="030F0702030302020204" pitchFamily="66" charset="0"/>
                        </a:rPr>
                        <a:t>describes the forces that are in opposition to the relative motion of an object as it passes through the </a:t>
                      </a:r>
                      <a:r>
                        <a:rPr lang="en-GB" sz="800" b="1" i="0" dirty="0">
                          <a:solidFill>
                            <a:srgbClr val="222222"/>
                          </a:solidFill>
                          <a:effectLst/>
                          <a:latin typeface="Comic Sans MS" panose="030F0702030302020204" pitchFamily="66" charset="0"/>
                        </a:rPr>
                        <a:t>air</a:t>
                      </a:r>
                      <a:r>
                        <a:rPr lang="en-GB" sz="800" b="0" i="0" dirty="0">
                          <a:solidFill>
                            <a:srgbClr val="222222"/>
                          </a:solidFill>
                          <a:effectLst/>
                          <a:latin typeface="Comic Sans MS" panose="030F0702030302020204" pitchFamily="66" charset="0"/>
                        </a:rPr>
                        <a:t>. These </a:t>
                      </a:r>
                      <a:r>
                        <a:rPr lang="en-GB" sz="800" b="1" i="0" dirty="0">
                          <a:solidFill>
                            <a:srgbClr val="222222"/>
                          </a:solidFill>
                          <a:effectLst/>
                          <a:latin typeface="Comic Sans MS" panose="030F0702030302020204" pitchFamily="66" charset="0"/>
                        </a:rPr>
                        <a:t>drag</a:t>
                      </a:r>
                      <a:r>
                        <a:rPr lang="en-GB" sz="800" b="0" i="0" dirty="0">
                          <a:solidFill>
                            <a:srgbClr val="222222"/>
                          </a:solidFill>
                          <a:effectLst/>
                          <a:latin typeface="Comic Sans MS" panose="030F0702030302020204" pitchFamily="66" charset="0"/>
                        </a:rPr>
                        <a:t> forces slow the object down. </a:t>
                      </a:r>
                      <a:r>
                        <a:rPr lang="en-GB" sz="800" b="1" i="0" dirty="0">
                          <a:solidFill>
                            <a:srgbClr val="222222"/>
                          </a:solidFill>
                          <a:effectLst/>
                          <a:latin typeface="Comic Sans MS" panose="030F0702030302020204" pitchFamily="66" charset="0"/>
                        </a:rPr>
                        <a:t>Friction</a:t>
                      </a:r>
                      <a:r>
                        <a:rPr lang="en-GB" sz="800" b="0" i="0" dirty="0">
                          <a:solidFill>
                            <a:srgbClr val="222222"/>
                          </a:solidFill>
                          <a:effectLst/>
                          <a:latin typeface="Comic Sans MS" panose="030F0702030302020204" pitchFamily="66" charset="0"/>
                        </a:rPr>
                        <a:t> is the resistance to motion of one object moving relative to another.</a:t>
                      </a:r>
                    </a:p>
                    <a:p>
                      <a:pPr marL="0" indent="0" algn="l">
                        <a:buFont typeface="Arial" panose="020B0604020202020204" pitchFamily="34" charset="0"/>
                        <a:buNone/>
                      </a:pPr>
                      <a:r>
                        <a:rPr lang="en-GB" sz="1100" b="1" i="1" u="none" baseline="0" dirty="0">
                          <a:solidFill>
                            <a:srgbClr val="002060"/>
                          </a:solidFill>
                        </a:rPr>
                        <a:t>Non Contact Forces</a:t>
                      </a:r>
                    </a:p>
                    <a:p>
                      <a:pPr marL="0" indent="0" algn="l">
                        <a:buFont typeface="Arial" panose="020B0604020202020204" pitchFamily="34" charset="0"/>
                        <a:buNone/>
                      </a:pPr>
                      <a:r>
                        <a:rPr lang="en-GB" sz="900" b="1" i="0" kern="1200" dirty="0">
                          <a:solidFill>
                            <a:schemeClr val="tx1"/>
                          </a:solidFill>
                          <a:effectLst/>
                          <a:latin typeface="+mn-lt"/>
                          <a:ea typeface="+mn-ea"/>
                          <a:cs typeface="+mn-cs"/>
                        </a:rPr>
                        <a:t>Gravity</a:t>
                      </a:r>
                      <a:r>
                        <a:rPr lang="en-GB" sz="900" b="0" i="0" kern="1200" dirty="0">
                          <a:solidFill>
                            <a:schemeClr val="tx1"/>
                          </a:solidFill>
                          <a:effectLst/>
                          <a:latin typeface="+mn-lt"/>
                          <a:ea typeface="+mn-ea"/>
                          <a:cs typeface="+mn-cs"/>
                        </a:rPr>
                        <a:t> is a force of attraction that exists between any two masses, any two bodies, any two particles. </a:t>
                      </a:r>
                      <a:r>
                        <a:rPr lang="en-GB" sz="900" b="1" i="0" kern="1200" dirty="0">
                          <a:solidFill>
                            <a:schemeClr val="tx1"/>
                          </a:solidFill>
                          <a:effectLst/>
                          <a:latin typeface="+mn-lt"/>
                          <a:ea typeface="+mn-ea"/>
                          <a:cs typeface="+mn-cs"/>
                        </a:rPr>
                        <a:t>Gravity</a:t>
                      </a:r>
                      <a:r>
                        <a:rPr lang="en-GB" sz="900" b="0" i="0" kern="1200" dirty="0">
                          <a:solidFill>
                            <a:schemeClr val="tx1"/>
                          </a:solidFill>
                          <a:effectLst/>
                          <a:latin typeface="+mn-lt"/>
                          <a:ea typeface="+mn-ea"/>
                          <a:cs typeface="+mn-cs"/>
                        </a:rPr>
                        <a:t> is not just the attraction between objects and the Earth. It is an attraction that exists between all objects. </a:t>
                      </a:r>
                    </a:p>
                    <a:p>
                      <a:pPr marL="0" indent="0" algn="l">
                        <a:buFont typeface="Arial" panose="020B0604020202020204" pitchFamily="34" charset="0"/>
                        <a:buNone/>
                      </a:pPr>
                      <a:r>
                        <a:rPr lang="en-GB" sz="900" b="1" i="0" dirty="0">
                          <a:solidFill>
                            <a:srgbClr val="222222"/>
                          </a:solidFill>
                          <a:effectLst/>
                          <a:latin typeface="+mn-lt"/>
                        </a:rPr>
                        <a:t>Mass</a:t>
                      </a:r>
                      <a:r>
                        <a:rPr lang="en-GB" sz="900" b="0" i="0" dirty="0">
                          <a:solidFill>
                            <a:srgbClr val="222222"/>
                          </a:solidFill>
                          <a:effectLst/>
                          <a:latin typeface="+mn-lt"/>
                        </a:rPr>
                        <a:t> is the amount of matter or substance that makes up an object. </a:t>
                      </a:r>
                      <a:r>
                        <a:rPr lang="en-GB" sz="900" b="1" i="0" dirty="0">
                          <a:solidFill>
                            <a:srgbClr val="52565A"/>
                          </a:solidFill>
                          <a:effectLst/>
                          <a:latin typeface="+mn-lt"/>
                        </a:rPr>
                        <a:t>Weight</a:t>
                      </a:r>
                      <a:r>
                        <a:rPr lang="en-GB" sz="900" b="0" i="0" dirty="0">
                          <a:solidFill>
                            <a:srgbClr val="3C4043"/>
                          </a:solidFill>
                          <a:effectLst/>
                          <a:latin typeface="+mn-lt"/>
                        </a:rPr>
                        <a:t> is the force exerted on a body by gravity.</a:t>
                      </a:r>
                      <a:endParaRPr lang="en-GB" sz="900" b="1" i="1" u="none" baseline="0" dirty="0">
                        <a:solidFill>
                          <a:srgbClr val="002060"/>
                        </a:solidFill>
                        <a:latin typeface="+mn-lt"/>
                      </a:endParaRPr>
                    </a:p>
                    <a:p>
                      <a:pPr marL="0" indent="0" algn="l">
                        <a:buFont typeface="Arial" panose="020B0604020202020204" pitchFamily="34" charset="0"/>
                        <a:buNone/>
                      </a:pPr>
                      <a:r>
                        <a:rPr lang="en-GB" sz="900" dirty="0">
                          <a:latin typeface="+mn-lt"/>
                        </a:rPr>
                        <a:t>weight = mass x gravitational field strength (g), on Earth g=10 N/kg.  The gravitational field strength is different on other planets and stars. The bigger the object, the greater the GFS. </a:t>
                      </a:r>
                      <a:endParaRPr lang="en-GB" sz="900" b="0" i="0" dirty="0">
                        <a:solidFill>
                          <a:srgbClr val="3C4043"/>
                        </a:solidFill>
                        <a:effectLst/>
                        <a:latin typeface="+mn-lt"/>
                      </a:endParaRPr>
                    </a:p>
                    <a:p>
                      <a:pPr marL="0" indent="0" algn="l">
                        <a:buFont typeface="Arial" panose="020B0604020202020204" pitchFamily="34" charset="0"/>
                        <a:buNone/>
                      </a:pPr>
                      <a:endParaRPr lang="en-GB" sz="900" b="0" i="0" u="none" baseline="0" dirty="0">
                        <a:solidFill>
                          <a:srgbClr val="3C4043"/>
                        </a:solidFill>
                        <a:effectLst/>
                        <a:latin typeface="+mn-lt"/>
                      </a:endParaRPr>
                    </a:p>
                    <a:p>
                      <a:pPr marL="0" indent="0" algn="l">
                        <a:buFont typeface="Arial" panose="020B0604020202020204" pitchFamily="34" charset="0"/>
                        <a:buNone/>
                      </a:pPr>
                      <a:r>
                        <a:rPr lang="en-GB" sz="900" b="1" i="0" kern="1200" dirty="0">
                          <a:solidFill>
                            <a:schemeClr val="tx1"/>
                          </a:solidFill>
                          <a:effectLst/>
                          <a:latin typeface="+mn-lt"/>
                          <a:ea typeface="+mn-ea"/>
                          <a:cs typeface="+mn-cs"/>
                        </a:rPr>
                        <a:t>Magnetism</a:t>
                      </a:r>
                      <a:r>
                        <a:rPr lang="en-GB" sz="900" b="0" i="0" kern="1200" dirty="0">
                          <a:solidFill>
                            <a:schemeClr val="tx1"/>
                          </a:solidFill>
                          <a:effectLst/>
                          <a:latin typeface="+mn-lt"/>
                          <a:ea typeface="+mn-ea"/>
                          <a:cs typeface="+mn-cs"/>
                        </a:rPr>
                        <a:t> is the force exerted by magnets when they attract or repel each other. </a:t>
                      </a:r>
                      <a:r>
                        <a:rPr lang="en-GB" sz="900" dirty="0">
                          <a:effectLst/>
                          <a:latin typeface="+mn-lt"/>
                          <a:ea typeface="Times New Roman" panose="02020603050405020304" pitchFamily="18" charset="0"/>
                          <a:cs typeface="Arial" panose="020B0604020202020204" pitchFamily="34" charset="0"/>
                        </a:rPr>
                        <a:t>Like poles repel and opposite poles attract.</a:t>
                      </a:r>
                      <a:r>
                        <a:rPr lang="en-GB" sz="900" b="0" i="0" u="none" baseline="0" dirty="0">
                          <a:solidFill>
                            <a:srgbClr val="3C4043"/>
                          </a:solidFill>
                          <a:effectLst/>
                          <a:latin typeface="+mn-lt"/>
                          <a:ea typeface="+mn-ea"/>
                          <a:cs typeface="+mn-cs"/>
                        </a:rPr>
                        <a:t> A</a:t>
                      </a:r>
                      <a:r>
                        <a:rPr lang="en-GB" sz="900" dirty="0">
                          <a:latin typeface="+mn-lt"/>
                        </a:rPr>
                        <a:t>ttraction and repulsion and strongest at the poles. Magnetic </a:t>
                      </a:r>
                      <a:r>
                        <a:rPr lang="en-GB" sz="900" dirty="0">
                          <a:effectLst/>
                          <a:latin typeface="+mn-lt"/>
                          <a:cs typeface="Arial" panose="020B0604020202020204" pitchFamily="34" charset="0"/>
                        </a:rPr>
                        <a:t>f</a:t>
                      </a:r>
                      <a:r>
                        <a:rPr lang="en-GB" sz="900" dirty="0">
                          <a:effectLst/>
                          <a:latin typeface="+mn-lt"/>
                          <a:ea typeface="Times New Roman" panose="02020603050405020304" pitchFamily="18" charset="0"/>
                          <a:cs typeface="Arial" panose="020B0604020202020204" pitchFamily="34" charset="0"/>
                        </a:rPr>
                        <a:t>ield lines flow from the north-seeking pole to the south-seeking pole, these lines are closer together at the poles, signalling stronger attraction/repulsion.</a:t>
                      </a:r>
                    </a:p>
                    <a:p>
                      <a:pPr marL="0" indent="0" algn="l">
                        <a:buFont typeface="Arial" panose="020B0604020202020204" pitchFamily="34" charset="0"/>
                        <a:buNone/>
                      </a:pPr>
                      <a:endParaRPr lang="en-GB" sz="900" dirty="0">
                        <a:effectLst/>
                        <a:latin typeface="+mn-lt"/>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1" i="1" dirty="0">
                          <a:latin typeface="+mn-lt"/>
                        </a:rPr>
                        <a:t>Static forces exist between positive or negative charges when objects are rubbed together: electrons are transferred between charged objects. The idea of electric field, forces acting across the space between objects not in contact.</a:t>
                      </a:r>
                      <a:endParaRPr lang="en-GB" sz="900" b="1" i="1" u="none" baseline="0" dirty="0">
                        <a:solidFill>
                          <a:srgbClr val="002060"/>
                        </a:solidFill>
                        <a:latin typeface="+mn-lt"/>
                      </a:endParaRPr>
                    </a:p>
                    <a:p>
                      <a:pPr marL="0" indent="0" algn="l">
                        <a:buFont typeface="Arial" panose="020B0604020202020204" pitchFamily="34" charset="0"/>
                        <a:buNone/>
                      </a:pPr>
                      <a:endParaRPr lang="en-GB" sz="900" b="1" i="1" u="none" baseline="0" dirty="0">
                        <a:solidFill>
                          <a:srgbClr val="002060"/>
                        </a:solidFill>
                        <a:effectLst/>
                        <a:latin typeface="+mn-lt"/>
                        <a:cs typeface="Arial" panose="020B0604020202020204" pitchFamily="34" charset="0"/>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800" b="0" dirty="0">
                          <a:solidFill>
                            <a:schemeClr val="tx1"/>
                          </a:solidFill>
                          <a:effectLst/>
                          <a:latin typeface="Comic Sans MS" panose="030F0702030302020204" pitchFamily="66" charset="0"/>
                          <a:ea typeface="Times New Roman" panose="02020603050405020304" pitchFamily="18" charset="0"/>
                          <a:cs typeface="Arial" panose="020B0604020202020204" pitchFamily="34" charset="0"/>
                        </a:rPr>
                        <a:t>Explain in detail why the two forces acting on you are not two forces in the same interaction pair.</a:t>
                      </a:r>
                    </a:p>
                    <a:p>
                      <a:pPr marL="0" indent="0" algn="l">
                        <a:buFont typeface="Arial" panose="020B0604020202020204" pitchFamily="34" charset="0"/>
                        <a:buNone/>
                      </a:pPr>
                      <a:endParaRPr lang="en-GB" sz="800" b="0" u="sng" dirty="0">
                        <a:solidFill>
                          <a:schemeClr val="tx1"/>
                        </a:solidFill>
                        <a:effectLst/>
                        <a:latin typeface="Comic Sans MS" panose="030F0702030302020204" pitchFamily="66" charset="0"/>
                        <a:cs typeface="Arial" panose="020B0604020202020204" pitchFamily="34" charset="0"/>
                      </a:endParaRPr>
                    </a:p>
                    <a:p>
                      <a:pPr marL="0" indent="0" algn="l">
                        <a:buFont typeface="Arial" panose="020B0604020202020204" pitchFamily="34" charset="0"/>
                        <a:buNone/>
                      </a:pPr>
                      <a:r>
                        <a:rPr lang="en-GB" sz="800" b="0" dirty="0">
                          <a:solidFill>
                            <a:schemeClr val="tx1"/>
                          </a:solidFill>
                          <a:effectLst/>
                          <a:latin typeface="Comic Sans MS" panose="030F0702030302020204" pitchFamily="66" charset="0"/>
                          <a:ea typeface="Times New Roman" panose="02020603050405020304" pitchFamily="18" charset="0"/>
                          <a:cs typeface="Arial" panose="020B0604020202020204" pitchFamily="34" charset="0"/>
                        </a:rPr>
                        <a:t>How do scientists know how much you can lift on another planet? How accurate will the figures be?</a:t>
                      </a:r>
                      <a:endParaRPr lang="en-GB" sz="800" b="0" u="sng" dirty="0">
                        <a:solidFill>
                          <a:schemeClr val="tx1"/>
                        </a:solidFill>
                        <a:latin typeface="Comic Sans MS" panose="030F0702030302020204" pitchFamily="66" charset="0"/>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Balanced</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Unbalanced</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Resultant</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Deformation - etymology</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Resistance - etymology</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Friction</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Drag</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Mass</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Weight</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Gravity</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Poles</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Electrons</a:t>
                      </a:r>
                    </a:p>
                    <a:p>
                      <a:pPr marL="0" indent="0" algn="l">
                        <a:buFont typeface="Arial" panose="020B0604020202020204" pitchFamily="34" charset="0"/>
                        <a:buNone/>
                      </a:pPr>
                      <a:r>
                        <a:rPr lang="en-GB" sz="800" b="0" u="none" dirty="0">
                          <a:solidFill>
                            <a:schemeClr val="tx1"/>
                          </a:solidFill>
                          <a:latin typeface="Comic Sans MS" panose="030F0702030302020204" pitchFamily="66" charset="0"/>
                        </a:rPr>
                        <a:t>Electrostatic – </a:t>
                      </a:r>
                      <a:r>
                        <a:rPr lang="en-GB" sz="800" b="0" u="none">
                          <a:solidFill>
                            <a:schemeClr val="tx1"/>
                          </a:solidFill>
                          <a:latin typeface="Comic Sans MS" panose="030F0702030302020204" pitchFamily="66" charset="0"/>
                        </a:rPr>
                        <a:t>etymologypy</a:t>
                      </a:r>
                      <a:endParaRPr lang="en-GB" sz="800" b="0" u="none" dirty="0">
                        <a:solidFill>
                          <a:schemeClr val="tx1"/>
                        </a:solidFill>
                        <a:latin typeface="Comic Sans MS" panose="030F0702030302020204" pitchFamily="66" charset="0"/>
                      </a:endParaRPr>
                    </a:p>
                  </a:txBody>
                  <a:tcPr/>
                </a:tc>
                <a:tc>
                  <a:txBody>
                    <a:bodyPr/>
                    <a:lstStyle/>
                    <a:p>
                      <a:pPr algn="l"/>
                      <a:r>
                        <a:rPr lang="en-GB" sz="1100" b="0" u="sng" dirty="0">
                          <a:solidFill>
                            <a:schemeClr val="accent5">
                              <a:lumMod val="50000"/>
                            </a:schemeClr>
                          </a:solidFill>
                        </a:rPr>
                        <a:t>Personal Development</a:t>
                      </a:r>
                    </a:p>
                    <a:p>
                      <a:pPr algn="l"/>
                      <a:r>
                        <a:rPr lang="en-GB" sz="1100" b="0" u="none" dirty="0">
                          <a:solidFill>
                            <a:schemeClr val="accent5">
                              <a:lumMod val="50000"/>
                            </a:schemeClr>
                          </a:solidFill>
                        </a:rPr>
                        <a:t>Understanding how objects around us in everyday life interact with each</a:t>
                      </a:r>
                      <a:endParaRPr lang="en-US" sz="1100" b="0" u="sng" dirty="0">
                        <a:solidFill>
                          <a:schemeClr val="accent5">
                            <a:lumMod val="50000"/>
                          </a:schemeClr>
                        </a:solidFill>
                      </a:endParaRPr>
                    </a:p>
                    <a:p>
                      <a:pPr algn="l"/>
                      <a:endParaRPr lang="en-US" sz="1100" b="0" u="sng" dirty="0">
                        <a:solidFill>
                          <a:schemeClr val="accent5">
                            <a:lumMod val="50000"/>
                          </a:schemeClr>
                        </a:solidFill>
                      </a:endParaRPr>
                    </a:p>
                    <a:p>
                      <a:pPr algn="l"/>
                      <a:r>
                        <a:rPr lang="en-US" sz="1100" b="0" u="sng" dirty="0">
                          <a:solidFill>
                            <a:schemeClr val="accent5">
                              <a:lumMod val="50000"/>
                            </a:schemeClr>
                          </a:solidFill>
                        </a:rPr>
                        <a:t>L</a:t>
                      </a:r>
                      <a:r>
                        <a:rPr lang="en-GB" sz="1100" b="0" u="sng" dirty="0" err="1">
                          <a:solidFill>
                            <a:schemeClr val="accent5">
                              <a:lumMod val="50000"/>
                            </a:schemeClr>
                          </a:solidFill>
                        </a:rPr>
                        <a:t>iteracy</a:t>
                      </a:r>
                      <a:r>
                        <a:rPr lang="en-GB" sz="1100" b="0" u="sng" dirty="0">
                          <a:solidFill>
                            <a:schemeClr val="accent5">
                              <a:lumMod val="50000"/>
                            </a:schemeClr>
                          </a:solidFill>
                        </a:rPr>
                        <a:t> Focus</a:t>
                      </a:r>
                    </a:p>
                    <a:p>
                      <a:pPr algn="l"/>
                      <a:endParaRPr lang="en-US" sz="1100" b="0" u="sng" dirty="0">
                        <a:solidFill>
                          <a:schemeClr val="accent5">
                            <a:lumMod val="50000"/>
                          </a:schemeClr>
                        </a:solidFill>
                      </a:endParaRPr>
                    </a:p>
                    <a:p>
                      <a:pPr algn="l"/>
                      <a:endParaRPr lang="en-US" sz="1100" b="0" u="sng" dirty="0">
                        <a:solidFill>
                          <a:schemeClr val="accent5">
                            <a:lumMod val="50000"/>
                          </a:schemeClr>
                        </a:solidFill>
                      </a:endParaRPr>
                    </a:p>
                    <a:p>
                      <a:pPr algn="l"/>
                      <a:endParaRPr lang="en-US" sz="1100" b="0" u="sng" dirty="0">
                        <a:solidFill>
                          <a:schemeClr val="accent5">
                            <a:lumMod val="50000"/>
                          </a:schemeClr>
                        </a:solidFill>
                      </a:endParaRPr>
                    </a:p>
                    <a:p>
                      <a:pPr algn="l"/>
                      <a:r>
                        <a:rPr lang="en-US" sz="1100" b="0" u="sng" dirty="0">
                          <a:solidFill>
                            <a:schemeClr val="accent5">
                              <a:lumMod val="50000"/>
                            </a:schemeClr>
                          </a:solidFill>
                        </a:rPr>
                        <a:t>N</a:t>
                      </a:r>
                      <a:r>
                        <a:rPr lang="en-GB" sz="1100" b="0" u="sng" dirty="0" err="1">
                          <a:solidFill>
                            <a:schemeClr val="accent5">
                              <a:lumMod val="50000"/>
                            </a:schemeClr>
                          </a:solidFill>
                        </a:rPr>
                        <a:t>umeracy</a:t>
                      </a:r>
                      <a:r>
                        <a:rPr lang="en-GB" sz="1100" b="0" u="sng" dirty="0">
                          <a:solidFill>
                            <a:schemeClr val="accent5">
                              <a:lumMod val="50000"/>
                            </a:schemeClr>
                          </a:solidFill>
                        </a:rPr>
                        <a:t> focus</a:t>
                      </a:r>
                    </a:p>
                    <a:p>
                      <a:pPr algn="l"/>
                      <a:r>
                        <a:rPr lang="en-GB" sz="1100" b="0" u="none" dirty="0">
                          <a:solidFill>
                            <a:schemeClr val="accent5">
                              <a:lumMod val="50000"/>
                            </a:schemeClr>
                          </a:solidFill>
                        </a:rPr>
                        <a:t>Calculate resultant forces, use force values and also use equation to calculate weight using mass and gravitational </a:t>
                      </a:r>
                      <a:r>
                        <a:rPr lang="en-GB" sz="1100" b="0" u="none">
                          <a:solidFill>
                            <a:schemeClr val="accent5">
                              <a:lumMod val="50000"/>
                            </a:schemeClr>
                          </a:solidFill>
                        </a:rPr>
                        <a:t>field strength. </a:t>
                      </a: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endParaRPr lang="en-GB" sz="1100" b="1" u="sng" dirty="0">
                        <a:solidFill>
                          <a:srgbClr val="002060"/>
                        </a:solidFill>
                      </a:endParaRPr>
                    </a:p>
                    <a:p>
                      <a:pPr algn="l"/>
                      <a:r>
                        <a:rPr lang="en-GB" sz="800" b="1" u="none" dirty="0">
                          <a:solidFill>
                            <a:schemeClr val="tx1"/>
                          </a:solidFill>
                          <a:latin typeface="Comic Sans MS" panose="030F0702030302020204" pitchFamily="66" charset="0"/>
                        </a:rPr>
                        <a:t>KS4 – Physics Paper</a:t>
                      </a:r>
                      <a:r>
                        <a:rPr lang="en-GB" sz="800" b="1" u="none" baseline="0" dirty="0">
                          <a:solidFill>
                            <a:schemeClr val="tx1"/>
                          </a:solidFill>
                          <a:latin typeface="Comic Sans MS" panose="030F0702030302020204" pitchFamily="66" charset="0"/>
                        </a:rPr>
                        <a:t> 2</a:t>
                      </a:r>
                    </a:p>
                    <a:p>
                      <a:pPr algn="l"/>
                      <a:r>
                        <a:rPr lang="en-GB" sz="800" b="1" u="none" baseline="0" dirty="0">
                          <a:solidFill>
                            <a:schemeClr val="tx1"/>
                          </a:solidFill>
                          <a:latin typeface="Comic Sans MS" panose="030F0702030302020204" pitchFamily="66" charset="0"/>
                        </a:rPr>
                        <a:t>Forces unit</a:t>
                      </a:r>
                      <a:endParaRPr lang="en-GB" sz="800" b="1" u="none" dirty="0">
                        <a:solidFill>
                          <a:schemeClr val="tx1"/>
                        </a:solidFill>
                        <a:latin typeface="Comic Sans MS" panose="030F0702030302020204" pitchFamily="66" charset="0"/>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938992"/>
          </a:xfrm>
          <a:prstGeom prst="rect">
            <a:avLst/>
          </a:prstGeom>
          <a:noFill/>
        </p:spPr>
        <p:txBody>
          <a:bodyPr wrap="square" rtlCol="0">
            <a:spAutoFit/>
          </a:bodyPr>
          <a:lstStyle/>
          <a:p>
            <a:r>
              <a:rPr lang="en-GB" sz="1400" b="1" u="sng" dirty="0"/>
              <a:t>The bigger picture:</a:t>
            </a:r>
          </a:p>
          <a:p>
            <a:r>
              <a:rPr lang="en-GB" sz="1400" dirty="0"/>
              <a:t>Links to the fundamental concepts of field, force, which are inter-linked to form unified models of the behaviour of the material universe</a:t>
            </a:r>
            <a:endParaRPr lang="en-GB" sz="1400" i="1" dirty="0"/>
          </a:p>
          <a:p>
            <a:r>
              <a:rPr lang="en-GB" sz="1400" i="1" dirty="0"/>
              <a:t>Career links.</a:t>
            </a:r>
          </a:p>
          <a:p>
            <a:r>
              <a:rPr lang="en-GB" sz="1400" i="1" dirty="0"/>
              <a:t>Engineering and space</a:t>
            </a:r>
            <a:endParaRPr lang="en-GB" dirty="0"/>
          </a:p>
          <a:p>
            <a:endParaRPr lang="en-GB" dirty="0"/>
          </a:p>
        </p:txBody>
      </p:sp>
    </p:spTree>
    <p:extLst>
      <p:ext uri="{BB962C8B-B14F-4D97-AF65-F5344CB8AC3E}">
        <p14:creationId xmlns:p14="http://schemas.microsoft.com/office/powerpoint/2010/main" val="690312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709</Words>
  <Application>Microsoft Office PowerPoint</Application>
  <PresentationFormat>Widescreen</PresentationFormat>
  <Paragraphs>68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Times New Roman</vt:lpstr>
      <vt:lpstr>Office Theme</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Hillside High School</dc:creator>
  <cp:lastModifiedBy>Wardale, Stephen</cp:lastModifiedBy>
  <cp:revision>29</cp:revision>
  <dcterms:created xsi:type="dcterms:W3CDTF">2020-02-24T11:41:22Z</dcterms:created>
  <dcterms:modified xsi:type="dcterms:W3CDTF">2020-11-10T21:39:45Z</dcterms:modified>
</cp:coreProperties>
</file>