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1" r:id="rId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38" autoAdjust="0"/>
    <p:restoredTop sz="94660"/>
  </p:normalViewPr>
  <p:slideViewPr>
    <p:cSldViewPr snapToGrid="0">
      <p:cViewPr varScale="1">
        <p:scale>
          <a:sx n="73" d="100"/>
          <a:sy n="73" d="100"/>
        </p:scale>
        <p:origin x="64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24/02/2020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24/02/2020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24/02/2020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24/02/2020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24/02/2020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24/02/2020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24/02/2020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24/02/2020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24/02/2020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24/02/2020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24/02/2020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24/02/2020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13668" y="131292"/>
            <a:ext cx="6544870" cy="502702"/>
          </a:xfrm>
          <a:prstGeom prst="rect">
            <a:avLst/>
          </a:prstGeom>
          <a:noFill/>
        </p:spPr>
        <p:txBody>
          <a:bodyPr wrap="none" lIns="132080" tIns="66040" rIns="132080" bIns="66040">
            <a:spAutoFit/>
          </a:bodyPr>
          <a:lstStyle/>
          <a:p>
            <a:pPr algn="ctr"/>
            <a:r>
              <a:rPr lang="en-US" sz="2400" b="1" u="sng" dirty="0" smtClean="0">
                <a:ln w="0"/>
                <a:solidFill>
                  <a:srgbClr val="002060"/>
                </a:solidFill>
                <a:effectLst>
                  <a:outerShdw blurRad="38100" dist="25400" dir="5400000" algn="ctr" rotWithShape="0">
                    <a:srgbClr val="6E747A">
                      <a:alpha val="43000"/>
                    </a:srgbClr>
                  </a:outerShdw>
                </a:effectLst>
              </a:rPr>
              <a:t>Current, P.D. &amp; Resistance: </a:t>
            </a:r>
            <a:r>
              <a:rPr lang="en-US" sz="2400" b="1" u="sng" dirty="0">
                <a:ln w="0"/>
                <a:solidFill>
                  <a:srgbClr val="002060"/>
                </a:solidFill>
                <a:effectLst>
                  <a:outerShdw blurRad="38100" dist="25400" dir="5400000" algn="ctr" rotWithShape="0">
                    <a:srgbClr val="6E747A">
                      <a:alpha val="43000"/>
                    </a:srgbClr>
                  </a:outerShdw>
                </a:effectLst>
              </a:rPr>
              <a:t>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4" y="529491"/>
            <a:ext cx="7857592" cy="1938992"/>
          </a:xfrm>
          <a:prstGeom prst="rect">
            <a:avLst/>
          </a:prstGeom>
          <a:solidFill>
            <a:schemeClr val="accent5">
              <a:lumMod val="20000"/>
              <a:lumOff val="80000"/>
            </a:schemeClr>
          </a:solidFill>
          <a:ln w="3175">
            <a:noFill/>
          </a:ln>
        </p:spPr>
        <p:txBody>
          <a:bodyPr wrap="square" rtlCol="0">
            <a:spAutoFit/>
          </a:bodyPr>
          <a:lstStyle/>
          <a:p>
            <a:r>
              <a:rPr lang="en-GB" sz="1200" dirty="0"/>
              <a:t>In this unit pupils will learn about </a:t>
            </a:r>
            <a:r>
              <a:rPr lang="en-GB" sz="1200" dirty="0" smtClean="0"/>
              <a:t>the relationship between current, potential difference and resistance. They will know how to set  up a circuit to measure current and </a:t>
            </a:r>
            <a:r>
              <a:rPr lang="en-GB" sz="1200" dirty="0" err="1" smtClean="0"/>
              <a:t>p.d</a:t>
            </a:r>
            <a:r>
              <a:rPr lang="en-GB" sz="1200" dirty="0" smtClean="0"/>
              <a:t>. and use this to calculate resistance. They will use these measurements to explain the behaviour of current and </a:t>
            </a:r>
            <a:r>
              <a:rPr lang="en-GB" sz="1200" dirty="0" err="1" smtClean="0"/>
              <a:t>p.d</a:t>
            </a:r>
            <a:r>
              <a:rPr lang="en-GB" sz="1200" dirty="0" smtClean="0"/>
              <a:t>. in series and parallel circuits. Pupils will learn how to draw accurate series and parallel circuit diagrams, using correct circuit symbols. Pupils will learn that insulators do not allow electrons to flow and so can build up electrons, which is ‘static electricity’.</a:t>
            </a:r>
            <a:endParaRPr lang="en-GB" sz="1200" b="1" i="1" dirty="0"/>
          </a:p>
          <a:p>
            <a:r>
              <a:rPr lang="en-GB" sz="1200" b="1" i="1" dirty="0"/>
              <a:t>Prior knowledge</a:t>
            </a:r>
          </a:p>
          <a:p>
            <a:r>
              <a:rPr lang="en-GB" sz="1200" b="1" i="1" dirty="0"/>
              <a:t>KS2 NC </a:t>
            </a:r>
            <a:r>
              <a:rPr lang="en-GB" sz="1200" i="1" dirty="0"/>
              <a:t>Pupils should be taught to</a:t>
            </a:r>
            <a:r>
              <a:rPr lang="en-GB" sz="1200" i="1" dirty="0" smtClean="0"/>
              <a:t>: </a:t>
            </a:r>
            <a:r>
              <a:rPr lang="en-GB" sz="1200" i="1" dirty="0"/>
              <a:t>associate the brightness of a lamp or the volume of a buzzer with the number and voltage of cells used in the </a:t>
            </a:r>
            <a:r>
              <a:rPr lang="en-GB" sz="1200" i="1" dirty="0" smtClean="0"/>
              <a:t>circuit, compare </a:t>
            </a:r>
            <a:r>
              <a:rPr lang="en-GB" sz="1200" i="1" dirty="0"/>
              <a:t>and give reasons for variations in how components function, including the brightness of bulbs, the loudness of buzzers and the on/off position of </a:t>
            </a:r>
            <a:r>
              <a:rPr lang="en-GB" sz="1200" i="1" dirty="0" smtClean="0"/>
              <a:t>switches, </a:t>
            </a:r>
            <a:r>
              <a:rPr lang="en-GB" sz="1200" i="1" dirty="0"/>
              <a:t>use recognised symbols when representing a simple circuit in a diagram</a:t>
            </a:r>
            <a:r>
              <a:rPr lang="en-GB" sz="1200" i="1" dirty="0" smtClean="0"/>
              <a:t>. (year 6) </a:t>
            </a:r>
            <a:endParaRPr lang="en-GB" sz="1200" b="1"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1598425797"/>
              </p:ext>
            </p:extLst>
          </p:nvPr>
        </p:nvGraphicFramePr>
        <p:xfrm>
          <a:off x="121134" y="2441261"/>
          <a:ext cx="12070866" cy="4311231"/>
        </p:xfrm>
        <a:graphic>
          <a:graphicData uri="http://schemas.openxmlformats.org/drawingml/2006/table">
            <a:tbl>
              <a:tblPr firstRow="1" bandRow="1">
                <a:tableStyleId>{5940675A-B579-460E-94D1-54222C63F5DA}</a:tableStyleId>
              </a:tblPr>
              <a:tblGrid>
                <a:gridCol w="6343321">
                  <a:extLst>
                    <a:ext uri="{9D8B030D-6E8A-4147-A177-3AD203B41FA5}">
                      <a16:colId xmlns:a16="http://schemas.microsoft.com/office/drawing/2014/main" val="3001272792"/>
                    </a:ext>
                  </a:extLst>
                </a:gridCol>
                <a:gridCol w="3552573">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1" u="sng" baseline="0" dirty="0">
                          <a:solidFill>
                            <a:srgbClr val="002060"/>
                          </a:solidFill>
                        </a:rPr>
                        <a:t>CORE </a:t>
                      </a:r>
                      <a:r>
                        <a:rPr lang="en-GB" sz="1100" b="1" u="sng" baseline="0" dirty="0" smtClean="0">
                          <a:solidFill>
                            <a:srgbClr val="002060"/>
                          </a:solidFill>
                        </a:rPr>
                        <a:t>KNOWLEDGE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1" u="sng" baseline="0" dirty="0" smtClean="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smtClean="0"/>
                        <a:t>In static electricity electrons do not flow – this only happens in insulators</a:t>
                      </a:r>
                      <a:r>
                        <a:rPr lang="en-GB" sz="1100" baseline="0" dirty="0" smtClean="0"/>
                        <a:t> and can be brought about by rubbing insulators to transfer electrons. </a:t>
                      </a:r>
                      <a:r>
                        <a:rPr lang="en-GB" sz="1100" dirty="0" smtClean="0"/>
                        <a:t>The object is then ‘charged’ and can exert a non-contact force on other objects.</a:t>
                      </a:r>
                      <a:r>
                        <a:rPr lang="en-GB" sz="1100" b="1" i="1" baseline="0" dirty="0" smtClean="0"/>
                        <a:t> </a:t>
                      </a:r>
                      <a:r>
                        <a:rPr lang="en-GB" sz="1100" baseline="0" dirty="0" smtClean="0"/>
                        <a:t>Lightning is a natural example of static.</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smtClean="0"/>
                        <a:t>Current is a flow of electrons and is measured in amps, with an ammeter. (A)</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err="1" smtClean="0"/>
                        <a:t>P.d</a:t>
                      </a:r>
                      <a:r>
                        <a:rPr lang="en-GB" sz="1100" dirty="0" smtClean="0"/>
                        <a:t>. is the energy applied to the</a:t>
                      </a:r>
                      <a:r>
                        <a:rPr lang="en-GB" sz="1100" baseline="0" dirty="0" smtClean="0"/>
                        <a:t> e</a:t>
                      </a:r>
                      <a:r>
                        <a:rPr lang="en-GB" sz="1100" dirty="0" smtClean="0"/>
                        <a:t>lectrons</a:t>
                      </a:r>
                      <a:r>
                        <a:rPr lang="en-GB" sz="1100" baseline="0" dirty="0" smtClean="0"/>
                        <a:t> and is </a:t>
                      </a:r>
                      <a:r>
                        <a:rPr lang="en-GB" sz="1100" dirty="0" smtClean="0"/>
                        <a:t>measured in volts with a voltmeter. (V)</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smtClean="0"/>
                        <a:t>Resistance is the slowing down of current</a:t>
                      </a:r>
                      <a:r>
                        <a:rPr lang="en-GB" sz="1100" baseline="0" dirty="0" smtClean="0"/>
                        <a:t> and is m</a:t>
                      </a:r>
                      <a:r>
                        <a:rPr lang="en-GB" sz="1100" dirty="0" smtClean="0"/>
                        <a:t>easured in Ohms.(</a:t>
                      </a:r>
                      <a:r>
                        <a:rPr lang="el-GR" sz="1100" dirty="0" smtClean="0"/>
                        <a:t>Ω</a:t>
                      </a:r>
                      <a:r>
                        <a:rPr lang="en-GB" sz="1100" dirty="0" smtClean="0"/>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smtClean="0"/>
                        <a:t>Current in a series circuit will be the same everywhere in the circuit because</a:t>
                      </a:r>
                      <a:r>
                        <a:rPr lang="en-GB" sz="1100" baseline="0" dirty="0" smtClean="0"/>
                        <a:t> there is only 1 pathway for the electrons to flow around. </a:t>
                      </a:r>
                      <a:r>
                        <a:rPr lang="en-GB" sz="1100" baseline="0" dirty="0" err="1" smtClean="0"/>
                        <a:t>P.d</a:t>
                      </a:r>
                      <a:r>
                        <a:rPr lang="en-GB" sz="1100" baseline="0" dirty="0" smtClean="0"/>
                        <a:t>. is shared between the number </a:t>
                      </a:r>
                      <a:r>
                        <a:rPr lang="en-GB" sz="1100" baseline="0" smtClean="0"/>
                        <a:t>of components.</a:t>
                      </a:r>
                      <a:endParaRPr lang="en-GB" sz="1100"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smtClean="0"/>
                        <a:t>Adding components into a series</a:t>
                      </a:r>
                      <a:r>
                        <a:rPr lang="en-GB" sz="1100" baseline="0" dirty="0" smtClean="0"/>
                        <a:t> </a:t>
                      </a:r>
                      <a:r>
                        <a:rPr lang="en-GB" sz="1100" dirty="0" smtClean="0"/>
                        <a:t>circuit will slow down the current and can cause lamps to dim, buzzers to be quieter etc.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smtClean="0"/>
                        <a:t>Potential difference</a:t>
                      </a:r>
                      <a:r>
                        <a:rPr lang="en-GB" sz="1100" baseline="0" dirty="0" smtClean="0"/>
                        <a:t> is supplied by the power pack or the battery – there will be a positive and a negative terminal and </a:t>
                      </a:r>
                      <a:r>
                        <a:rPr lang="en-GB" sz="1100" baseline="0" dirty="0" err="1" smtClean="0"/>
                        <a:t>p.d</a:t>
                      </a:r>
                      <a:r>
                        <a:rPr lang="en-GB" sz="1100" baseline="0" dirty="0" smtClean="0"/>
                        <a:t>. is measured across these terminals.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smtClean="0"/>
                        <a:t>Set up a circuit, with a range of components, to measure current and </a:t>
                      </a:r>
                      <a:r>
                        <a:rPr lang="en-GB" sz="1100" dirty="0" err="1" smtClean="0"/>
                        <a:t>p.d</a:t>
                      </a:r>
                      <a:r>
                        <a:rPr lang="en-GB" sz="1100" dirty="0" smtClean="0"/>
                        <a:t>. and use this to calculate resistance</a:t>
                      </a:r>
                      <a:r>
                        <a:rPr lang="en-GB" sz="1100" baseline="0" dirty="0" smtClean="0"/>
                        <a:t> using V=IR (This is NOT Ohms Law – it is the equation we use to show the relationship)</a:t>
                      </a:r>
                      <a:endParaRPr lang="en-GB" sz="1100"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smtClean="0"/>
                        <a:t>How</a:t>
                      </a:r>
                      <a:r>
                        <a:rPr lang="en-GB" sz="1100" baseline="0" dirty="0" smtClean="0"/>
                        <a:t> to d</a:t>
                      </a:r>
                      <a:r>
                        <a:rPr lang="en-GB" sz="1100" dirty="0" smtClean="0"/>
                        <a:t>raw accurate circuit diagrams, using correct circuit symbols.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smtClean="0"/>
                        <a:t>Series circuits have 1 pathway</a:t>
                      </a:r>
                      <a:r>
                        <a:rPr lang="en-GB" sz="1100" baseline="0" dirty="0" smtClean="0"/>
                        <a:t> for the current to flow around whereas parallel circuits have more than 1 pathway – this allows components to be switched on and off in parallel circuits.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smtClean="0"/>
                    </a:p>
                    <a:p>
                      <a:pPr marL="0" indent="0" algn="l">
                        <a:buFont typeface="Arial" panose="020B0604020202020204" pitchFamily="34" charset="0"/>
                        <a:buNone/>
                      </a:pPr>
                      <a:endParaRPr lang="en-GB" sz="1100" b="1" u="sng"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0" u="none" dirty="0" smtClean="0">
                          <a:solidFill>
                            <a:schemeClr val="tx1"/>
                          </a:solidFill>
                        </a:rPr>
                        <a:t>Lightning</a:t>
                      </a:r>
                      <a:r>
                        <a:rPr lang="en-GB" sz="1100" b="0" u="none" baseline="0" dirty="0" smtClean="0">
                          <a:solidFill>
                            <a:schemeClr val="tx1"/>
                          </a:solidFill>
                        </a:rPr>
                        <a:t> is caused by the rain/ice particles in the cloud rubbing together causing a large </a:t>
                      </a:r>
                      <a:r>
                        <a:rPr lang="en-GB" sz="1100" b="0" u="none" baseline="0" dirty="0" err="1" smtClean="0">
                          <a:solidFill>
                            <a:schemeClr val="tx1"/>
                          </a:solidFill>
                        </a:rPr>
                        <a:t>p.d</a:t>
                      </a:r>
                      <a:r>
                        <a:rPr lang="en-GB" sz="1100" b="0" u="none" baseline="0" dirty="0" smtClean="0">
                          <a:solidFill>
                            <a:schemeClr val="tx1"/>
                          </a:solidFill>
                        </a:rPr>
                        <a:t>. between the cloud and Earth which causes a discharge of electrons to Earth.</a:t>
                      </a:r>
                      <a:endParaRPr lang="en-GB" sz="1100" b="0" u="none" dirty="0">
                        <a:solidFill>
                          <a:schemeClr val="tx1"/>
                        </a:solidFill>
                      </a:endParaRPr>
                    </a:p>
                    <a:p>
                      <a:pPr marL="0" indent="0" algn="l">
                        <a:buFont typeface="Arial" panose="020B0604020202020204" pitchFamily="34" charset="0"/>
                        <a:buNone/>
                      </a:pPr>
                      <a:endParaRPr lang="en-GB" sz="1100" b="0" u="none"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dirty="0" smtClean="0">
                          <a:solidFill>
                            <a:schemeClr val="tx1"/>
                          </a:solidFill>
                        </a:rPr>
                        <a:t>Find the resistance of different lamps and explain the difference in brightness.</a:t>
                      </a:r>
                    </a:p>
                    <a:p>
                      <a:pPr marL="0" indent="0" algn="l">
                        <a:buFont typeface="Arial" panose="020B0604020202020204" pitchFamily="34" charset="0"/>
                        <a:buNone/>
                      </a:pPr>
                      <a:r>
                        <a:rPr lang="en-GB" sz="1100" b="1" u="sng" dirty="0" smtClean="0">
                          <a:solidFill>
                            <a:srgbClr val="002060"/>
                          </a:solidFill>
                        </a:rPr>
                        <a:t>Numeracy</a:t>
                      </a: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dirty="0" smtClean="0">
                          <a:solidFill>
                            <a:schemeClr val="tx1"/>
                          </a:solidFill>
                        </a:rPr>
                        <a:t>Use FIFA model to introduce re-arranging V=IR</a:t>
                      </a: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1" u="sng" dirty="0" smtClean="0">
                          <a:solidFill>
                            <a:srgbClr val="002060"/>
                          </a:solidFill>
                        </a:rPr>
                        <a:t>VOCABULARY</a:t>
                      </a:r>
                    </a:p>
                    <a:p>
                      <a:pPr marL="0" indent="0" algn="l">
                        <a:buFont typeface="Arial" panose="020B0604020202020204" pitchFamily="34" charset="0"/>
                        <a:buNone/>
                      </a:pPr>
                      <a:r>
                        <a:rPr lang="en-GB" sz="1100" b="0" u="none" dirty="0" smtClean="0">
                          <a:solidFill>
                            <a:schemeClr val="tx1"/>
                          </a:solidFill>
                        </a:rPr>
                        <a:t>Electric</a:t>
                      </a:r>
                      <a:r>
                        <a:rPr lang="en-GB" sz="1100" b="0" u="none" baseline="0" dirty="0" smtClean="0">
                          <a:solidFill>
                            <a:schemeClr val="tx1"/>
                          </a:solidFill>
                        </a:rPr>
                        <a:t> (etymology Greek electron = amber)</a:t>
                      </a:r>
                    </a:p>
                    <a:p>
                      <a:pPr marL="0" indent="0" algn="l">
                        <a:buFont typeface="Arial" panose="020B0604020202020204" pitchFamily="34" charset="0"/>
                        <a:buNone/>
                      </a:pPr>
                      <a:r>
                        <a:rPr lang="en-GB" sz="1100" b="0" u="none" baseline="0" dirty="0" smtClean="0">
                          <a:solidFill>
                            <a:schemeClr val="tx1"/>
                          </a:solidFill>
                        </a:rPr>
                        <a:t>Electron</a:t>
                      </a:r>
                    </a:p>
                    <a:p>
                      <a:pPr marL="0" indent="0" algn="l">
                        <a:buFont typeface="Arial" panose="020B0604020202020204" pitchFamily="34" charset="0"/>
                        <a:buNone/>
                      </a:pPr>
                      <a:r>
                        <a:rPr lang="en-GB" sz="1100" b="0" u="none" baseline="0" dirty="0" smtClean="0">
                          <a:solidFill>
                            <a:schemeClr val="tx1"/>
                          </a:solidFill>
                        </a:rPr>
                        <a:t>Negative charge</a:t>
                      </a:r>
                    </a:p>
                    <a:p>
                      <a:pPr marL="0" indent="0" algn="l">
                        <a:buFont typeface="Arial" panose="020B0604020202020204" pitchFamily="34" charset="0"/>
                        <a:buNone/>
                      </a:pPr>
                      <a:r>
                        <a:rPr lang="en-GB" sz="1100" b="0" u="none" baseline="0" dirty="0" smtClean="0">
                          <a:solidFill>
                            <a:schemeClr val="tx1"/>
                          </a:solidFill>
                        </a:rPr>
                        <a:t>Circuit (etymology Latin </a:t>
                      </a:r>
                      <a:r>
                        <a:rPr lang="en-GB" sz="1100" b="0" u="none" baseline="0" dirty="0" err="1" smtClean="0">
                          <a:solidFill>
                            <a:schemeClr val="tx1"/>
                          </a:solidFill>
                        </a:rPr>
                        <a:t>circumire</a:t>
                      </a:r>
                      <a:r>
                        <a:rPr lang="en-GB" sz="1100" b="0" u="none" baseline="0" dirty="0" smtClean="0">
                          <a:solidFill>
                            <a:schemeClr val="tx1"/>
                          </a:solidFill>
                        </a:rPr>
                        <a:t> = to go around )</a:t>
                      </a:r>
                    </a:p>
                    <a:p>
                      <a:pPr marL="0" indent="0" algn="l">
                        <a:buFont typeface="Arial" panose="020B0604020202020204" pitchFamily="34" charset="0"/>
                        <a:buNone/>
                      </a:pPr>
                      <a:r>
                        <a:rPr lang="en-GB" sz="1100" b="0" u="none" baseline="0" dirty="0" smtClean="0">
                          <a:solidFill>
                            <a:schemeClr val="tx1"/>
                          </a:solidFill>
                        </a:rPr>
                        <a:t>Current</a:t>
                      </a:r>
                    </a:p>
                    <a:p>
                      <a:pPr marL="0" indent="0" algn="l">
                        <a:buFont typeface="Arial" panose="020B0604020202020204" pitchFamily="34" charset="0"/>
                        <a:buNone/>
                      </a:pPr>
                      <a:r>
                        <a:rPr lang="en-GB" sz="1100" b="0" u="none" baseline="0" dirty="0" smtClean="0">
                          <a:solidFill>
                            <a:schemeClr val="tx1"/>
                          </a:solidFill>
                        </a:rPr>
                        <a:t>Potential difference</a:t>
                      </a:r>
                    </a:p>
                    <a:p>
                      <a:pPr marL="0" indent="0" algn="l">
                        <a:buFont typeface="Arial" panose="020B0604020202020204" pitchFamily="34" charset="0"/>
                        <a:buNone/>
                      </a:pPr>
                      <a:r>
                        <a:rPr lang="en-GB" sz="1100" b="0" u="none" baseline="0" dirty="0" smtClean="0">
                          <a:solidFill>
                            <a:schemeClr val="tx1"/>
                          </a:solidFill>
                        </a:rPr>
                        <a:t>Voltage (etymology from Alessandro Volta)</a:t>
                      </a:r>
                    </a:p>
                    <a:p>
                      <a:pPr marL="0" indent="0" algn="l">
                        <a:buFont typeface="Arial" panose="020B0604020202020204" pitchFamily="34" charset="0"/>
                        <a:buNone/>
                      </a:pPr>
                      <a:r>
                        <a:rPr lang="en-GB" sz="1100" b="0" u="none" baseline="0" dirty="0" smtClean="0">
                          <a:solidFill>
                            <a:schemeClr val="tx1"/>
                          </a:solidFill>
                        </a:rPr>
                        <a:t>Resistance</a:t>
                      </a:r>
                    </a:p>
                    <a:p>
                      <a:pPr marL="0" indent="0" algn="l">
                        <a:buFont typeface="Arial" panose="020B0604020202020204" pitchFamily="34" charset="0"/>
                        <a:buNone/>
                      </a:pPr>
                      <a:r>
                        <a:rPr lang="en-GB" sz="1100" b="0" u="none" baseline="0" dirty="0" smtClean="0">
                          <a:solidFill>
                            <a:schemeClr val="tx1"/>
                          </a:solidFill>
                        </a:rPr>
                        <a:t>Ohm (etymology from Georg Ohm)</a:t>
                      </a:r>
                    </a:p>
                    <a:p>
                      <a:pPr marL="0" indent="0" algn="l">
                        <a:buFont typeface="Arial" panose="020B0604020202020204" pitchFamily="34" charset="0"/>
                        <a:buNone/>
                      </a:pPr>
                      <a:r>
                        <a:rPr lang="en-GB" sz="1100" b="0" u="none" baseline="0" dirty="0" smtClean="0">
                          <a:solidFill>
                            <a:schemeClr val="tx1"/>
                          </a:solidFill>
                        </a:rPr>
                        <a:t>Ampere/amp (etymology from Andre Ampere)</a:t>
                      </a:r>
                    </a:p>
                    <a:p>
                      <a:pPr marL="0" indent="0" algn="l">
                        <a:buFont typeface="Arial" panose="020B0604020202020204" pitchFamily="34" charset="0"/>
                        <a:buNone/>
                      </a:pPr>
                      <a:r>
                        <a:rPr lang="en-GB" sz="1100" b="0" u="none" baseline="0" dirty="0" smtClean="0">
                          <a:solidFill>
                            <a:schemeClr val="tx1"/>
                          </a:solidFill>
                        </a:rPr>
                        <a:t>Series</a:t>
                      </a:r>
                    </a:p>
                    <a:p>
                      <a:pPr marL="0" indent="0" algn="l">
                        <a:buFont typeface="Arial" panose="020B0604020202020204" pitchFamily="34" charset="0"/>
                        <a:buNone/>
                      </a:pPr>
                      <a:r>
                        <a:rPr lang="en-GB" sz="1100" b="0" u="none" baseline="0" dirty="0" smtClean="0">
                          <a:solidFill>
                            <a:schemeClr val="tx1"/>
                          </a:solidFill>
                        </a:rPr>
                        <a:t>Parallel</a:t>
                      </a:r>
                      <a:endParaRPr lang="en-GB" sz="1100" b="0" u="none" baseline="0" dirty="0" smtClean="0">
                        <a:solidFill>
                          <a:schemeClr val="tx1"/>
                        </a:solidFill>
                      </a:endParaRPr>
                    </a:p>
                  </a:txBody>
                  <a:tcPr/>
                </a:tc>
                <a:tc>
                  <a:txBody>
                    <a:bodyPr/>
                    <a:lstStyle/>
                    <a:p>
                      <a:pPr algn="l"/>
                      <a:r>
                        <a:rPr lang="en-GB" sz="1100" b="1" u="sng" dirty="0">
                          <a:solidFill>
                            <a:srgbClr val="002060"/>
                          </a:solidFill>
                        </a:rPr>
                        <a:t>WOW </a:t>
                      </a:r>
                      <a:r>
                        <a:rPr lang="en-GB" sz="1100" b="1" u="sng" dirty="0" smtClean="0">
                          <a:solidFill>
                            <a:srgbClr val="002060"/>
                          </a:solidFill>
                        </a:rPr>
                        <a:t>Zone </a:t>
                      </a:r>
                      <a:r>
                        <a:rPr lang="en-GB" sz="1100" b="1" u="sng" dirty="0">
                          <a:solidFill>
                            <a:srgbClr val="002060"/>
                          </a:solidFill>
                        </a:rPr>
                        <a:t>tasks</a:t>
                      </a:r>
                    </a:p>
                    <a:p>
                      <a:pPr algn="l"/>
                      <a:r>
                        <a:rPr lang="en-GB" sz="1100" b="0" u="none" dirty="0" smtClean="0">
                          <a:solidFill>
                            <a:schemeClr val="tx1"/>
                          </a:solidFill>
                        </a:rPr>
                        <a:t>Explain why a balloon sticks to a wall, after you have rubbed</a:t>
                      </a:r>
                      <a:r>
                        <a:rPr lang="en-GB" sz="1100" b="0" u="none" baseline="0" dirty="0" smtClean="0">
                          <a:solidFill>
                            <a:schemeClr val="tx1"/>
                          </a:solidFill>
                        </a:rPr>
                        <a:t> the balloon on your head.</a:t>
                      </a:r>
                    </a:p>
                    <a:p>
                      <a:pPr algn="l"/>
                      <a:endParaRPr lang="en-GB" sz="1100" b="0" u="none" baseline="0" dirty="0" smtClean="0">
                        <a:solidFill>
                          <a:schemeClr val="tx1"/>
                        </a:solidFill>
                      </a:endParaRPr>
                    </a:p>
                    <a:p>
                      <a:pPr algn="l"/>
                      <a:r>
                        <a:rPr lang="en-GB" sz="1100" b="0" u="none" baseline="0" dirty="0" smtClean="0">
                          <a:solidFill>
                            <a:schemeClr val="tx1"/>
                          </a:solidFill>
                        </a:rPr>
                        <a:t>Explain why bulbs go dimmer when you add more of them into a series circuit – use your knowledge of current, potential difference and resistance in your response.</a:t>
                      </a:r>
                      <a:endParaRPr lang="en-GB" sz="1100" b="0" u="none" dirty="0">
                        <a:solidFill>
                          <a:schemeClr val="tx1"/>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l"/>
                      <a:r>
                        <a:rPr lang="en-GB" sz="1100" b="1" u="sng" dirty="0">
                          <a:solidFill>
                            <a:srgbClr val="002060"/>
                          </a:solidFill>
                        </a:rPr>
                        <a:t>WHERE NEXT?</a:t>
                      </a:r>
                    </a:p>
                    <a:p>
                      <a:pPr algn="l"/>
                      <a:r>
                        <a:rPr lang="en-GB" sz="1100" dirty="0" smtClean="0"/>
                        <a:t>Electricity</a:t>
                      </a:r>
                      <a:r>
                        <a:rPr lang="en-GB" sz="1100" baseline="0" dirty="0" smtClean="0"/>
                        <a:t> including:</a:t>
                      </a:r>
                    </a:p>
                    <a:p>
                      <a:pPr algn="l"/>
                      <a:r>
                        <a:rPr lang="en-GB" sz="1100" baseline="0" dirty="0" smtClean="0"/>
                        <a:t> I/V relationships of various circuit components. </a:t>
                      </a:r>
                    </a:p>
                    <a:p>
                      <a:pPr algn="l"/>
                      <a:r>
                        <a:rPr lang="en-GB" sz="1100" baseline="0" dirty="0" smtClean="0"/>
                        <a:t>Graphical representations</a:t>
                      </a:r>
                    </a:p>
                    <a:p>
                      <a:pPr algn="l"/>
                      <a:r>
                        <a:rPr lang="en-GB" sz="1100" baseline="0" dirty="0" smtClean="0"/>
                        <a:t>Resistors in series and parallel</a:t>
                      </a:r>
                    </a:p>
                    <a:p>
                      <a:pPr algn="l"/>
                      <a:r>
                        <a:rPr lang="en-GB" sz="1100" baseline="0" dirty="0" smtClean="0"/>
                        <a:t>Mains electricity</a:t>
                      </a:r>
                    </a:p>
                    <a:p>
                      <a:pPr algn="l"/>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2031325"/>
          </a:xfrm>
          <a:prstGeom prst="rect">
            <a:avLst/>
          </a:prstGeom>
          <a:noFill/>
        </p:spPr>
        <p:txBody>
          <a:bodyPr wrap="square" rtlCol="0">
            <a:spAutoFit/>
          </a:bodyPr>
          <a:lstStyle/>
          <a:p>
            <a:r>
              <a:rPr lang="en-GB" sz="1400" b="1" u="sng" dirty="0"/>
              <a:t>The </a:t>
            </a:r>
            <a:r>
              <a:rPr lang="en-GB" sz="1400" b="1" u="sng" dirty="0" smtClean="0"/>
              <a:t>Bigger </a:t>
            </a:r>
            <a:r>
              <a:rPr lang="en-GB" sz="1400" b="1" u="sng" dirty="0"/>
              <a:t>P</a:t>
            </a:r>
            <a:r>
              <a:rPr lang="en-GB" sz="1400" b="1" u="sng" dirty="0" smtClean="0"/>
              <a:t>icture:</a:t>
            </a:r>
          </a:p>
          <a:p>
            <a:endParaRPr lang="en-GB" sz="1400" b="1" u="sng" dirty="0"/>
          </a:p>
          <a:p>
            <a:r>
              <a:rPr lang="en-GB" sz="1400" i="1" dirty="0" smtClean="0"/>
              <a:t>Links to dangers of lightning, electrical safety </a:t>
            </a:r>
            <a:r>
              <a:rPr lang="en-GB" sz="1400" i="1" dirty="0"/>
              <a:t> </a:t>
            </a:r>
            <a:r>
              <a:rPr lang="en-GB" sz="1400" i="1" dirty="0" smtClean="0"/>
              <a:t>around mains electricity and railway lines, power lines, carbon fibre fishing poles etc.</a:t>
            </a:r>
          </a:p>
          <a:p>
            <a:endParaRPr lang="en-GB" sz="1400" i="1" dirty="0"/>
          </a:p>
          <a:p>
            <a:r>
              <a:rPr lang="en-GB" sz="1400" b="1" i="1" dirty="0"/>
              <a:t>Career links</a:t>
            </a:r>
            <a:r>
              <a:rPr lang="en-GB" sz="1400" b="1" i="1" dirty="0" smtClean="0"/>
              <a:t>. </a:t>
            </a:r>
            <a:r>
              <a:rPr lang="en-GB" sz="1400" i="1" dirty="0" smtClean="0"/>
              <a:t>Electrician, electrical engineer, lighting engineer</a:t>
            </a:r>
            <a:endParaRPr lang="en-GB" sz="1400" i="1" dirty="0"/>
          </a:p>
        </p:txBody>
      </p:sp>
    </p:spTree>
    <p:extLst>
      <p:ext uri="{BB962C8B-B14F-4D97-AF65-F5344CB8AC3E}">
        <p14:creationId xmlns:p14="http://schemas.microsoft.com/office/powerpoint/2010/main" val="15803107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493</TotalTime>
  <Words>691</Words>
  <Application>Microsoft Office PowerPoint</Application>
  <PresentationFormat>Widescreen</PresentationFormat>
  <Paragraphs>63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profile</cp:lastModifiedBy>
  <cp:revision>45</cp:revision>
  <cp:lastPrinted>2020-02-24T07:40:48Z</cp:lastPrinted>
  <dcterms:created xsi:type="dcterms:W3CDTF">2019-12-19T05:38:14Z</dcterms:created>
  <dcterms:modified xsi:type="dcterms:W3CDTF">2020-02-24T13:48:39Z</dcterms:modified>
</cp:coreProperties>
</file>