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p:cViewPr varScale="1">
        <p:scale>
          <a:sx n="73" d="100"/>
          <a:sy n="73"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9BEA11-AD1C-496A-87B9-25314D4A3C1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388876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9BEA11-AD1C-496A-87B9-25314D4A3C1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27563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9BEA11-AD1C-496A-87B9-25314D4A3C1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268047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9BEA11-AD1C-496A-87B9-25314D4A3C1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1299723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F9BEA11-AD1C-496A-87B9-25314D4A3C1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2341408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9BEA11-AD1C-496A-87B9-25314D4A3C1D}"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3224554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9BEA11-AD1C-496A-87B9-25314D4A3C1D}" type="datetimeFigureOut">
              <a:rPr lang="en-GB" smtClean="0"/>
              <a:t>27/02/2020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382475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9BEA11-AD1C-496A-87B9-25314D4A3C1D}" type="datetimeFigureOut">
              <a:rPr lang="en-GB" smtClean="0"/>
              <a:t>27/02/2020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247478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9BEA11-AD1C-496A-87B9-25314D4A3C1D}" type="datetimeFigureOut">
              <a:rPr lang="en-GB" smtClean="0"/>
              <a:t>27/02/2020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426473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F9BEA11-AD1C-496A-87B9-25314D4A3C1D}"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154966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F9BEA11-AD1C-496A-87B9-25314D4A3C1D}"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79F815-1B1E-4E0F-9CA7-1AF74F130DAF}" type="slidenum">
              <a:rPr lang="en-GB" smtClean="0"/>
              <a:t>‹#›</a:t>
            </a:fld>
            <a:endParaRPr lang="en-GB"/>
          </a:p>
        </p:txBody>
      </p:sp>
    </p:spTree>
    <p:extLst>
      <p:ext uri="{BB962C8B-B14F-4D97-AF65-F5344CB8AC3E}">
        <p14:creationId xmlns:p14="http://schemas.microsoft.com/office/powerpoint/2010/main" val="3057948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BEA11-AD1C-496A-87B9-25314D4A3C1D}" type="datetimeFigureOut">
              <a:rPr lang="en-GB" smtClean="0"/>
              <a:t>27/02/2020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9F815-1B1E-4E0F-9CA7-1AF74F130DAF}" type="slidenum">
              <a:rPr lang="en-GB" smtClean="0"/>
              <a:t>‹#›</a:t>
            </a:fld>
            <a:endParaRPr lang="en-GB"/>
          </a:p>
        </p:txBody>
      </p:sp>
    </p:spTree>
    <p:extLst>
      <p:ext uri="{BB962C8B-B14F-4D97-AF65-F5344CB8AC3E}">
        <p14:creationId xmlns:p14="http://schemas.microsoft.com/office/powerpoint/2010/main" val="3504438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62747" y="0"/>
            <a:ext cx="5273175" cy="502702"/>
          </a:xfrm>
          <a:prstGeom prst="rect">
            <a:avLst/>
          </a:prstGeom>
          <a:noFill/>
        </p:spPr>
        <p:txBody>
          <a:bodyPr wrap="none" lIns="132080" tIns="66040" rIns="132080" bIns="66040">
            <a:spAutoFit/>
          </a:bodyPr>
          <a:lstStyle/>
          <a:p>
            <a:pPr algn="ctr"/>
            <a:r>
              <a:rPr lang="en-US" sz="2400" b="1" u="sng" dirty="0" smtClean="0">
                <a:ln w="0"/>
                <a:solidFill>
                  <a:srgbClr val="002060"/>
                </a:solidFill>
                <a:effectLst>
                  <a:outerShdw blurRad="38100" dist="25400" dir="5400000" algn="ctr" rotWithShape="0">
                    <a:srgbClr val="6E747A">
                      <a:alpha val="43000"/>
                    </a:srgbClr>
                  </a:outerShdw>
                </a:effectLst>
              </a:rPr>
              <a:t>Year 8 </a:t>
            </a:r>
            <a:r>
              <a:rPr lang="en-US" sz="2400" b="1" u="sng" dirty="0" smtClean="0">
                <a:ln w="0"/>
                <a:solidFill>
                  <a:srgbClr val="002060"/>
                </a:solidFill>
                <a:effectLst>
                  <a:outerShdw blurRad="38100" dist="25400" dir="5400000" algn="ctr" rotWithShape="0">
                    <a:srgbClr val="6E747A">
                      <a:alpha val="43000"/>
                    </a:srgbClr>
                  </a:outerShdw>
                </a:effectLst>
              </a:rPr>
              <a:t>Digestion: Journey of knowledge</a:t>
            </a:r>
            <a:endParaRPr lang="en-US" sz="2400" b="1" u="sng" dirty="0">
              <a:ln w="0"/>
              <a:solidFill>
                <a:srgbClr val="002060"/>
              </a:solidFill>
              <a:effectLst>
                <a:outerShdw blurRad="38100" dist="25400" dir="5400000" algn="ctr" rotWithShape="0">
                  <a:srgbClr val="6E747A">
                    <a:alpha val="43000"/>
                  </a:srgbClr>
                </a:outerShdw>
              </a:effectLst>
            </a:endParaRP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02702"/>
            <a:ext cx="7721603" cy="1908215"/>
          </a:xfrm>
          <a:prstGeom prst="rect">
            <a:avLst/>
          </a:prstGeom>
          <a:solidFill>
            <a:schemeClr val="accent5">
              <a:lumMod val="20000"/>
              <a:lumOff val="80000"/>
            </a:schemeClr>
          </a:solidFill>
          <a:ln w="3175">
            <a:noFill/>
          </a:ln>
        </p:spPr>
        <p:txBody>
          <a:bodyPr wrap="square" rtlCol="0">
            <a:spAutoFit/>
          </a:bodyPr>
          <a:lstStyle/>
          <a:p>
            <a:r>
              <a:rPr lang="en-GB" sz="1400" b="1" dirty="0" smtClean="0"/>
              <a:t>Context and Introduction to Unit</a:t>
            </a:r>
          </a:p>
          <a:p>
            <a:r>
              <a:rPr lang="en-GB" sz="900" dirty="0" smtClean="0">
                <a:latin typeface="Comic Sans MS" panose="030F0702030302020204" pitchFamily="66" charset="0"/>
              </a:rPr>
              <a:t>In this unit pupils should understand the content of a healthy human diet: carbohydrates, lipids (fats and oils), proteins, vitamins, minerals, dietary fibre and water, and why each is needed. Carryout calculations of energy requirements in a healthy daily diet. Understand the consequences of imbalances in the diet, including obesity, starvation and deficiency diseases. Outline the tissues and organs of the human digestive system, including adaptations to function and how the digestive system digests food (enzymes simply as biological catalysts</a:t>
            </a:r>
            <a:r>
              <a:rPr lang="en-GB" sz="900" dirty="0" smtClean="0">
                <a:latin typeface="Comic Sans MS" panose="030F0702030302020204" pitchFamily="66" charset="0"/>
              </a:rPr>
              <a:t>).</a:t>
            </a:r>
            <a:endParaRPr lang="en-GB" sz="900" b="1" dirty="0" smtClean="0"/>
          </a:p>
          <a:p>
            <a:pPr lvl="0"/>
            <a:r>
              <a:rPr lang="en-GB" sz="1400" b="1" i="1" dirty="0" smtClean="0">
                <a:solidFill>
                  <a:prstClr val="black"/>
                </a:solidFill>
              </a:rPr>
              <a:t>Prior </a:t>
            </a:r>
            <a:r>
              <a:rPr lang="en-GB" sz="1400" b="1" i="1" dirty="0">
                <a:solidFill>
                  <a:prstClr val="black"/>
                </a:solidFill>
              </a:rPr>
              <a:t>knowledge (KS2/KS3)</a:t>
            </a:r>
          </a:p>
          <a:p>
            <a:pPr lvl="0"/>
            <a:r>
              <a:rPr lang="en-GB" sz="1400" b="1" i="1" dirty="0">
                <a:solidFill>
                  <a:prstClr val="black"/>
                </a:solidFill>
              </a:rPr>
              <a:t>KS2 NC – </a:t>
            </a:r>
            <a:r>
              <a:rPr lang="en-GB" sz="1000" dirty="0" smtClean="0">
                <a:latin typeface="Comic Sans MS" panose="030F0702030302020204" pitchFamily="66" charset="0"/>
              </a:rPr>
              <a:t>Pupils should be introduced to </a:t>
            </a:r>
            <a:r>
              <a:rPr lang="en-GB" sz="1000" dirty="0" smtClean="0">
                <a:latin typeface="Comic Sans MS" panose="030F0702030302020204" pitchFamily="66" charset="0"/>
              </a:rPr>
              <a:t>the </a:t>
            </a:r>
            <a:r>
              <a:rPr lang="en-GB" sz="1000" dirty="0" smtClean="0">
                <a:latin typeface="Comic Sans MS" panose="030F0702030302020204" pitchFamily="66" charset="0"/>
              </a:rPr>
              <a:t>importance of exercise and </a:t>
            </a:r>
            <a:r>
              <a:rPr lang="en-GB" sz="1000" dirty="0" smtClean="0">
                <a:latin typeface="Comic Sans MS" panose="030F0702030302020204" pitchFamily="66" charset="0"/>
              </a:rPr>
              <a:t>nutrition </a:t>
            </a:r>
            <a:r>
              <a:rPr lang="en-GB" sz="1000" dirty="0" smtClean="0">
                <a:latin typeface="Comic Sans MS" panose="030F0702030302020204" pitchFamily="66" charset="0"/>
              </a:rPr>
              <a:t>for humans. Identified that animals, including humans, need the right types and amount of nutrition, and that they cannot make their own food; they get nutrition from what they eat. Pupils should know the main body parts associated with the digestive system, for example, mouth, tongue, teeth, oesophagus, stomach and small and large intestine and explore questions that help them to understand their special functions.</a:t>
            </a:r>
            <a:endParaRPr lang="en-GB" sz="1000" b="1" dirty="0" smtClean="0">
              <a:latin typeface="Comic Sans MS" panose="030F0702030302020204" pitchFamily="66" charset="0"/>
            </a:endParaRP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4279106722"/>
              </p:ext>
            </p:extLst>
          </p:nvPr>
        </p:nvGraphicFramePr>
        <p:xfrm>
          <a:off x="121134" y="2441261"/>
          <a:ext cx="11962009" cy="4311231"/>
        </p:xfrm>
        <a:graphic>
          <a:graphicData uri="http://schemas.openxmlformats.org/drawingml/2006/table">
            <a:tbl>
              <a:tblPr firstRow="1" bandRow="1">
                <a:tableStyleId>{5940675A-B579-460E-94D1-54222C63F5DA}</a:tableStyleId>
              </a:tblPr>
              <a:tblGrid>
                <a:gridCol w="6286116">
                  <a:extLst>
                    <a:ext uri="{9D8B030D-6E8A-4147-A177-3AD203B41FA5}">
                      <a16:colId xmlns:a16="http://schemas.microsoft.com/office/drawing/2014/main" val="3001272792"/>
                    </a:ext>
                  </a:extLst>
                </a:gridCol>
                <a:gridCol w="3520535">
                  <a:extLst>
                    <a:ext uri="{9D8B030D-6E8A-4147-A177-3AD203B41FA5}">
                      <a16:colId xmlns:a16="http://schemas.microsoft.com/office/drawing/2014/main" val="1897910160"/>
                    </a:ext>
                  </a:extLst>
                </a:gridCol>
                <a:gridCol w="2155358">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a:t>
                      </a:r>
                      <a:r>
                        <a:rPr lang="en-GB" sz="1100" b="1" u="sng" baseline="0" dirty="0" smtClean="0">
                          <a:solidFill>
                            <a:srgbClr val="002060"/>
                          </a:solidFill>
                        </a:rPr>
                        <a:t>KNOWLEDGE</a:t>
                      </a:r>
                    </a:p>
                    <a:p>
                      <a:pPr marL="0" indent="0" algn="l">
                        <a:buFont typeface="Arial" panose="020B0604020202020204" pitchFamily="34" charset="0"/>
                        <a:buNone/>
                      </a:pPr>
                      <a:endParaRPr lang="en-GB" sz="1100" b="0" i="1" u="none" baseline="0" dirty="0" smtClean="0">
                        <a:solidFill>
                          <a:srgbClr val="002060"/>
                        </a:solidFill>
                      </a:endParaRPr>
                    </a:p>
                    <a:p>
                      <a:pPr marL="0" indent="0" algn="l">
                        <a:buFont typeface="Arial" panose="020B0604020202020204" pitchFamily="34" charset="0"/>
                        <a:buNone/>
                      </a:pPr>
                      <a:r>
                        <a:rPr lang="en-GB" sz="1000" b="0" i="0" u="none" baseline="0" dirty="0" smtClean="0">
                          <a:solidFill>
                            <a:schemeClr val="tx1"/>
                          </a:solidFill>
                          <a:latin typeface="Comic Sans MS" panose="030F0702030302020204" pitchFamily="66" charset="0"/>
                        </a:rPr>
                        <a:t>A balanced diet consists of </a:t>
                      </a:r>
                      <a:r>
                        <a:rPr lang="en-GB" sz="1000" b="0" i="0" dirty="0" smtClean="0">
                          <a:solidFill>
                            <a:schemeClr val="tx1"/>
                          </a:solidFill>
                          <a:latin typeface="Comic Sans MS" panose="030F0702030302020204" pitchFamily="66" charset="0"/>
                        </a:rPr>
                        <a:t>carbohydrates – provide energy, </a:t>
                      </a:r>
                      <a:r>
                        <a:rPr lang="en-GB" sz="1000" b="0" i="0" dirty="0" smtClean="0">
                          <a:solidFill>
                            <a:schemeClr val="tx1"/>
                          </a:solidFill>
                          <a:latin typeface="Comic Sans MS" panose="030F0702030302020204" pitchFamily="66" charset="0"/>
                        </a:rPr>
                        <a:t>lipids (fats and oils</a:t>
                      </a:r>
                      <a:r>
                        <a:rPr lang="en-GB" sz="1000" b="0" i="0" dirty="0" smtClean="0">
                          <a:solidFill>
                            <a:schemeClr val="tx1"/>
                          </a:solidFill>
                          <a:latin typeface="Comic Sans MS" panose="030F0702030302020204" pitchFamily="66" charset="0"/>
                        </a:rPr>
                        <a:t>) – provide energy, proteins – growth and repair, vitamins</a:t>
                      </a:r>
                      <a:r>
                        <a:rPr lang="en-GB" sz="1000" b="0" i="0" baseline="0" dirty="0" smtClean="0">
                          <a:solidFill>
                            <a:schemeClr val="tx1"/>
                          </a:solidFill>
                          <a:latin typeface="Comic Sans MS" panose="030F0702030302020204" pitchFamily="66" charset="0"/>
                        </a:rPr>
                        <a:t> and</a:t>
                      </a:r>
                      <a:r>
                        <a:rPr lang="en-GB" sz="1000" b="0" i="0" dirty="0" smtClean="0">
                          <a:solidFill>
                            <a:schemeClr val="tx1"/>
                          </a:solidFill>
                          <a:latin typeface="Comic Sans MS" panose="030F0702030302020204" pitchFamily="66" charset="0"/>
                        </a:rPr>
                        <a:t> minerals to keep you healthy, fibre  - keeps food moving through the gut and water – needed in all cells of</a:t>
                      </a:r>
                      <a:r>
                        <a:rPr lang="en-GB" sz="1000" b="0" i="0" baseline="0" dirty="0" smtClean="0">
                          <a:solidFill>
                            <a:schemeClr val="tx1"/>
                          </a:solidFill>
                          <a:latin typeface="Comic Sans MS" panose="030F0702030302020204" pitchFamily="66" charset="0"/>
                        </a:rPr>
                        <a:t> the body</a:t>
                      </a:r>
                      <a:r>
                        <a:rPr lang="en-GB" sz="1000" b="0" i="0" dirty="0" smtClean="0">
                          <a:solidFill>
                            <a:schemeClr val="tx1"/>
                          </a:solidFill>
                          <a:latin typeface="Comic Sans MS" panose="030F0702030302020204" pitchFamily="66" charset="0"/>
                        </a:rPr>
                        <a:t>.</a:t>
                      </a:r>
                    </a:p>
                    <a:p>
                      <a:pPr marL="0" indent="0" algn="l">
                        <a:buFont typeface="Arial" panose="020B0604020202020204" pitchFamily="34" charset="0"/>
                        <a:buNone/>
                      </a:pPr>
                      <a:endParaRPr lang="en-GB" sz="1000" b="0" i="0" u="none" baseline="0" dirty="0" smtClean="0">
                        <a:solidFill>
                          <a:schemeClr val="tx1"/>
                        </a:solidFill>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u="none" baseline="0" dirty="0" smtClean="0">
                          <a:solidFill>
                            <a:schemeClr val="tx1"/>
                          </a:solidFill>
                          <a:latin typeface="Comic Sans MS" panose="030F0702030302020204" pitchFamily="66" charset="0"/>
                        </a:rPr>
                        <a:t>Calculate the</a:t>
                      </a:r>
                      <a:r>
                        <a:rPr lang="en-GB" sz="1000" b="0" i="0" dirty="0" smtClean="0">
                          <a:solidFill>
                            <a:schemeClr val="tx1"/>
                          </a:solidFill>
                          <a:latin typeface="Comic Sans MS" panose="030F0702030302020204" pitchFamily="66" charset="0"/>
                        </a:rPr>
                        <a:t> energy requirements in a healthy daily diet</a:t>
                      </a:r>
                      <a:r>
                        <a:rPr lang="en-GB" sz="1000" b="0" i="0" baseline="0" dirty="0" smtClean="0">
                          <a:solidFill>
                            <a:schemeClr val="tx1"/>
                          </a:solidFill>
                          <a:latin typeface="Comic Sans MS" panose="030F0702030302020204" pitchFamily="66" charset="0"/>
                        </a:rPr>
                        <a:t> with reference to nutritional data from food labels.</a:t>
                      </a:r>
                      <a:endParaRPr lang="en-GB" sz="1000" b="0" i="0" u="none" baseline="0" dirty="0" smtClean="0">
                        <a:solidFill>
                          <a:schemeClr val="tx1"/>
                        </a:solidFill>
                        <a:latin typeface="Comic Sans MS" panose="030F0702030302020204" pitchFamily="66" charset="0"/>
                      </a:endParaRPr>
                    </a:p>
                    <a:p>
                      <a:pPr marL="0" indent="0" algn="l">
                        <a:buFont typeface="Arial" panose="020B0604020202020204" pitchFamily="34" charset="0"/>
                        <a:buNone/>
                      </a:pPr>
                      <a:endParaRPr lang="en-GB" sz="1000" b="0" i="1" u="none" baseline="0" dirty="0" smtClean="0">
                        <a:solidFill>
                          <a:schemeClr val="tx1"/>
                        </a:solidFill>
                        <a:latin typeface="Comic Sans MS" panose="030F0702030302020204" pitchFamily="66" charset="0"/>
                      </a:endParaRPr>
                    </a:p>
                    <a:p>
                      <a:pPr marL="0" indent="0" algn="l">
                        <a:buFont typeface="Arial" panose="020B0604020202020204" pitchFamily="34" charset="0"/>
                        <a:buNone/>
                      </a:pPr>
                      <a:r>
                        <a:rPr lang="en-GB" sz="1000" b="0" dirty="0" smtClean="0">
                          <a:solidFill>
                            <a:schemeClr val="tx1"/>
                          </a:solidFill>
                          <a:latin typeface="Comic Sans MS" panose="030F0702030302020204" pitchFamily="66" charset="0"/>
                        </a:rPr>
                        <a:t>The consequences of </a:t>
                      </a:r>
                      <a:r>
                        <a:rPr lang="en-GB" sz="1000" b="0" dirty="0" smtClean="0">
                          <a:solidFill>
                            <a:schemeClr val="tx1"/>
                          </a:solidFill>
                          <a:latin typeface="Comic Sans MS" panose="030F0702030302020204" pitchFamily="66" charset="0"/>
                        </a:rPr>
                        <a:t>an</a:t>
                      </a:r>
                      <a:r>
                        <a:rPr lang="en-GB" sz="1000" b="0" baseline="0" dirty="0" smtClean="0">
                          <a:solidFill>
                            <a:schemeClr val="tx1"/>
                          </a:solidFill>
                          <a:latin typeface="Comic Sans MS" panose="030F0702030302020204" pitchFamily="66" charset="0"/>
                        </a:rPr>
                        <a:t> unbalanced</a:t>
                      </a:r>
                      <a:r>
                        <a:rPr lang="en-GB" sz="1000" b="0" dirty="0" smtClean="0">
                          <a:solidFill>
                            <a:schemeClr val="tx1"/>
                          </a:solidFill>
                          <a:latin typeface="Comic Sans MS" panose="030F0702030302020204" pitchFamily="66" charset="0"/>
                        </a:rPr>
                        <a:t> diet:</a:t>
                      </a:r>
                    </a:p>
                    <a:p>
                      <a:pPr marL="0" indent="0" algn="l">
                        <a:buFont typeface="Arial" panose="020B0604020202020204" pitchFamily="34" charset="0"/>
                        <a:buNone/>
                      </a:pPr>
                      <a:r>
                        <a:rPr lang="en-GB" sz="1000" b="0" dirty="0" smtClean="0">
                          <a:solidFill>
                            <a:schemeClr val="tx1"/>
                          </a:solidFill>
                          <a:latin typeface="Comic Sans MS" panose="030F0702030302020204" pitchFamily="66" charset="0"/>
                        </a:rPr>
                        <a:t>Obesity –</a:t>
                      </a:r>
                      <a:r>
                        <a:rPr lang="en-GB" sz="1000" b="0" baseline="0" dirty="0" smtClean="0">
                          <a:solidFill>
                            <a:schemeClr val="tx1"/>
                          </a:solidFill>
                          <a:latin typeface="Comic Sans MS" panose="030F0702030302020204" pitchFamily="66" charset="0"/>
                        </a:rPr>
                        <a:t> increases the risk of heart disease, stroke, diabetes and some cancers.</a:t>
                      </a:r>
                    </a:p>
                    <a:p>
                      <a:pPr marL="0" indent="0" algn="l">
                        <a:buFont typeface="Arial" panose="020B0604020202020204" pitchFamily="34" charset="0"/>
                        <a:buNone/>
                      </a:pPr>
                      <a:r>
                        <a:rPr lang="en-GB" sz="1000" b="0" dirty="0" smtClean="0">
                          <a:solidFill>
                            <a:schemeClr val="tx1"/>
                          </a:solidFill>
                          <a:latin typeface="Comic Sans MS" panose="030F0702030302020204" pitchFamily="66" charset="0"/>
                        </a:rPr>
                        <a:t>Starvation – if</a:t>
                      </a:r>
                      <a:r>
                        <a:rPr lang="en-GB" sz="1000" b="0" baseline="0" dirty="0" smtClean="0">
                          <a:solidFill>
                            <a:schemeClr val="tx1"/>
                          </a:solidFill>
                          <a:latin typeface="Comic Sans MS" panose="030F0702030302020204" pitchFamily="66" charset="0"/>
                        </a:rPr>
                        <a:t> the energy in the food you eat is less than the energy you use. Problems – poor immune system, lack of energy, tired, lack of vitamins and minerals. </a:t>
                      </a:r>
                      <a:r>
                        <a:rPr lang="en-GB" sz="1000" b="0" dirty="0" smtClean="0">
                          <a:solidFill>
                            <a:schemeClr val="tx1"/>
                          </a:solidFill>
                          <a:latin typeface="Comic Sans MS" panose="030F0702030302020204" pitchFamily="66" charset="0"/>
                        </a:rPr>
                        <a:t> </a:t>
                      </a:r>
                    </a:p>
                    <a:p>
                      <a:pPr marL="0" indent="0" algn="l">
                        <a:buFont typeface="Arial" panose="020B0604020202020204" pitchFamily="34" charset="0"/>
                        <a:buNone/>
                      </a:pPr>
                      <a:r>
                        <a:rPr lang="en-GB" sz="1000" b="0" dirty="0" smtClean="0">
                          <a:solidFill>
                            <a:schemeClr val="tx1"/>
                          </a:solidFill>
                          <a:latin typeface="Comic Sans MS" panose="030F0702030302020204" pitchFamily="66" charset="0"/>
                        </a:rPr>
                        <a:t>Deficiency diseases – if a person does not have enough of</a:t>
                      </a:r>
                      <a:r>
                        <a:rPr lang="en-GB" sz="1000" b="0" baseline="0" dirty="0" smtClean="0">
                          <a:solidFill>
                            <a:schemeClr val="tx1"/>
                          </a:solidFill>
                          <a:latin typeface="Comic Sans MS" panose="030F0702030302020204" pitchFamily="66" charset="0"/>
                        </a:rPr>
                        <a:t> a certain vitamin or mineral. Examples vitamin D can lead to rickets, where your bones become weaker.</a:t>
                      </a:r>
                    </a:p>
                    <a:p>
                      <a:pPr marL="0" indent="0" algn="l">
                        <a:buFont typeface="Arial" panose="020B0604020202020204" pitchFamily="34" charset="0"/>
                        <a:buNone/>
                      </a:pPr>
                      <a:endParaRPr lang="en-GB" sz="1000" b="0" baseline="0" dirty="0" smtClean="0">
                        <a:solidFill>
                          <a:schemeClr val="tx1"/>
                        </a:solidFill>
                        <a:latin typeface="Comic Sans MS" panose="030F0702030302020204" pitchFamily="66" charset="0"/>
                      </a:endParaRPr>
                    </a:p>
                    <a:p>
                      <a:pPr marL="0" indent="0" algn="l">
                        <a:buFont typeface="Arial" panose="020B0604020202020204" pitchFamily="34" charset="0"/>
                        <a:buNone/>
                      </a:pPr>
                      <a:r>
                        <a:rPr lang="en-GB" sz="1000" b="0" baseline="0" dirty="0" smtClean="0">
                          <a:solidFill>
                            <a:schemeClr val="tx1"/>
                          </a:solidFill>
                          <a:latin typeface="Comic Sans MS" panose="030F0702030302020204" pitchFamily="66" charset="0"/>
                        </a:rPr>
                        <a:t>Stages of digestion – mouth, oesophagus/gullet, stomach, small intestine, large intestine, rectum, anus. Digested food passes into the bloodstream through the wall of the small intestine. Villi have a large surface area and thin cell walls.</a:t>
                      </a:r>
                    </a:p>
                    <a:p>
                      <a:pPr marL="0" indent="0" algn="l">
                        <a:buFont typeface="Arial" panose="020B0604020202020204" pitchFamily="34" charset="0"/>
                        <a:buNone/>
                      </a:pPr>
                      <a:endParaRPr lang="en-GB" sz="1000" b="0" baseline="0" dirty="0" smtClean="0">
                        <a:solidFill>
                          <a:schemeClr val="tx1"/>
                        </a:solidFill>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u="none" baseline="0" dirty="0" smtClean="0">
                          <a:solidFill>
                            <a:schemeClr val="tx1"/>
                          </a:solidFill>
                          <a:latin typeface="Comic Sans MS" panose="030F0702030302020204" pitchFamily="66" charset="0"/>
                        </a:rPr>
                        <a:t>T</a:t>
                      </a:r>
                      <a:r>
                        <a:rPr lang="en-GB" sz="1000" b="0" dirty="0" smtClean="0">
                          <a:latin typeface="Comic Sans MS" panose="030F0702030302020204" pitchFamily="66" charset="0"/>
                        </a:rPr>
                        <a:t>he large intestine contains bacteria. These</a:t>
                      </a:r>
                      <a:r>
                        <a:rPr lang="en-GB" sz="1000" b="0" baseline="0" dirty="0" smtClean="0">
                          <a:latin typeface="Comic Sans MS" panose="030F0702030302020204" pitchFamily="66" charset="0"/>
                        </a:rPr>
                        <a:t> microorganisms live on the fibre in your diet. The gut bacteria help to digest food. Probiotic foods, like yoghurt, contain these useful bacteria.</a:t>
                      </a:r>
                      <a:endParaRPr lang="en-GB" sz="1000" b="0" dirty="0" smtClean="0">
                        <a:solidFill>
                          <a:schemeClr val="tx1"/>
                        </a:solidFill>
                        <a:latin typeface="Comic Sans MS" panose="030F0702030302020204" pitchFamily="66" charset="0"/>
                      </a:endParaRPr>
                    </a:p>
                    <a:p>
                      <a:pPr marL="0" indent="0" algn="l">
                        <a:buFont typeface="Arial" panose="020B0604020202020204" pitchFamily="34" charset="0"/>
                        <a:buNone/>
                      </a:pPr>
                      <a:endParaRPr lang="en-GB" sz="1000" b="0" i="1" u="none" baseline="0" dirty="0" smtClean="0">
                        <a:solidFill>
                          <a:schemeClr val="tx1"/>
                        </a:solidFill>
                        <a:latin typeface="Comic Sans MS" panose="030F0702030302020204" pitchFamily="66" charset="0"/>
                      </a:endParaRPr>
                    </a:p>
                    <a:p>
                      <a:pPr marL="0" indent="0" algn="l">
                        <a:buFont typeface="Arial" panose="020B0604020202020204" pitchFamily="34" charset="0"/>
                        <a:buNone/>
                      </a:pPr>
                      <a:r>
                        <a:rPr lang="en-GB" sz="1000" b="0" i="0" u="none" baseline="0" dirty="0" smtClean="0">
                          <a:solidFill>
                            <a:schemeClr val="tx1"/>
                          </a:solidFill>
                          <a:latin typeface="Comic Sans MS" panose="030F0702030302020204" pitchFamily="66" charset="0"/>
                        </a:rPr>
                        <a:t>Enzymes are known as biological catalysts, they speed up digestion without being used. Main types of enzymes include </a:t>
                      </a:r>
                      <a:r>
                        <a:rPr lang="en-GB" sz="1000" b="0" i="0" u="none" baseline="0" dirty="0" err="1" smtClean="0">
                          <a:solidFill>
                            <a:schemeClr val="tx1"/>
                          </a:solidFill>
                          <a:latin typeface="Comic Sans MS" panose="030F0702030302020204" pitchFamily="66" charset="0"/>
                        </a:rPr>
                        <a:t>carbohydrase</a:t>
                      </a:r>
                      <a:r>
                        <a:rPr lang="en-GB" sz="1000" b="0" i="0" u="none" baseline="0" dirty="0" smtClean="0">
                          <a:solidFill>
                            <a:schemeClr val="tx1"/>
                          </a:solidFill>
                          <a:latin typeface="Comic Sans MS" panose="030F0702030302020204" pitchFamily="66" charset="0"/>
                        </a:rPr>
                        <a:t> digests starch into sugar. Protease digests protein into amino acids and lipase digests lipids into fatty acids and glycerol.</a:t>
                      </a:r>
                      <a:endParaRPr lang="en-GB" sz="1100" b="1" i="1" u="none" baseline="0" dirty="0" smtClean="0">
                        <a:solidFill>
                          <a:srgbClr val="002060"/>
                        </a:solidFill>
                      </a:endParaRPr>
                    </a:p>
                    <a:p>
                      <a:pPr marL="0" indent="0" algn="l">
                        <a:buFont typeface="Arial" panose="020B0604020202020204" pitchFamily="34" charset="0"/>
                        <a:buNone/>
                      </a:pPr>
                      <a:endParaRPr lang="en-GB" sz="1100" b="1" i="1" u="none" baseline="0" dirty="0" smtClean="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smtClean="0">
                          <a:solidFill>
                            <a:schemeClr val="tx1"/>
                          </a:solidFill>
                        </a:rPr>
                        <a:t>The</a:t>
                      </a:r>
                      <a:r>
                        <a:rPr lang="en-GB" sz="1100" b="0" u="none" baseline="0" dirty="0" smtClean="0">
                          <a:solidFill>
                            <a:schemeClr val="tx1"/>
                          </a:solidFill>
                        </a:rPr>
                        <a:t> duodenum connects the stomach to the small intestine. The liver and pancreas are also involved in digestion however, food does not pass through. Bile is produced in the liver and stored in the gall bladder. Bile neutralises and emulsifies lipids. </a:t>
                      </a:r>
                      <a:r>
                        <a:rPr lang="en-GB" sz="1100" b="0" u="none" baseline="0" dirty="0" err="1" smtClean="0">
                          <a:solidFill>
                            <a:schemeClr val="tx1"/>
                          </a:solidFill>
                        </a:rPr>
                        <a:t>Carbohydrase</a:t>
                      </a:r>
                      <a:r>
                        <a:rPr lang="en-GB" sz="1100" b="0" u="none" baseline="0" dirty="0" smtClean="0">
                          <a:solidFill>
                            <a:schemeClr val="tx1"/>
                          </a:solidFill>
                        </a:rPr>
                        <a:t> and amylase can be used to digest carbohydrates.</a:t>
                      </a:r>
                    </a:p>
                    <a:p>
                      <a:pPr marL="0" indent="0" algn="l">
                        <a:buFont typeface="Arial" panose="020B0604020202020204" pitchFamily="34" charset="0"/>
                        <a:buNone/>
                      </a:pPr>
                      <a:endParaRPr lang="en-GB" sz="1100" b="1" u="sng" dirty="0" smtClean="0">
                        <a:solidFill>
                          <a:srgbClr val="002060"/>
                        </a:solidFill>
                      </a:endParaRPr>
                    </a:p>
                    <a:p>
                      <a:pPr marL="0" indent="0" algn="l">
                        <a:buFont typeface="Arial" panose="020B0604020202020204" pitchFamily="34" charset="0"/>
                        <a:buNone/>
                      </a:pPr>
                      <a:endParaRPr lang="en-GB" sz="1100" b="1" u="sng" dirty="0" smtClean="0">
                        <a:solidFill>
                          <a:srgbClr val="002060"/>
                        </a:solidFill>
                      </a:endParaRPr>
                    </a:p>
                    <a:p>
                      <a:pPr marL="0" indent="0" algn="l">
                        <a:buFont typeface="Arial" panose="020B0604020202020204" pitchFamily="34" charset="0"/>
                        <a:buNone/>
                      </a:pPr>
                      <a:r>
                        <a:rPr lang="en-GB" sz="1100" b="1" u="sng" dirty="0" smtClean="0">
                          <a:solidFill>
                            <a:srgbClr val="002060"/>
                          </a:solidFill>
                        </a:rPr>
                        <a:t>VOCABULARY</a:t>
                      </a:r>
                      <a:endParaRPr lang="en-GB" sz="1100" b="1" u="sng" dirty="0" smtClean="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Balanced diet</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Carbohydrates</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Lipids</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Proteins</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Vitamins</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Minerals</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Fibre</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Obesity</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Malnutrition</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Deficiency</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Digestion</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Enzymes</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Oesophagus</a:t>
                      </a:r>
                    </a:p>
                    <a:p>
                      <a:pPr marL="0" indent="0" algn="l">
                        <a:buFont typeface="Arial" panose="020B0604020202020204" pitchFamily="34" charset="0"/>
                        <a:buNone/>
                      </a:pPr>
                      <a:r>
                        <a:rPr lang="en-GB" sz="1000" b="0" u="none" dirty="0" smtClean="0">
                          <a:solidFill>
                            <a:schemeClr val="tx1"/>
                          </a:solidFill>
                          <a:latin typeface="Comic Sans MS" panose="030F0702030302020204" pitchFamily="66" charset="0"/>
                        </a:rPr>
                        <a:t>Intestine</a:t>
                      </a:r>
                      <a:endParaRPr lang="en-GB" sz="1000" b="0" u="none" dirty="0">
                        <a:solidFill>
                          <a:schemeClr val="tx1"/>
                        </a:solidFill>
                        <a:latin typeface="Comic Sans MS" panose="030F0702030302020204" pitchFamily="66" charset="0"/>
                      </a:endParaRPr>
                    </a:p>
                  </a:txBody>
                  <a:tcPr/>
                </a:tc>
                <a:tc>
                  <a:txBody>
                    <a:bodyPr/>
                    <a:lstStyle/>
                    <a:p>
                      <a:pPr algn="l"/>
                      <a:r>
                        <a:rPr lang="en-GB" sz="1100" b="1" u="sng" dirty="0">
                          <a:solidFill>
                            <a:srgbClr val="002060"/>
                          </a:solidFill>
                        </a:rPr>
                        <a:t>WOW zone tasks</a:t>
                      </a:r>
                    </a:p>
                    <a:p>
                      <a:pPr algn="l"/>
                      <a:endParaRPr lang="en-GB" sz="1100" b="0" u="none" dirty="0">
                        <a:solidFill>
                          <a:srgbClr val="002060"/>
                        </a:solidFill>
                      </a:endParaRPr>
                    </a:p>
                    <a:p>
                      <a:pPr algn="l"/>
                      <a:r>
                        <a:rPr lang="en-GB" sz="1100" b="0" u="none" dirty="0" smtClean="0">
                          <a:solidFill>
                            <a:schemeClr val="tx1"/>
                          </a:solidFill>
                        </a:rPr>
                        <a:t>Describe the stages of digestion.</a:t>
                      </a:r>
                    </a:p>
                    <a:p>
                      <a:pPr algn="l"/>
                      <a:endParaRPr lang="en-GB" sz="1100" b="0" u="none" dirty="0" smtClean="0">
                        <a:solidFill>
                          <a:schemeClr val="tx1"/>
                        </a:solidFill>
                      </a:endParaRPr>
                    </a:p>
                    <a:p>
                      <a:pPr algn="l"/>
                      <a:r>
                        <a:rPr lang="en-GB" sz="1100" b="0" u="none" dirty="0" smtClean="0">
                          <a:solidFill>
                            <a:schemeClr val="tx1"/>
                          </a:solidFill>
                        </a:rPr>
                        <a:t>Compare the health problems of being underweight with the health problems of being overweight.</a:t>
                      </a: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r>
                        <a:rPr lang="en-GB" sz="1100" b="1" u="sng" dirty="0" smtClean="0">
                          <a:solidFill>
                            <a:srgbClr val="002060"/>
                          </a:solidFill>
                        </a:rPr>
                        <a:t>?</a:t>
                      </a:r>
                    </a:p>
                    <a:p>
                      <a:pPr algn="l"/>
                      <a:endParaRPr lang="en-GB" sz="1100" b="1" u="sng" dirty="0" smtClean="0">
                        <a:solidFill>
                          <a:srgbClr val="002060"/>
                        </a:solidFill>
                      </a:endParaRPr>
                    </a:p>
                    <a:p>
                      <a:pPr algn="l"/>
                      <a:r>
                        <a:rPr lang="en-GB" sz="1100" b="0" u="none" dirty="0" smtClean="0">
                          <a:solidFill>
                            <a:schemeClr val="tx1"/>
                          </a:solidFill>
                        </a:rPr>
                        <a:t>KS4 – Paper</a:t>
                      </a:r>
                      <a:r>
                        <a:rPr lang="en-GB" sz="1100" b="0" u="none" baseline="0" dirty="0" smtClean="0">
                          <a:solidFill>
                            <a:schemeClr val="tx1"/>
                          </a:solidFill>
                        </a:rPr>
                        <a:t> 1</a:t>
                      </a:r>
                    </a:p>
                    <a:p>
                      <a:pPr algn="l"/>
                      <a:r>
                        <a:rPr lang="en-GB" sz="1100" b="0" u="none" baseline="0" dirty="0" smtClean="0">
                          <a:solidFill>
                            <a:schemeClr val="tx1"/>
                          </a:solidFill>
                        </a:rPr>
                        <a:t>Organisation</a:t>
                      </a:r>
                      <a:endParaRPr lang="en-GB" sz="1100" b="0" u="sng" dirty="0">
                        <a:solidFill>
                          <a:schemeClr val="tx1"/>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446550"/>
          </a:xfrm>
          <a:prstGeom prst="rect">
            <a:avLst/>
          </a:prstGeom>
          <a:noFill/>
        </p:spPr>
        <p:txBody>
          <a:bodyPr wrap="square" rtlCol="0">
            <a:spAutoFit/>
          </a:bodyPr>
          <a:lstStyle/>
          <a:p>
            <a:r>
              <a:rPr lang="en-GB" sz="1400" b="1" u="sng" dirty="0"/>
              <a:t>The bigger picture:</a:t>
            </a:r>
          </a:p>
          <a:p>
            <a:pPr lvl="0" defTabSz="457200"/>
            <a:r>
              <a:rPr lang="en-GB" sz="1400" i="1" dirty="0">
                <a:solidFill>
                  <a:prstClr val="black"/>
                </a:solidFill>
              </a:rPr>
              <a:t>Links to food production </a:t>
            </a:r>
            <a:r>
              <a:rPr lang="en-GB" sz="1400" i="1" dirty="0" smtClean="0">
                <a:solidFill>
                  <a:prstClr val="black"/>
                </a:solidFill>
              </a:rPr>
              <a:t>and health. SMSC balanced diet and health </a:t>
            </a:r>
            <a:r>
              <a:rPr lang="en-GB" sz="1400" i="1" dirty="0" smtClean="0">
                <a:solidFill>
                  <a:prstClr val="black"/>
                </a:solidFill>
              </a:rPr>
              <a:t>issues.</a:t>
            </a:r>
            <a:endParaRPr lang="en-GB" sz="1400" i="1" dirty="0">
              <a:solidFill>
                <a:prstClr val="black"/>
              </a:solidFill>
            </a:endParaRPr>
          </a:p>
          <a:p>
            <a:pPr lvl="0" defTabSz="457200"/>
            <a:endParaRPr lang="en-GB" sz="1400" i="1" dirty="0">
              <a:solidFill>
                <a:prstClr val="black"/>
              </a:solidFill>
            </a:endParaRPr>
          </a:p>
          <a:p>
            <a:pPr lvl="0" defTabSz="457200"/>
            <a:r>
              <a:rPr lang="en-GB" sz="1400" i="1" dirty="0">
                <a:solidFill>
                  <a:prstClr val="black"/>
                </a:solidFill>
              </a:rPr>
              <a:t>Career link – </a:t>
            </a:r>
            <a:r>
              <a:rPr lang="en-GB" sz="1400" i="1" dirty="0" err="1" smtClean="0">
                <a:solidFill>
                  <a:prstClr val="black"/>
                </a:solidFill>
              </a:rPr>
              <a:t>Nutritionalist</a:t>
            </a:r>
            <a:r>
              <a:rPr lang="en-GB" sz="1400" i="1" dirty="0" smtClean="0">
                <a:solidFill>
                  <a:prstClr val="black"/>
                </a:solidFill>
              </a:rPr>
              <a:t>.</a:t>
            </a:r>
            <a:endParaRPr lang="en-GB" dirty="0">
              <a:solidFill>
                <a:prstClr val="black"/>
              </a:solidFill>
            </a:endParaRPr>
          </a:p>
          <a:p>
            <a:endParaRPr lang="en-GB" dirty="0"/>
          </a:p>
        </p:txBody>
      </p:sp>
    </p:spTree>
    <p:extLst>
      <p:ext uri="{BB962C8B-B14F-4D97-AF65-F5344CB8AC3E}">
        <p14:creationId xmlns:p14="http://schemas.microsoft.com/office/powerpoint/2010/main" val="4140108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620</Words>
  <Application>Microsoft Office PowerPoint</Application>
  <PresentationFormat>Widescreen</PresentationFormat>
  <Paragraphs>61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Wardale, Stephen</dc:creator>
  <cp:lastModifiedBy>Nelson, Jody</cp:lastModifiedBy>
  <cp:revision>7</cp:revision>
  <dcterms:created xsi:type="dcterms:W3CDTF">2020-02-24T15:08:59Z</dcterms:created>
  <dcterms:modified xsi:type="dcterms:W3CDTF">2020-02-27T16:56:18Z</dcterms:modified>
</cp:coreProperties>
</file>