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2"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3" autoAdjust="0"/>
    <p:restoredTop sz="94660"/>
  </p:normalViewPr>
  <p:slideViewPr>
    <p:cSldViewPr snapToGrid="0">
      <p:cViewPr varScale="1">
        <p:scale>
          <a:sx n="90" d="100"/>
          <a:sy n="90" d="100"/>
        </p:scale>
        <p:origin x="33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3DF55AA-A8D8-4CB6-966A-AB9232B93DC8}" type="datetimeFigureOut">
              <a:rPr lang="en-GB" smtClean="0"/>
              <a:t>18/11/2020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301CA0-D88C-4C66-842F-E2A22DBF4C43}" type="slidenum">
              <a:rPr lang="en-GB" smtClean="0"/>
              <a:t>‹#›</a:t>
            </a:fld>
            <a:endParaRPr lang="en-GB"/>
          </a:p>
        </p:txBody>
      </p:sp>
    </p:spTree>
    <p:extLst>
      <p:ext uri="{BB962C8B-B14F-4D97-AF65-F5344CB8AC3E}">
        <p14:creationId xmlns:p14="http://schemas.microsoft.com/office/powerpoint/2010/main" val="3484633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3DF55AA-A8D8-4CB6-966A-AB9232B93DC8}" type="datetimeFigureOut">
              <a:rPr lang="en-GB" smtClean="0"/>
              <a:t>18/11/2020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301CA0-D88C-4C66-842F-E2A22DBF4C43}" type="slidenum">
              <a:rPr lang="en-GB" smtClean="0"/>
              <a:t>‹#›</a:t>
            </a:fld>
            <a:endParaRPr lang="en-GB"/>
          </a:p>
        </p:txBody>
      </p:sp>
    </p:spTree>
    <p:extLst>
      <p:ext uri="{BB962C8B-B14F-4D97-AF65-F5344CB8AC3E}">
        <p14:creationId xmlns:p14="http://schemas.microsoft.com/office/powerpoint/2010/main" val="431495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3DF55AA-A8D8-4CB6-966A-AB9232B93DC8}" type="datetimeFigureOut">
              <a:rPr lang="en-GB" smtClean="0"/>
              <a:t>18/11/2020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301CA0-D88C-4C66-842F-E2A22DBF4C43}" type="slidenum">
              <a:rPr lang="en-GB" smtClean="0"/>
              <a:t>‹#›</a:t>
            </a:fld>
            <a:endParaRPr lang="en-GB"/>
          </a:p>
        </p:txBody>
      </p:sp>
    </p:spTree>
    <p:extLst>
      <p:ext uri="{BB962C8B-B14F-4D97-AF65-F5344CB8AC3E}">
        <p14:creationId xmlns:p14="http://schemas.microsoft.com/office/powerpoint/2010/main" val="3368779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3DF55AA-A8D8-4CB6-966A-AB9232B93DC8}" type="datetimeFigureOut">
              <a:rPr lang="en-GB" smtClean="0"/>
              <a:t>18/11/2020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301CA0-D88C-4C66-842F-E2A22DBF4C43}" type="slidenum">
              <a:rPr lang="en-GB" smtClean="0"/>
              <a:t>‹#›</a:t>
            </a:fld>
            <a:endParaRPr lang="en-GB"/>
          </a:p>
        </p:txBody>
      </p:sp>
    </p:spTree>
    <p:extLst>
      <p:ext uri="{BB962C8B-B14F-4D97-AF65-F5344CB8AC3E}">
        <p14:creationId xmlns:p14="http://schemas.microsoft.com/office/powerpoint/2010/main" val="2366262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DF55AA-A8D8-4CB6-966A-AB9232B93DC8}" type="datetimeFigureOut">
              <a:rPr lang="en-GB" smtClean="0"/>
              <a:t>18/11/2020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301CA0-D88C-4C66-842F-E2A22DBF4C43}" type="slidenum">
              <a:rPr lang="en-GB" smtClean="0"/>
              <a:t>‹#›</a:t>
            </a:fld>
            <a:endParaRPr lang="en-GB"/>
          </a:p>
        </p:txBody>
      </p:sp>
    </p:spTree>
    <p:extLst>
      <p:ext uri="{BB962C8B-B14F-4D97-AF65-F5344CB8AC3E}">
        <p14:creationId xmlns:p14="http://schemas.microsoft.com/office/powerpoint/2010/main" val="2488022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3DF55AA-A8D8-4CB6-966A-AB9232B93DC8}" type="datetimeFigureOut">
              <a:rPr lang="en-GB" smtClean="0"/>
              <a:t>18/11/2020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301CA0-D88C-4C66-842F-E2A22DBF4C43}" type="slidenum">
              <a:rPr lang="en-GB" smtClean="0"/>
              <a:t>‹#›</a:t>
            </a:fld>
            <a:endParaRPr lang="en-GB"/>
          </a:p>
        </p:txBody>
      </p:sp>
    </p:spTree>
    <p:extLst>
      <p:ext uri="{BB962C8B-B14F-4D97-AF65-F5344CB8AC3E}">
        <p14:creationId xmlns:p14="http://schemas.microsoft.com/office/powerpoint/2010/main" val="16029748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3DF55AA-A8D8-4CB6-966A-AB9232B93DC8}" type="datetimeFigureOut">
              <a:rPr lang="en-GB" smtClean="0"/>
              <a:t>18/11/2020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F301CA0-D88C-4C66-842F-E2A22DBF4C43}" type="slidenum">
              <a:rPr lang="en-GB" smtClean="0"/>
              <a:t>‹#›</a:t>
            </a:fld>
            <a:endParaRPr lang="en-GB"/>
          </a:p>
        </p:txBody>
      </p:sp>
    </p:spTree>
    <p:extLst>
      <p:ext uri="{BB962C8B-B14F-4D97-AF65-F5344CB8AC3E}">
        <p14:creationId xmlns:p14="http://schemas.microsoft.com/office/powerpoint/2010/main" val="1379912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3DF55AA-A8D8-4CB6-966A-AB9232B93DC8}" type="datetimeFigureOut">
              <a:rPr lang="en-GB" smtClean="0"/>
              <a:t>18/11/2020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F301CA0-D88C-4C66-842F-E2A22DBF4C43}" type="slidenum">
              <a:rPr lang="en-GB" smtClean="0"/>
              <a:t>‹#›</a:t>
            </a:fld>
            <a:endParaRPr lang="en-GB"/>
          </a:p>
        </p:txBody>
      </p:sp>
    </p:spTree>
    <p:extLst>
      <p:ext uri="{BB962C8B-B14F-4D97-AF65-F5344CB8AC3E}">
        <p14:creationId xmlns:p14="http://schemas.microsoft.com/office/powerpoint/2010/main" val="115712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DF55AA-A8D8-4CB6-966A-AB9232B93DC8}" type="datetimeFigureOut">
              <a:rPr lang="en-GB" smtClean="0"/>
              <a:t>18/11/2020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F301CA0-D88C-4C66-842F-E2A22DBF4C43}" type="slidenum">
              <a:rPr lang="en-GB" smtClean="0"/>
              <a:t>‹#›</a:t>
            </a:fld>
            <a:endParaRPr lang="en-GB"/>
          </a:p>
        </p:txBody>
      </p:sp>
    </p:spTree>
    <p:extLst>
      <p:ext uri="{BB962C8B-B14F-4D97-AF65-F5344CB8AC3E}">
        <p14:creationId xmlns:p14="http://schemas.microsoft.com/office/powerpoint/2010/main" val="3152893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3DF55AA-A8D8-4CB6-966A-AB9232B93DC8}" type="datetimeFigureOut">
              <a:rPr lang="en-GB" smtClean="0"/>
              <a:t>18/11/2020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301CA0-D88C-4C66-842F-E2A22DBF4C43}" type="slidenum">
              <a:rPr lang="en-GB" smtClean="0"/>
              <a:t>‹#›</a:t>
            </a:fld>
            <a:endParaRPr lang="en-GB"/>
          </a:p>
        </p:txBody>
      </p:sp>
    </p:spTree>
    <p:extLst>
      <p:ext uri="{BB962C8B-B14F-4D97-AF65-F5344CB8AC3E}">
        <p14:creationId xmlns:p14="http://schemas.microsoft.com/office/powerpoint/2010/main" val="2420355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3DF55AA-A8D8-4CB6-966A-AB9232B93DC8}" type="datetimeFigureOut">
              <a:rPr lang="en-GB" smtClean="0"/>
              <a:t>18/11/2020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301CA0-D88C-4C66-842F-E2A22DBF4C43}" type="slidenum">
              <a:rPr lang="en-GB" smtClean="0"/>
              <a:t>‹#›</a:t>
            </a:fld>
            <a:endParaRPr lang="en-GB"/>
          </a:p>
        </p:txBody>
      </p:sp>
    </p:spTree>
    <p:extLst>
      <p:ext uri="{BB962C8B-B14F-4D97-AF65-F5344CB8AC3E}">
        <p14:creationId xmlns:p14="http://schemas.microsoft.com/office/powerpoint/2010/main" val="115680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DF55AA-A8D8-4CB6-966A-AB9232B93DC8}" type="datetimeFigureOut">
              <a:rPr lang="en-GB" smtClean="0"/>
              <a:t>18/11/2020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301CA0-D88C-4C66-842F-E2A22DBF4C43}" type="slidenum">
              <a:rPr lang="en-GB" smtClean="0"/>
              <a:t>‹#›</a:t>
            </a:fld>
            <a:endParaRPr lang="en-GB"/>
          </a:p>
        </p:txBody>
      </p:sp>
    </p:spTree>
    <p:extLst>
      <p:ext uri="{BB962C8B-B14F-4D97-AF65-F5344CB8AC3E}">
        <p14:creationId xmlns:p14="http://schemas.microsoft.com/office/powerpoint/2010/main" val="10458234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285750" y="0"/>
            <a:ext cx="6477000" cy="564257"/>
          </a:xfrm>
          <a:prstGeom prst="rect">
            <a:avLst/>
          </a:prstGeom>
          <a:noFill/>
        </p:spPr>
        <p:txBody>
          <a:bodyPr wrap="square" lIns="132080" tIns="66040" rIns="132080" bIns="66040">
            <a:spAutoFit/>
          </a:bodyPr>
          <a:lstStyle/>
          <a:p>
            <a:pPr algn="ctr"/>
            <a:r>
              <a:rPr lang="en-US" sz="2800" b="1" u="sng" dirty="0">
                <a:ln w="0"/>
                <a:solidFill>
                  <a:srgbClr val="002060"/>
                </a:solidFill>
                <a:effectLst>
                  <a:outerShdw blurRad="38100" dist="25400" dir="5400000" algn="ctr" rotWithShape="0">
                    <a:srgbClr val="6E747A">
                      <a:alpha val="43000"/>
                    </a:srgbClr>
                  </a:outerShdw>
                </a:effectLst>
              </a:rPr>
              <a:t>Earths Structure  - Journey of Knowledge</a:t>
            </a:r>
          </a:p>
        </p:txBody>
      </p:sp>
      <p:sp>
        <p:nvSpPr>
          <p:cNvPr id="5" name="TextBox 4">
            <a:extLst>
              <a:ext uri="{FF2B5EF4-FFF2-40B4-BE49-F238E27FC236}">
                <a16:creationId xmlns:a16="http://schemas.microsoft.com/office/drawing/2014/main" id="{31CB9A6E-E90D-41E8-AD2D-6A0C767F502F}"/>
              </a:ext>
            </a:extLst>
          </p:cNvPr>
          <p:cNvSpPr txBox="1"/>
          <p:nvPr/>
        </p:nvSpPr>
        <p:spPr>
          <a:xfrm>
            <a:off x="121134" y="686936"/>
            <a:ext cx="7348811" cy="1754326"/>
          </a:xfrm>
          <a:prstGeom prst="rect">
            <a:avLst/>
          </a:prstGeom>
          <a:solidFill>
            <a:schemeClr val="accent5">
              <a:lumMod val="20000"/>
              <a:lumOff val="80000"/>
            </a:schemeClr>
          </a:solidFill>
          <a:ln w="3175">
            <a:noFill/>
          </a:ln>
        </p:spPr>
        <p:txBody>
          <a:bodyPr wrap="square" rtlCol="0">
            <a:spAutoFit/>
          </a:bodyPr>
          <a:lstStyle/>
          <a:p>
            <a:r>
              <a:rPr lang="en-GB" sz="1200" b="1" dirty="0"/>
              <a:t>Context and Introduction to Unit </a:t>
            </a:r>
          </a:p>
          <a:p>
            <a:r>
              <a:rPr lang="en-GB" sz="1200" dirty="0"/>
              <a:t>Pupils will learn about the Earths structure, the rocks that make up our planet and how these are formed.  They will also explore the idea behind some of the uses of theses rocks and the properties of theses.  Pupils will also have the chance to look at ceramics and composite materials, explore their properties and suggest uses for these</a:t>
            </a:r>
            <a:r>
              <a:rPr lang="en-GB" sz="1200" b="1" dirty="0"/>
              <a:t>. </a:t>
            </a:r>
          </a:p>
          <a:p>
            <a:endParaRPr lang="en-GB" sz="1200" b="1" i="1" dirty="0"/>
          </a:p>
          <a:p>
            <a:r>
              <a:rPr lang="en-GB" sz="1200" b="1" i="1" dirty="0"/>
              <a:t>Prior knowledge (KS2/KS3)</a:t>
            </a:r>
          </a:p>
          <a:p>
            <a:r>
              <a:rPr lang="en-GB" sz="1200" dirty="0"/>
              <a:t>Pupils have compared and grouped together different kinds of rocks on the basis of their appearance and simple physical properties, they should also be able to recognise soils are made from rocks. Pupils will also have some knowledge of materials and properties having explored these also in KS2.</a:t>
            </a:r>
            <a:endParaRPr lang="en-GB" sz="1200" i="1" dirty="0"/>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3482974540"/>
              </p:ext>
            </p:extLst>
          </p:nvPr>
        </p:nvGraphicFramePr>
        <p:xfrm>
          <a:off x="121134" y="2441261"/>
          <a:ext cx="12070866" cy="4373880"/>
        </p:xfrm>
        <a:graphic>
          <a:graphicData uri="http://schemas.openxmlformats.org/drawingml/2006/table">
            <a:tbl>
              <a:tblPr firstRow="1" bandRow="1">
                <a:tableStyleId>{5940675A-B579-460E-94D1-54222C63F5DA}</a:tableStyleId>
              </a:tblPr>
              <a:tblGrid>
                <a:gridCol w="6343321">
                  <a:extLst>
                    <a:ext uri="{9D8B030D-6E8A-4147-A177-3AD203B41FA5}">
                      <a16:colId xmlns:a16="http://schemas.microsoft.com/office/drawing/2014/main" val="3001272792"/>
                    </a:ext>
                  </a:extLst>
                </a:gridCol>
                <a:gridCol w="3552573">
                  <a:extLst>
                    <a:ext uri="{9D8B030D-6E8A-4147-A177-3AD203B41FA5}">
                      <a16:colId xmlns:a16="http://schemas.microsoft.com/office/drawing/2014/main" val="1897910160"/>
                    </a:ext>
                  </a:extLst>
                </a:gridCol>
                <a:gridCol w="2174972">
                  <a:extLst>
                    <a:ext uri="{9D8B030D-6E8A-4147-A177-3AD203B41FA5}">
                      <a16:colId xmlns:a16="http://schemas.microsoft.com/office/drawing/2014/main" val="3498275268"/>
                    </a:ext>
                  </a:extLst>
                </a:gridCol>
              </a:tblGrid>
              <a:tr h="4311231">
                <a:tc>
                  <a:txBody>
                    <a:bodyPr/>
                    <a:lstStyle/>
                    <a:p>
                      <a:pPr marL="0" indent="0" algn="l">
                        <a:buFont typeface="Arial" panose="020B0604020202020204" pitchFamily="34" charset="0"/>
                        <a:buNone/>
                      </a:pPr>
                      <a:r>
                        <a:rPr lang="en-GB" sz="1100" b="1" u="sng" baseline="0" dirty="0">
                          <a:solidFill>
                            <a:srgbClr val="002060"/>
                          </a:solidFill>
                        </a:rPr>
                        <a:t>CORE KNOWLEDGE</a:t>
                      </a:r>
                    </a:p>
                    <a:p>
                      <a:pPr marL="0" indent="0" algn="l">
                        <a:buFont typeface="Arial" panose="020B0604020202020204" pitchFamily="34" charset="0"/>
                        <a:buNone/>
                      </a:pPr>
                      <a:r>
                        <a:rPr lang="en-GB" sz="1000" b="0" u="none" baseline="0" dirty="0">
                          <a:solidFill>
                            <a:srgbClr val="002060"/>
                          </a:solidFill>
                        </a:rPr>
                        <a:t>The Earth is split into 3 main layers - crust, mantle, core.  The core is split into two sections itself, an inner core which is solid iron/nickel and an outer core which is liquid. The crust is the section of Earth that we live on and is the thinnest section.  The mantle is mostly solid rock but can flow due to activity in the core, this is just below the crust.  Finally, the core is found at the centre of the Earth. </a:t>
                      </a:r>
                    </a:p>
                    <a:p>
                      <a:pPr marL="0" indent="0" algn="l">
                        <a:buFont typeface="Arial" panose="020B0604020202020204" pitchFamily="34" charset="0"/>
                        <a:buNone/>
                      </a:pPr>
                      <a:endParaRPr lang="en-GB" sz="1000" b="0" u="none" baseline="0" dirty="0">
                        <a:solidFill>
                          <a:srgbClr val="002060"/>
                        </a:solidFill>
                      </a:endParaRPr>
                    </a:p>
                    <a:p>
                      <a:pPr marL="0" indent="0" algn="l">
                        <a:buFont typeface="Arial" panose="020B0604020202020204" pitchFamily="34" charset="0"/>
                        <a:buNone/>
                      </a:pPr>
                      <a:r>
                        <a:rPr lang="en-GB" sz="1000" b="0" u="none" baseline="0" dirty="0">
                          <a:solidFill>
                            <a:srgbClr val="002060"/>
                          </a:solidFill>
                        </a:rPr>
                        <a:t>The Earth is made up of 3 different types of rock:</a:t>
                      </a:r>
                    </a:p>
                    <a:p>
                      <a:pPr marL="171450" indent="-171450" algn="l">
                        <a:buFont typeface="Arial" panose="020B0604020202020204" pitchFamily="34" charset="0"/>
                        <a:buChar char="•"/>
                      </a:pPr>
                      <a:r>
                        <a:rPr lang="en-GB" sz="1000" b="0" u="none" baseline="0" dirty="0">
                          <a:solidFill>
                            <a:srgbClr val="002060"/>
                          </a:solidFill>
                        </a:rPr>
                        <a:t>Sedimentary – these are formed in layers, usually porous and are generally soft rocks (they can be scratched easily) Examples of these include sandstone and limestone.  Different sediment builds up on top of each other over time and due to compaction and cementation, the sediment sticks together. </a:t>
                      </a:r>
                    </a:p>
                    <a:p>
                      <a:pPr marL="171450" indent="-171450" algn="l">
                        <a:buFont typeface="Arial" panose="020B0604020202020204" pitchFamily="34" charset="0"/>
                        <a:buChar char="•"/>
                      </a:pPr>
                      <a:r>
                        <a:rPr lang="en-GB" sz="1000" b="0" u="none" baseline="0" dirty="0">
                          <a:solidFill>
                            <a:srgbClr val="002060"/>
                          </a:solidFill>
                        </a:rPr>
                        <a:t>Igneous – these are hard, durable rocks and are difficult to break.  Igneous rocks are often used in pavements and examples include granite, basalt and obsidian. They are formed from magma cooling down and depending upon if it cools quickly (outside volcano) or slowly (inside volcano), the crystals can be large (granite) or small (basalt).</a:t>
                      </a:r>
                    </a:p>
                    <a:p>
                      <a:pPr marL="171450" indent="-171450" algn="l">
                        <a:buFont typeface="Arial" panose="020B0604020202020204" pitchFamily="34" charset="0"/>
                        <a:buChar char="•"/>
                      </a:pPr>
                      <a:r>
                        <a:rPr lang="en-GB" sz="1000" b="0" u="none" baseline="0" dirty="0">
                          <a:solidFill>
                            <a:srgbClr val="002060"/>
                          </a:solidFill>
                        </a:rPr>
                        <a:t>Metamorphic – these are formed by changing other, existing types of rock through heat and high pressure over years. Examples of these include marble and slate, they are not porous and can be useful in kitchen worktops or roofing tiles. </a:t>
                      </a:r>
                    </a:p>
                    <a:p>
                      <a:pPr marL="171450" indent="-171450" algn="l">
                        <a:buFont typeface="Arial" panose="020B0604020202020204" pitchFamily="34" charset="0"/>
                        <a:buChar char="•"/>
                      </a:pPr>
                      <a:endParaRPr lang="en-GB" sz="1000" b="0" u="none" baseline="0" dirty="0">
                        <a:solidFill>
                          <a:srgbClr val="002060"/>
                        </a:solidFill>
                      </a:endParaRPr>
                    </a:p>
                    <a:p>
                      <a:pPr marL="0" indent="0" algn="l">
                        <a:buFont typeface="Arial" panose="020B0604020202020204" pitchFamily="34" charset="0"/>
                        <a:buNone/>
                      </a:pPr>
                      <a:r>
                        <a:rPr lang="en-GB" sz="1000" b="0" u="none" baseline="0" dirty="0">
                          <a:solidFill>
                            <a:srgbClr val="002060"/>
                          </a:solidFill>
                        </a:rPr>
                        <a:t>The rock cycle is a process that shows us how each type of rock is formed and the links between each ones formation. This can be represented in a diagram and details how sedimentary rocks can be changed into metamorphic rocks and consequently, igneous rocks. </a:t>
                      </a:r>
                    </a:p>
                    <a:p>
                      <a:pPr marL="0" indent="0" algn="l">
                        <a:buFont typeface="Arial" panose="020B0604020202020204" pitchFamily="34" charset="0"/>
                        <a:buNone/>
                      </a:pPr>
                      <a:endParaRPr lang="en-GB" sz="1000" b="0" u="none" baseline="0" dirty="0">
                        <a:solidFill>
                          <a:srgbClr val="002060"/>
                        </a:solidFill>
                      </a:endParaRPr>
                    </a:p>
                    <a:p>
                      <a:pPr marL="0" indent="0" algn="l">
                        <a:buFont typeface="Arial" panose="020B0604020202020204" pitchFamily="34" charset="0"/>
                        <a:buNone/>
                      </a:pPr>
                      <a:r>
                        <a:rPr lang="en-GB" sz="1000" b="0" u="none" baseline="0" dirty="0">
                          <a:solidFill>
                            <a:srgbClr val="002060"/>
                          </a:solidFill>
                        </a:rPr>
                        <a:t>Weathering is a process by were rocks can be broken down into smaller pieces depending upon the type of weathering. There are 3 types: Biological (plants and animals breaking them up), Chemical (acid in rain water reacting with rock and breaking it up) and Physical (temperature changes in water that has settled in cracks can break them apart when frozen/thawed)</a:t>
                      </a:r>
                    </a:p>
                    <a:p>
                      <a:pPr marL="0" indent="0" algn="l">
                        <a:buFont typeface="Arial" panose="020B0604020202020204" pitchFamily="34" charset="0"/>
                        <a:buNone/>
                      </a:pPr>
                      <a:r>
                        <a:rPr lang="en-GB" sz="1000" b="0" u="none" baseline="0" dirty="0">
                          <a:solidFill>
                            <a:srgbClr val="002060"/>
                          </a:solidFill>
                        </a:rPr>
                        <a:t>Composites are materials made up from more than one material, specifically chosen to improve the properties of the object. Ceramics are useful compounds - hard, strong, brittle, electrical insulators and high melting points (bricks).  These are more suitable for jobs like buildings/crockery etc because of these properties. </a:t>
                      </a: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0" indent="0" algn="l">
                        <a:buFont typeface="Arial" panose="020B0604020202020204" pitchFamily="34" charset="0"/>
                        <a:buNone/>
                      </a:pPr>
                      <a:endParaRPr lang="en-GB" sz="1100" b="1" u="sng"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u="none" baseline="0" dirty="0">
                          <a:solidFill>
                            <a:srgbClr val="002060"/>
                          </a:solidFill>
                        </a:rPr>
                        <a:t>Link weathering to environmental issues (acid rain, burning fossil fuels)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u="none" dirty="0">
                          <a:solidFill>
                            <a:srgbClr val="002060"/>
                          </a:solidFill>
                        </a:rPr>
                        <a:t>Formation</a:t>
                      </a:r>
                      <a:r>
                        <a:rPr lang="en-GB" sz="1100" b="0" u="none" baseline="0" dirty="0">
                          <a:solidFill>
                            <a:srgbClr val="002060"/>
                          </a:solidFill>
                        </a:rPr>
                        <a:t> of composite materials</a:t>
                      </a:r>
                    </a:p>
                    <a:p>
                      <a:pPr marL="0" indent="0" algn="l">
                        <a:buFont typeface="Arial" panose="020B0604020202020204" pitchFamily="34" charset="0"/>
                        <a:buNone/>
                      </a:pPr>
                      <a:r>
                        <a:rPr lang="en-GB" sz="1100" b="0" u="none" baseline="0" dirty="0">
                          <a:solidFill>
                            <a:srgbClr val="002060"/>
                          </a:solidFill>
                        </a:rPr>
                        <a:t>Polymers – what are they and how are they similar to ceramics and composites. </a:t>
                      </a:r>
                      <a:endParaRPr lang="en-GB" sz="1100" b="0" u="none" dirty="0">
                        <a:solidFill>
                          <a:srgbClr val="002060"/>
                        </a:solidFill>
                      </a:endParaRP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p>
                    <a:p>
                      <a:pPr marL="0" indent="0" algn="l">
                        <a:buFont typeface="Arial" panose="020B0604020202020204" pitchFamily="34" charset="0"/>
                        <a:buNone/>
                      </a:pPr>
                      <a:r>
                        <a:rPr lang="en-GB" sz="1100" b="0" u="none" dirty="0">
                          <a:solidFill>
                            <a:srgbClr val="002060"/>
                          </a:solidFill>
                        </a:rPr>
                        <a:t>Earth</a:t>
                      </a:r>
                    </a:p>
                    <a:p>
                      <a:pPr marL="0" indent="0" algn="l">
                        <a:buFont typeface="Arial" panose="020B0604020202020204" pitchFamily="34" charset="0"/>
                        <a:buNone/>
                      </a:pPr>
                      <a:r>
                        <a:rPr lang="en-GB" sz="1100" b="0" u="none" dirty="0">
                          <a:solidFill>
                            <a:srgbClr val="002060"/>
                          </a:solidFill>
                        </a:rPr>
                        <a:t>Crust</a:t>
                      </a:r>
                    </a:p>
                    <a:p>
                      <a:pPr marL="0" indent="0" algn="l">
                        <a:buFont typeface="Arial" panose="020B0604020202020204" pitchFamily="34" charset="0"/>
                        <a:buNone/>
                      </a:pPr>
                      <a:r>
                        <a:rPr lang="en-GB" sz="1100" b="0" u="none" dirty="0">
                          <a:solidFill>
                            <a:srgbClr val="002060"/>
                          </a:solidFill>
                        </a:rPr>
                        <a:t>Mantle</a:t>
                      </a:r>
                    </a:p>
                    <a:p>
                      <a:pPr marL="0" indent="0" algn="l">
                        <a:buFont typeface="Arial" panose="020B0604020202020204" pitchFamily="34" charset="0"/>
                        <a:buNone/>
                      </a:pPr>
                      <a:r>
                        <a:rPr lang="en-GB" sz="1100" b="0" u="none" dirty="0">
                          <a:solidFill>
                            <a:srgbClr val="002060"/>
                          </a:solidFill>
                        </a:rPr>
                        <a:t>Core</a:t>
                      </a:r>
                    </a:p>
                    <a:p>
                      <a:pPr marL="0" indent="0" algn="l">
                        <a:buFont typeface="Arial" panose="020B0604020202020204" pitchFamily="34" charset="0"/>
                        <a:buNone/>
                      </a:pPr>
                      <a:r>
                        <a:rPr lang="en-GB" sz="1100" b="0" u="none" dirty="0">
                          <a:solidFill>
                            <a:srgbClr val="002060"/>
                          </a:solidFill>
                        </a:rPr>
                        <a:t>Magma</a:t>
                      </a:r>
                    </a:p>
                    <a:p>
                      <a:pPr marL="0" indent="0" algn="l">
                        <a:buFont typeface="Arial" panose="020B0604020202020204" pitchFamily="34" charset="0"/>
                        <a:buNone/>
                      </a:pPr>
                      <a:r>
                        <a:rPr lang="en-GB" sz="1100" b="0" u="none" dirty="0">
                          <a:solidFill>
                            <a:srgbClr val="002060"/>
                          </a:solidFill>
                        </a:rPr>
                        <a:t>Lava</a:t>
                      </a:r>
                    </a:p>
                    <a:p>
                      <a:pPr marL="0" indent="0" algn="l">
                        <a:buFont typeface="Arial" panose="020B0604020202020204" pitchFamily="34" charset="0"/>
                        <a:buNone/>
                      </a:pPr>
                      <a:r>
                        <a:rPr lang="en-GB" sz="1100" b="0" u="none" dirty="0">
                          <a:solidFill>
                            <a:srgbClr val="002060"/>
                          </a:solidFill>
                        </a:rPr>
                        <a:t>Sedimentary</a:t>
                      </a:r>
                    </a:p>
                    <a:p>
                      <a:pPr marL="0" indent="0" algn="l">
                        <a:buFont typeface="Arial" panose="020B0604020202020204" pitchFamily="34" charset="0"/>
                        <a:buNone/>
                      </a:pPr>
                      <a:r>
                        <a:rPr lang="en-GB" sz="1100" b="0" u="none" dirty="0">
                          <a:solidFill>
                            <a:srgbClr val="002060"/>
                          </a:solidFill>
                        </a:rPr>
                        <a:t>Metamorphic (etymology)</a:t>
                      </a:r>
                    </a:p>
                    <a:p>
                      <a:pPr marL="0" indent="0" algn="l">
                        <a:buFont typeface="Arial" panose="020B0604020202020204" pitchFamily="34" charset="0"/>
                        <a:buNone/>
                      </a:pPr>
                      <a:r>
                        <a:rPr lang="en-GB" sz="1100" b="0" u="none" dirty="0">
                          <a:solidFill>
                            <a:srgbClr val="002060"/>
                          </a:solidFill>
                        </a:rPr>
                        <a:t>Igneous</a:t>
                      </a:r>
                    </a:p>
                    <a:p>
                      <a:pPr marL="0" indent="0" algn="l">
                        <a:buFont typeface="Arial" panose="020B0604020202020204" pitchFamily="34" charset="0"/>
                        <a:buNone/>
                      </a:pPr>
                      <a:r>
                        <a:rPr lang="en-GB" sz="1100" b="0" u="none" dirty="0">
                          <a:solidFill>
                            <a:srgbClr val="002060"/>
                          </a:solidFill>
                        </a:rPr>
                        <a:t>Rock</a:t>
                      </a:r>
                    </a:p>
                    <a:p>
                      <a:pPr marL="0" indent="0" algn="l">
                        <a:buFont typeface="Arial" panose="020B0604020202020204" pitchFamily="34" charset="0"/>
                        <a:buNone/>
                      </a:pPr>
                      <a:r>
                        <a:rPr lang="en-GB" sz="1100" b="0" u="none" dirty="0">
                          <a:solidFill>
                            <a:srgbClr val="002060"/>
                          </a:solidFill>
                        </a:rPr>
                        <a:t>Cycle (etymology)</a:t>
                      </a:r>
                    </a:p>
                    <a:p>
                      <a:pPr marL="0" indent="0" algn="l">
                        <a:buFont typeface="Arial" panose="020B0604020202020204" pitchFamily="34" charset="0"/>
                        <a:buNone/>
                      </a:pPr>
                      <a:r>
                        <a:rPr lang="en-GB" sz="1100" b="0" u="none" dirty="0">
                          <a:solidFill>
                            <a:srgbClr val="002060"/>
                          </a:solidFill>
                        </a:rPr>
                        <a:t>Ceramic</a:t>
                      </a:r>
                    </a:p>
                    <a:p>
                      <a:pPr marL="0" indent="0" algn="l">
                        <a:buFont typeface="Arial" panose="020B0604020202020204" pitchFamily="34" charset="0"/>
                        <a:buNone/>
                      </a:pPr>
                      <a:r>
                        <a:rPr lang="en-GB" sz="1100" b="0" u="none" dirty="0">
                          <a:solidFill>
                            <a:srgbClr val="002060"/>
                          </a:solidFill>
                        </a:rPr>
                        <a:t>Composite (etymology)</a:t>
                      </a:r>
                    </a:p>
                  </a:txBody>
                  <a:tcPr/>
                </a:tc>
                <a:tc>
                  <a:txBody>
                    <a:bodyPr/>
                    <a:lstStyle/>
                    <a:p>
                      <a:pPr algn="l"/>
                      <a:r>
                        <a:rPr lang="en-GB" sz="1100" b="0" u="sng" dirty="0">
                          <a:solidFill>
                            <a:srgbClr val="002060"/>
                          </a:solidFill>
                        </a:rPr>
                        <a:t>Personal Development</a:t>
                      </a:r>
                    </a:p>
                    <a:p>
                      <a:pPr algn="l"/>
                      <a:r>
                        <a:rPr lang="en-GB" sz="1100" b="0" u="none" dirty="0">
                          <a:solidFill>
                            <a:srgbClr val="002060"/>
                          </a:solidFill>
                        </a:rPr>
                        <a:t>Considering some of the processes that have contributed tot the formation of our planet. </a:t>
                      </a:r>
                      <a:endParaRPr lang="en-US" sz="1100" b="0" u="sng" dirty="0">
                        <a:solidFill>
                          <a:srgbClr val="002060"/>
                        </a:solidFill>
                      </a:endParaRPr>
                    </a:p>
                    <a:p>
                      <a:pPr algn="l"/>
                      <a:endParaRPr lang="en-US" sz="1100" b="0" u="sng" dirty="0">
                        <a:solidFill>
                          <a:srgbClr val="002060"/>
                        </a:solidFill>
                      </a:endParaRPr>
                    </a:p>
                    <a:p>
                      <a:pPr algn="l"/>
                      <a:r>
                        <a:rPr lang="en-US" sz="1100" b="0" u="sng" dirty="0">
                          <a:solidFill>
                            <a:srgbClr val="002060"/>
                          </a:solidFill>
                        </a:rPr>
                        <a:t>L</a:t>
                      </a:r>
                      <a:r>
                        <a:rPr lang="en-GB" sz="1100" b="0" u="sng" dirty="0" err="1">
                          <a:solidFill>
                            <a:srgbClr val="002060"/>
                          </a:solidFill>
                        </a:rPr>
                        <a:t>iteracy</a:t>
                      </a:r>
                      <a:r>
                        <a:rPr lang="en-GB" sz="1100" b="0" u="sng" dirty="0">
                          <a:solidFill>
                            <a:srgbClr val="002060"/>
                          </a:solidFill>
                        </a:rPr>
                        <a:t> Focus</a:t>
                      </a:r>
                    </a:p>
                    <a:p>
                      <a:pPr algn="l"/>
                      <a:r>
                        <a:rPr lang="en-GB" sz="1100" kern="1200" dirty="0">
                          <a:solidFill>
                            <a:srgbClr val="002060"/>
                          </a:solidFill>
                          <a:effectLst/>
                          <a:latin typeface="+mn-lt"/>
                          <a:ea typeface="+mn-ea"/>
                          <a:cs typeface="+mn-cs"/>
                        </a:rPr>
                        <a:t>Skimming, scanning and reading for detail using extract from ‘whizz pop bang magazine’ linked to volcanos. </a:t>
                      </a:r>
                      <a:endParaRPr lang="en-US" sz="1100" b="0" u="sng" dirty="0">
                        <a:solidFill>
                          <a:srgbClr val="002060"/>
                        </a:solidFill>
                      </a:endParaRPr>
                    </a:p>
                    <a:p>
                      <a:pPr algn="l"/>
                      <a:endParaRPr lang="en-US" sz="1100" b="0" u="sng" dirty="0">
                        <a:solidFill>
                          <a:srgbClr val="002060"/>
                        </a:solidFill>
                      </a:endParaRPr>
                    </a:p>
                    <a:p>
                      <a:pPr algn="l"/>
                      <a:r>
                        <a:rPr lang="en-US" sz="1100" b="0" u="sng" dirty="0">
                          <a:solidFill>
                            <a:srgbClr val="002060"/>
                          </a:solidFill>
                        </a:rPr>
                        <a:t>N</a:t>
                      </a:r>
                      <a:r>
                        <a:rPr lang="en-GB" sz="1100" b="0" u="sng" dirty="0" err="1">
                          <a:solidFill>
                            <a:srgbClr val="002060"/>
                          </a:solidFill>
                        </a:rPr>
                        <a:t>umeracy</a:t>
                      </a:r>
                      <a:r>
                        <a:rPr lang="en-GB" sz="1100" b="0" u="sng" dirty="0">
                          <a:solidFill>
                            <a:srgbClr val="002060"/>
                          </a:solidFill>
                        </a:rPr>
                        <a:t> focus</a:t>
                      </a:r>
                    </a:p>
                    <a:p>
                      <a:pPr algn="l"/>
                      <a:r>
                        <a:rPr lang="en-GB" sz="1100" b="0" u="none" dirty="0">
                          <a:solidFill>
                            <a:srgbClr val="002060"/>
                          </a:solidFill>
                        </a:rPr>
                        <a:t>Describing relative sizes of earth composition. </a:t>
                      </a:r>
                    </a:p>
                    <a:p>
                      <a:pPr algn="l"/>
                      <a:endParaRPr lang="en-GB" sz="1100" b="0" u="none" dirty="0">
                        <a:solidFill>
                          <a:srgbClr val="002060"/>
                        </a:solidFill>
                      </a:endParaRPr>
                    </a:p>
                    <a:p>
                      <a:pPr algn="ctr"/>
                      <a:endParaRPr lang="en-GB" sz="1100" b="1" u="sng" dirty="0">
                        <a:solidFill>
                          <a:srgbClr val="002060"/>
                        </a:solidFill>
                      </a:endParaRPr>
                    </a:p>
                    <a:p>
                      <a:pPr algn="l"/>
                      <a:r>
                        <a:rPr lang="en-GB" sz="1100" b="1" u="sng" dirty="0">
                          <a:solidFill>
                            <a:srgbClr val="002060"/>
                          </a:solidFill>
                        </a:rPr>
                        <a:t>WHERE NEXT?</a:t>
                      </a:r>
                    </a:p>
                    <a:p>
                      <a:pPr algn="l"/>
                      <a:endParaRPr lang="en-GB" sz="1100" b="1" u="sng" dirty="0">
                        <a:solidFill>
                          <a:srgbClr val="002060"/>
                        </a:solidFill>
                      </a:endParaRPr>
                    </a:p>
                    <a:p>
                      <a:pPr algn="l"/>
                      <a:r>
                        <a:rPr lang="en-GB" sz="1100" b="0" u="none" dirty="0">
                          <a:solidFill>
                            <a:srgbClr val="002060"/>
                          </a:solidFill>
                        </a:rPr>
                        <a:t>The Earths atmosphere</a:t>
                      </a:r>
                      <a:r>
                        <a:rPr lang="en-GB" sz="1100" b="0" u="none" baseline="0" dirty="0">
                          <a:solidFill>
                            <a:srgbClr val="002060"/>
                          </a:solidFill>
                        </a:rPr>
                        <a:t> AQA C13 KS4</a:t>
                      </a:r>
                    </a:p>
                    <a:p>
                      <a:pPr algn="l"/>
                      <a:r>
                        <a:rPr lang="en-GB" sz="1100" b="0" u="none" baseline="0" dirty="0">
                          <a:solidFill>
                            <a:srgbClr val="002060"/>
                          </a:solidFill>
                        </a:rPr>
                        <a:t>Using our resources AQA C15 KS4</a:t>
                      </a:r>
                    </a:p>
                    <a:p>
                      <a:pPr algn="l"/>
                      <a:r>
                        <a:rPr lang="en-GB" sz="1100" b="0" u="none" baseline="0" dirty="0">
                          <a:solidFill>
                            <a:srgbClr val="002060"/>
                          </a:solidFill>
                        </a:rPr>
                        <a:t>Chemical Changes AQA C5 KS4</a:t>
                      </a:r>
                      <a:endParaRPr lang="en-GB" sz="1100" b="1" u="sng" dirty="0">
                        <a:solidFill>
                          <a:srgbClr val="002060"/>
                        </a:solidFill>
                      </a:endParaRPr>
                    </a:p>
                    <a:p>
                      <a:pPr algn="ctr"/>
                      <a:endParaRPr lang="en-GB" sz="1100" b="1" u="sng" dirty="0">
                        <a:solidFill>
                          <a:srgbClr val="002060"/>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12198" t="10947" r="11997" b="12411"/>
          <a:stretch/>
        </p:blipFill>
        <p:spPr>
          <a:xfrm>
            <a:off x="8002012" y="0"/>
            <a:ext cx="4189988" cy="2341463"/>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438271" y="251351"/>
            <a:ext cx="3294184" cy="1877437"/>
          </a:xfrm>
          <a:prstGeom prst="rect">
            <a:avLst/>
          </a:prstGeom>
          <a:noFill/>
        </p:spPr>
        <p:txBody>
          <a:bodyPr wrap="square" rtlCol="0">
            <a:spAutoFit/>
          </a:bodyPr>
          <a:lstStyle/>
          <a:p>
            <a:r>
              <a:rPr lang="en-GB" sz="1400" b="1" u="sng" dirty="0"/>
              <a:t>The bigger picture:</a:t>
            </a:r>
          </a:p>
          <a:p>
            <a:r>
              <a:rPr lang="en-GB" sz="1400" i="1" dirty="0"/>
              <a:t>Personal development opportunities – examine the Earth and explore the possibilities that some of the materials afford us in society and how they impact our lives.</a:t>
            </a:r>
          </a:p>
          <a:p>
            <a:r>
              <a:rPr lang="en-GB" sz="1400" i="1" dirty="0"/>
              <a:t>Career links – geologist, builder/tradesman</a:t>
            </a:r>
          </a:p>
          <a:p>
            <a:endParaRPr lang="en-GB" dirty="0"/>
          </a:p>
        </p:txBody>
      </p:sp>
    </p:spTree>
    <p:extLst>
      <p:ext uri="{BB962C8B-B14F-4D97-AF65-F5344CB8AC3E}">
        <p14:creationId xmlns:p14="http://schemas.microsoft.com/office/powerpoint/2010/main" val="2841902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2880487" y="-20554"/>
            <a:ext cx="5463933"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Year 8 Earths Structure: Assessment Plan</a:t>
            </a:r>
          </a:p>
        </p:txBody>
      </p:sp>
      <p:sp>
        <p:nvSpPr>
          <p:cNvPr id="5" name="TextBox 4">
            <a:extLst>
              <a:ext uri="{FF2B5EF4-FFF2-40B4-BE49-F238E27FC236}">
                <a16:creationId xmlns:a16="http://schemas.microsoft.com/office/drawing/2014/main" id="{31CB9A6E-E90D-41E8-AD2D-6A0C767F502F}"/>
              </a:ext>
            </a:extLst>
          </p:cNvPr>
          <p:cNvSpPr txBox="1"/>
          <p:nvPr/>
        </p:nvSpPr>
        <p:spPr>
          <a:xfrm>
            <a:off x="139435" y="480353"/>
            <a:ext cx="11750215" cy="1384995"/>
          </a:xfrm>
          <a:prstGeom prst="rect">
            <a:avLst/>
          </a:prstGeom>
          <a:solidFill>
            <a:schemeClr val="accent5">
              <a:lumMod val="20000"/>
              <a:lumOff val="80000"/>
            </a:schemeClr>
          </a:solidFill>
          <a:ln w="3175">
            <a:noFill/>
          </a:ln>
        </p:spPr>
        <p:txBody>
          <a:bodyPr wrap="square" rtlCol="0">
            <a:spAutoFit/>
          </a:bodyPr>
          <a:lstStyle/>
          <a:p>
            <a:r>
              <a:rPr lang="en-US" sz="1400" b="1" dirty="0"/>
              <a:t>M</a:t>
            </a:r>
            <a:r>
              <a:rPr lang="en-GB" sz="1400" b="1" dirty="0"/>
              <a:t>APs </a:t>
            </a:r>
            <a:r>
              <a:rPr lang="en-GB" sz="1400" dirty="0"/>
              <a:t>– Pupils will complete the following WOW zone tasks (guidance and mark schemes can be found within the lesson resources):</a:t>
            </a:r>
          </a:p>
          <a:p>
            <a:endParaRPr lang="en-GB" sz="1400" dirty="0"/>
          </a:p>
          <a:p>
            <a:r>
              <a:rPr lang="en-GB" sz="1400" b="1" dirty="0"/>
              <a:t>Using data (supplied in lesson resources), identify which materials could be ceramics and suggest suitable uses for these.</a:t>
            </a:r>
            <a:endParaRPr lang="en-US" sz="1400" b="1" dirty="0"/>
          </a:p>
          <a:p>
            <a:endParaRPr lang="en-US" sz="1400" dirty="0"/>
          </a:p>
          <a:p>
            <a:r>
              <a:rPr lang="en-US" sz="1400" b="1" dirty="0"/>
              <a:t>S</a:t>
            </a:r>
            <a:r>
              <a:rPr lang="en-GB" sz="1400" b="1" dirty="0" err="1"/>
              <a:t>ummative</a:t>
            </a:r>
            <a:r>
              <a:rPr lang="en-GB" sz="1400" b="1" dirty="0"/>
              <a:t> assessment </a:t>
            </a:r>
            <a:r>
              <a:rPr lang="en-GB" sz="1400" dirty="0"/>
              <a:t>– The knowledge from this unit will be tested as part of a 1 hour P2S exam which will combine the Biology, Chemistry and Physics curriculum covered so far.  </a:t>
            </a:r>
          </a:p>
        </p:txBody>
      </p:sp>
      <p:graphicFrame>
        <p:nvGraphicFramePr>
          <p:cNvPr id="7" name="Table 6">
            <a:extLst>
              <a:ext uri="{FF2B5EF4-FFF2-40B4-BE49-F238E27FC236}">
                <a16:creationId xmlns:a16="http://schemas.microsoft.com/office/drawing/2014/main" id="{01C08D8A-5FDD-4287-A708-1818B449F9AB}"/>
              </a:ext>
            </a:extLst>
          </p:cNvPr>
          <p:cNvGraphicFramePr>
            <a:graphicFrameLocks noGrp="1"/>
          </p:cNvGraphicFramePr>
          <p:nvPr>
            <p:extLst>
              <p:ext uri="{D42A27DB-BD31-4B8C-83A1-F6EECF244321}">
                <p14:modId xmlns:p14="http://schemas.microsoft.com/office/powerpoint/2010/main" val="1151653598"/>
              </p:ext>
            </p:extLst>
          </p:nvPr>
        </p:nvGraphicFramePr>
        <p:xfrm>
          <a:off x="128750" y="1969604"/>
          <a:ext cx="11934500" cy="4740541"/>
        </p:xfrm>
        <a:graphic>
          <a:graphicData uri="http://schemas.openxmlformats.org/drawingml/2006/table">
            <a:tbl>
              <a:tblPr firstRow="1" bandRow="1">
                <a:tableStyleId>{69CF1AB2-1976-4502-BF36-3FF5EA218861}</a:tableStyleId>
              </a:tblPr>
              <a:tblGrid>
                <a:gridCol w="1676868">
                  <a:extLst>
                    <a:ext uri="{9D8B030D-6E8A-4147-A177-3AD203B41FA5}">
                      <a16:colId xmlns:a16="http://schemas.microsoft.com/office/drawing/2014/main" val="26545288"/>
                    </a:ext>
                  </a:extLst>
                </a:gridCol>
                <a:gridCol w="1445582">
                  <a:extLst>
                    <a:ext uri="{9D8B030D-6E8A-4147-A177-3AD203B41FA5}">
                      <a16:colId xmlns:a16="http://schemas.microsoft.com/office/drawing/2014/main" val="3735789182"/>
                    </a:ext>
                  </a:extLst>
                </a:gridCol>
                <a:gridCol w="6116084">
                  <a:extLst>
                    <a:ext uri="{9D8B030D-6E8A-4147-A177-3AD203B41FA5}">
                      <a16:colId xmlns:a16="http://schemas.microsoft.com/office/drawing/2014/main" val="3033360634"/>
                    </a:ext>
                  </a:extLst>
                </a:gridCol>
                <a:gridCol w="2695966">
                  <a:extLst>
                    <a:ext uri="{9D8B030D-6E8A-4147-A177-3AD203B41FA5}">
                      <a16:colId xmlns:a16="http://schemas.microsoft.com/office/drawing/2014/main" val="2709544202"/>
                    </a:ext>
                  </a:extLst>
                </a:gridCol>
              </a:tblGrid>
              <a:tr h="262707">
                <a:tc gridSpan="4">
                  <a:txBody>
                    <a:bodyPr/>
                    <a:lstStyle/>
                    <a:p>
                      <a:pPr algn="ctr"/>
                      <a:r>
                        <a:rPr lang="en-US" sz="1100" dirty="0">
                          <a:solidFill>
                            <a:schemeClr val="tx1"/>
                          </a:solidFill>
                        </a:rPr>
                        <a:t>Assessment Milestones</a:t>
                      </a:r>
                      <a:endParaRPr lang="en-GB" sz="11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extLst>
                  <a:ext uri="{0D108BD9-81ED-4DB2-BD59-A6C34878D82A}">
                    <a16:rowId xmlns:a16="http://schemas.microsoft.com/office/drawing/2014/main" val="3069175115"/>
                  </a:ext>
                </a:extLst>
              </a:tr>
              <a:tr h="363034">
                <a:tc>
                  <a:txBody>
                    <a:bodyPr/>
                    <a:lstStyle/>
                    <a:p>
                      <a:r>
                        <a:rPr lang="en-US" sz="1100" dirty="0">
                          <a:solidFill>
                            <a:schemeClr val="tx1"/>
                          </a:solidFill>
                        </a:rPr>
                        <a:t>Emerging</a:t>
                      </a:r>
                      <a:endParaRPr lang="en-GB" sz="1100" dirty="0">
                        <a:solidFill>
                          <a:schemeClr val="tx1"/>
                        </a:solidFill>
                      </a:endParaRPr>
                    </a:p>
                  </a:txBody>
                  <a:tcPr/>
                </a:tc>
                <a:tc>
                  <a:txBody>
                    <a:bodyPr/>
                    <a:lstStyle/>
                    <a:p>
                      <a:r>
                        <a:rPr lang="en-US" sz="1100" dirty="0">
                          <a:solidFill>
                            <a:schemeClr val="tx1"/>
                          </a:solidFill>
                        </a:rPr>
                        <a:t>Developing</a:t>
                      </a:r>
                      <a:endParaRPr lang="en-GB" sz="1100" dirty="0">
                        <a:solidFill>
                          <a:schemeClr val="tx1"/>
                        </a:solidFill>
                      </a:endParaRPr>
                    </a:p>
                  </a:txBody>
                  <a:tcPr/>
                </a:tc>
                <a:tc>
                  <a:txBody>
                    <a:bodyPr/>
                    <a:lstStyle/>
                    <a:p>
                      <a:r>
                        <a:rPr lang="en-US" sz="1100" dirty="0">
                          <a:solidFill>
                            <a:schemeClr val="tx1"/>
                          </a:solidFill>
                        </a:rPr>
                        <a:t>Securing</a:t>
                      </a:r>
                      <a:endParaRPr lang="en-GB" sz="1100" dirty="0">
                        <a:solidFill>
                          <a:schemeClr val="tx1"/>
                        </a:solidFill>
                      </a:endParaRPr>
                    </a:p>
                  </a:txBody>
                  <a:tcPr/>
                </a:tc>
                <a:tc>
                  <a:txBody>
                    <a:bodyPr/>
                    <a:lstStyle/>
                    <a:p>
                      <a:r>
                        <a:rPr lang="en-US" sz="1100" dirty="0">
                          <a:solidFill>
                            <a:schemeClr val="tx1"/>
                          </a:solidFill>
                        </a:rPr>
                        <a:t>Mastering</a:t>
                      </a:r>
                      <a:endParaRPr lang="en-GB" sz="1100" dirty="0">
                        <a:solidFill>
                          <a:schemeClr val="tx1"/>
                        </a:solidFill>
                      </a:endParaRPr>
                    </a:p>
                  </a:txBody>
                  <a:tcPr/>
                </a:tc>
                <a:extLst>
                  <a:ext uri="{0D108BD9-81ED-4DB2-BD59-A6C34878D82A}">
                    <a16:rowId xmlns:a16="http://schemas.microsoft.com/office/drawing/2014/main" val="1482251926"/>
                  </a:ext>
                </a:extLst>
              </a:tr>
              <a:tr h="3687698">
                <a:tc>
                  <a:txBody>
                    <a:bodyPr/>
                    <a:lstStyle/>
                    <a:p>
                      <a:r>
                        <a:rPr lang="en-US" sz="1100" b="1" i="1" dirty="0">
                          <a:solidFill>
                            <a:schemeClr val="tx1"/>
                          </a:solidFill>
                        </a:rPr>
                        <a:t>Pupils have basic knowledge of the Earths materials/structure, for example:</a:t>
                      </a:r>
                    </a:p>
                    <a:p>
                      <a:endParaRPr lang="en-US" sz="1100" b="1" i="1" dirty="0">
                        <a:solidFill>
                          <a:schemeClr val="tx1"/>
                        </a:solidFill>
                      </a:endParaRPr>
                    </a:p>
                    <a:p>
                      <a:r>
                        <a:rPr lang="en-US" sz="1100" dirty="0">
                          <a:solidFill>
                            <a:schemeClr val="tx1"/>
                          </a:solidFill>
                        </a:rPr>
                        <a:t>Identify the 3 layers of the Earth</a:t>
                      </a:r>
                    </a:p>
                    <a:p>
                      <a:endParaRPr lang="en-US" sz="1100" dirty="0">
                        <a:solidFill>
                          <a:schemeClr val="tx1"/>
                        </a:solidFill>
                      </a:endParaRPr>
                    </a:p>
                    <a:p>
                      <a:r>
                        <a:rPr lang="en-US" sz="1100" dirty="0">
                          <a:solidFill>
                            <a:schemeClr val="tx1"/>
                          </a:solidFill>
                        </a:rPr>
                        <a:t>State the three different types of rock that can be found in the ground. </a:t>
                      </a:r>
                    </a:p>
                    <a:p>
                      <a:endParaRPr lang="en-US" sz="1100" dirty="0">
                        <a:solidFill>
                          <a:schemeClr val="tx1"/>
                        </a:solidFill>
                      </a:endParaRPr>
                    </a:p>
                    <a:p>
                      <a:r>
                        <a:rPr lang="en-US" sz="1100" dirty="0" err="1">
                          <a:solidFill>
                            <a:schemeClr val="tx1"/>
                          </a:solidFill>
                        </a:rPr>
                        <a:t>Recognise</a:t>
                      </a:r>
                      <a:r>
                        <a:rPr lang="en-US" sz="1100" dirty="0">
                          <a:solidFill>
                            <a:schemeClr val="tx1"/>
                          </a:solidFill>
                        </a:rPr>
                        <a:t> that weathering is where rocks are broken down</a:t>
                      </a:r>
                    </a:p>
                    <a:p>
                      <a:endParaRPr lang="en-US" sz="1100" dirty="0">
                        <a:solidFill>
                          <a:schemeClr val="tx1"/>
                        </a:solidFill>
                      </a:endParaRPr>
                    </a:p>
                    <a:p>
                      <a:r>
                        <a:rPr lang="en-US" sz="1100" dirty="0">
                          <a:solidFill>
                            <a:schemeClr val="tx1"/>
                          </a:solidFill>
                        </a:rPr>
                        <a:t>Ceramics are things such as bricks and crockery</a:t>
                      </a:r>
                    </a:p>
                  </a:txBody>
                  <a:tcPr/>
                </a:tc>
                <a:tc>
                  <a:txBody>
                    <a:bodyPr/>
                    <a:lstStyle/>
                    <a:p>
                      <a:r>
                        <a:rPr lang="en-US" sz="1100" b="1" i="1" dirty="0">
                          <a:solidFill>
                            <a:schemeClr val="tx1"/>
                          </a:solidFill>
                        </a:rPr>
                        <a:t>Pupils must be have an understanding of and be able to recall the basics of rocks and weathering:</a:t>
                      </a:r>
                    </a:p>
                    <a:p>
                      <a:endParaRPr lang="en-US" sz="1100" dirty="0">
                        <a:solidFill>
                          <a:schemeClr val="tx1"/>
                        </a:solidFill>
                      </a:endParaRPr>
                    </a:p>
                    <a:p>
                      <a:r>
                        <a:rPr lang="en-GB" sz="1100" dirty="0">
                          <a:solidFill>
                            <a:schemeClr val="tx1"/>
                          </a:solidFill>
                        </a:rPr>
                        <a:t>Make links between the layers of the Earth and their relative sizes. </a:t>
                      </a:r>
                    </a:p>
                    <a:p>
                      <a:endParaRPr lang="en-GB" sz="1100" dirty="0">
                        <a:solidFill>
                          <a:schemeClr val="tx1"/>
                        </a:solidFill>
                      </a:endParaRPr>
                    </a:p>
                    <a:p>
                      <a:r>
                        <a:rPr lang="en-GB" sz="1100" dirty="0">
                          <a:solidFill>
                            <a:schemeClr val="tx1"/>
                          </a:solidFill>
                        </a:rPr>
                        <a:t>Give an example of an igneous, sedimentary and metamorphic rock. </a:t>
                      </a:r>
                    </a:p>
                    <a:p>
                      <a:endParaRPr lang="en-GB" sz="1100" dirty="0">
                        <a:solidFill>
                          <a:schemeClr val="tx1"/>
                        </a:solidFill>
                      </a:endParaRPr>
                    </a:p>
                    <a:p>
                      <a:r>
                        <a:rPr lang="en-GB" sz="1100" dirty="0">
                          <a:solidFill>
                            <a:schemeClr val="tx1"/>
                          </a:solidFill>
                        </a:rPr>
                        <a:t>Identify some of the stages of the rock cycle. </a:t>
                      </a:r>
                    </a:p>
                    <a:p>
                      <a:endParaRPr lang="en-GB" sz="1100" dirty="0">
                        <a:solidFill>
                          <a:schemeClr val="tx1"/>
                        </a:solidFill>
                      </a:endParaRPr>
                    </a:p>
                    <a:p>
                      <a:r>
                        <a:rPr lang="en-GB" sz="1100" dirty="0">
                          <a:solidFill>
                            <a:schemeClr val="tx1"/>
                          </a:solidFill>
                        </a:rPr>
                        <a:t>Weathering can be physical, chemical or biological</a:t>
                      </a:r>
                      <a:r>
                        <a:rPr lang="en-GB" sz="1100">
                          <a:solidFill>
                            <a:schemeClr val="tx1"/>
                          </a:solidFill>
                        </a:rPr>
                        <a:t>. </a:t>
                      </a:r>
                      <a:endParaRPr lang="en-GB" sz="1100" dirty="0">
                        <a:solidFill>
                          <a:schemeClr val="tx1"/>
                        </a:solidFill>
                      </a:endParaRPr>
                    </a:p>
                    <a:p>
                      <a:endParaRPr lang="en-GB" sz="1100" dirty="0">
                        <a:solidFill>
                          <a:schemeClr val="tx1"/>
                        </a:solidFill>
                      </a:endParaRPr>
                    </a:p>
                  </a:txBody>
                  <a:tcPr/>
                </a:tc>
                <a:tc>
                  <a:txBody>
                    <a:bodyPr/>
                    <a:lstStyle/>
                    <a:p>
                      <a:r>
                        <a:rPr lang="en-US" sz="1100" b="1" i="1" dirty="0">
                          <a:solidFill>
                            <a:schemeClr val="tx1"/>
                          </a:solidFill>
                        </a:rPr>
                        <a:t>Pupils must be able to recall the following content:</a:t>
                      </a:r>
                    </a:p>
                    <a:p>
                      <a:endParaRPr lang="en-US" sz="1100" dirty="0">
                        <a:solidFill>
                          <a:schemeClr val="tx1"/>
                        </a:solidFill>
                      </a:endParaRPr>
                    </a:p>
                    <a:p>
                      <a:pPr marL="0" indent="0" algn="l">
                        <a:buFont typeface="Arial" panose="020B0604020202020204" pitchFamily="34" charset="0"/>
                        <a:buNone/>
                      </a:pPr>
                      <a:r>
                        <a:rPr lang="en-GB" sz="1100" b="0" u="none" baseline="0" dirty="0">
                          <a:solidFill>
                            <a:schemeClr val="tx1"/>
                          </a:solidFill>
                        </a:rPr>
                        <a:t>State the ‘composition’ of each layer of the Earths structure. </a:t>
                      </a:r>
                    </a:p>
                    <a:p>
                      <a:pPr marL="0" indent="0" algn="l">
                        <a:buFont typeface="Arial" panose="020B0604020202020204" pitchFamily="34" charset="0"/>
                        <a:buNone/>
                      </a:pPr>
                      <a:endParaRPr lang="en-GB" sz="1100" b="0" u="none" baseline="0" dirty="0">
                        <a:solidFill>
                          <a:schemeClr val="tx1"/>
                        </a:solidFill>
                      </a:endParaRPr>
                    </a:p>
                    <a:p>
                      <a:pPr marL="0" indent="0" algn="l">
                        <a:buFont typeface="Arial" panose="020B0604020202020204" pitchFamily="34" charset="0"/>
                        <a:buNone/>
                      </a:pPr>
                      <a:r>
                        <a:rPr lang="en-GB" sz="1100" b="0" u="none" baseline="0" dirty="0">
                          <a:solidFill>
                            <a:schemeClr val="tx1"/>
                          </a:solidFill>
                        </a:rPr>
                        <a:t>Describe the structure of sedimentary, metamorphic and igneous rocks, make reference to the properties and uses of the three types of rock. </a:t>
                      </a:r>
                    </a:p>
                    <a:p>
                      <a:pPr marL="0" indent="0" algn="l">
                        <a:buFont typeface="Arial" panose="020B0604020202020204" pitchFamily="34" charset="0"/>
                        <a:buNone/>
                      </a:pPr>
                      <a:endParaRPr lang="en-GB" sz="1100" b="0" u="none" baseline="0" dirty="0">
                        <a:solidFill>
                          <a:schemeClr val="tx1"/>
                        </a:solidFill>
                      </a:endParaRPr>
                    </a:p>
                    <a:p>
                      <a:pPr marL="0" indent="0" algn="l">
                        <a:buFont typeface="Arial" panose="020B0604020202020204" pitchFamily="34" charset="0"/>
                        <a:buNone/>
                      </a:pPr>
                      <a:r>
                        <a:rPr lang="en-GB" sz="1100" b="0" u="none" baseline="0" dirty="0">
                          <a:solidFill>
                            <a:schemeClr val="tx1"/>
                          </a:solidFill>
                        </a:rPr>
                        <a:t>Simply state the stages in the rock cycle and label a diagram to show how each type of rock is formed. </a:t>
                      </a:r>
                    </a:p>
                    <a:p>
                      <a:pPr marL="0" indent="0" algn="l">
                        <a:buFont typeface="Arial" panose="020B0604020202020204" pitchFamily="34" charset="0"/>
                        <a:buNone/>
                      </a:pPr>
                      <a:endParaRPr lang="en-GB" sz="1100" b="0" u="none" baseline="0" dirty="0">
                        <a:solidFill>
                          <a:schemeClr val="tx1"/>
                        </a:solidFill>
                      </a:endParaRPr>
                    </a:p>
                    <a:p>
                      <a:pPr marL="0" indent="0" algn="l">
                        <a:buFont typeface="Arial" panose="020B0604020202020204" pitchFamily="34" charset="0"/>
                        <a:buNone/>
                      </a:pPr>
                      <a:r>
                        <a:rPr lang="en-GB" sz="1100" b="0" u="none" baseline="0" dirty="0">
                          <a:solidFill>
                            <a:schemeClr val="tx1"/>
                          </a:solidFill>
                        </a:rPr>
                        <a:t>Describe the process of weathering in each situation. </a:t>
                      </a:r>
                    </a:p>
                    <a:p>
                      <a:pPr marL="0" indent="0" algn="l">
                        <a:buFont typeface="Arial" panose="020B0604020202020204" pitchFamily="34" charset="0"/>
                        <a:buNone/>
                      </a:pPr>
                      <a:endParaRPr lang="en-GB" sz="1100" b="0" u="none" baseline="0" dirty="0">
                        <a:solidFill>
                          <a:schemeClr val="tx1"/>
                        </a:solidFill>
                      </a:endParaRPr>
                    </a:p>
                    <a:p>
                      <a:r>
                        <a:rPr lang="en-GB" sz="1100" dirty="0">
                          <a:solidFill>
                            <a:schemeClr val="tx1"/>
                          </a:solidFill>
                        </a:rPr>
                        <a:t>Identify materials as being ceramics and suggest why these are suitable for their jobs based on their properties. </a:t>
                      </a:r>
                    </a:p>
                    <a:p>
                      <a:endParaRPr lang="en-US" sz="1100" dirty="0">
                        <a:solidFill>
                          <a:schemeClr val="tx1"/>
                        </a:solidFill>
                      </a:endParaRPr>
                    </a:p>
                    <a:p>
                      <a:r>
                        <a:rPr lang="en-US" sz="1100" dirty="0">
                          <a:solidFill>
                            <a:schemeClr val="tx1"/>
                          </a:solidFill>
                        </a:rPr>
                        <a:t>Describe how the three types of rocks are formed linking processes from the rock cycle.  </a:t>
                      </a:r>
                    </a:p>
                    <a:p>
                      <a:endParaRPr lang="en-US" sz="1100" dirty="0">
                        <a:solidFill>
                          <a:schemeClr val="tx1"/>
                        </a:solidFill>
                      </a:endParaRPr>
                    </a:p>
                    <a:p>
                      <a:r>
                        <a:rPr lang="en-US" sz="1100" dirty="0">
                          <a:solidFill>
                            <a:schemeClr val="tx1"/>
                          </a:solidFill>
                        </a:rPr>
                        <a:t>Link environmental issues such as acid rain to chemical weathering and state some effects of these. </a:t>
                      </a:r>
                    </a:p>
                    <a:p>
                      <a:endParaRPr lang="en-US" sz="1100" dirty="0">
                        <a:solidFill>
                          <a:schemeClr val="tx1"/>
                        </a:solidFill>
                      </a:endParaRPr>
                    </a:p>
                    <a:p>
                      <a:r>
                        <a:rPr lang="en-US" sz="1100" dirty="0">
                          <a:solidFill>
                            <a:schemeClr val="tx1"/>
                          </a:solidFill>
                        </a:rPr>
                        <a:t>Describe how composite materials are formed, referencing  materials being combined and linking advantages of these kinds of materials. </a:t>
                      </a:r>
                    </a:p>
                    <a:p>
                      <a:endParaRPr lang="en-GB" sz="1100" dirty="0">
                        <a:solidFill>
                          <a:schemeClr val="tx1"/>
                        </a:solidFill>
                      </a:endParaRPr>
                    </a:p>
                  </a:txBody>
                  <a:tcPr/>
                </a:tc>
                <a:tc>
                  <a:txBody>
                    <a:bodyPr/>
                    <a:lstStyle/>
                    <a:p>
                      <a:r>
                        <a:rPr lang="en-US" sz="1100" b="1" i="1" dirty="0">
                          <a:solidFill>
                            <a:schemeClr val="tx1"/>
                          </a:solidFill>
                        </a:rPr>
                        <a:t>Pupils should be able to recall all the content in the knowledge journey and demonstrate application through the following: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solidFill>
                          <a:schemeClr val="tx1"/>
                        </a:solidFill>
                      </a:endParaRPr>
                    </a:p>
                    <a:p>
                      <a:r>
                        <a:rPr lang="en-US" sz="1100">
                          <a:solidFill>
                            <a:schemeClr val="tx1"/>
                          </a:solidFill>
                        </a:rPr>
                        <a:t>Use </a:t>
                      </a:r>
                      <a:r>
                        <a:rPr lang="en-US" sz="1100" dirty="0">
                          <a:solidFill>
                            <a:schemeClr val="tx1"/>
                          </a:solidFill>
                        </a:rPr>
                        <a:t>data on changes in  environmental conditions (increased use of fossil fuels/more extreme weather) and link these to how forms of weathering would be impacted. </a:t>
                      </a:r>
                    </a:p>
                    <a:p>
                      <a:endParaRPr lang="en-US" sz="1100" dirty="0">
                        <a:solidFill>
                          <a:schemeClr val="tx1"/>
                        </a:solidFill>
                      </a:endParaRPr>
                    </a:p>
                    <a:p>
                      <a:r>
                        <a:rPr lang="en-US" sz="1100" dirty="0">
                          <a:solidFill>
                            <a:schemeClr val="tx1"/>
                          </a:solidFill>
                        </a:rPr>
                        <a:t>Make links to other materials in the environment that may be composites and justify their decisions based on their prior knowledge. </a:t>
                      </a:r>
                    </a:p>
                    <a:p>
                      <a:endParaRPr lang="en-US" sz="1100" dirty="0">
                        <a:solidFill>
                          <a:schemeClr val="tx1"/>
                        </a:solidFill>
                      </a:endParaRPr>
                    </a:p>
                    <a:p>
                      <a:r>
                        <a:rPr lang="en-US" sz="1100" b="1" i="1" dirty="0">
                          <a:solidFill>
                            <a:schemeClr val="tx1"/>
                          </a:solidFill>
                        </a:rPr>
                        <a:t>P</a:t>
                      </a:r>
                      <a:r>
                        <a:rPr lang="en-GB" sz="1100" b="1" i="1" dirty="0" err="1">
                          <a:solidFill>
                            <a:schemeClr val="tx1"/>
                          </a:solidFill>
                        </a:rPr>
                        <a:t>upils</a:t>
                      </a:r>
                      <a:r>
                        <a:rPr lang="en-GB" sz="1100" b="1" i="1" dirty="0">
                          <a:solidFill>
                            <a:schemeClr val="tx1"/>
                          </a:solidFill>
                        </a:rPr>
                        <a:t> should also be able to use all Tier 3 vocabulary on the knowledge journey independently and in context.</a:t>
                      </a:r>
                    </a:p>
                  </a:txBody>
                  <a:tcPr/>
                </a:tc>
                <a:extLst>
                  <a:ext uri="{0D108BD9-81ED-4DB2-BD59-A6C34878D82A}">
                    <a16:rowId xmlns:a16="http://schemas.microsoft.com/office/drawing/2014/main" val="962034636"/>
                  </a:ext>
                </a:extLst>
              </a:tr>
            </a:tbl>
          </a:graphicData>
        </a:graphic>
      </p:graphicFrame>
    </p:spTree>
    <p:extLst>
      <p:ext uri="{BB962C8B-B14F-4D97-AF65-F5344CB8AC3E}">
        <p14:creationId xmlns:p14="http://schemas.microsoft.com/office/powerpoint/2010/main" val="37218019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TotalTime>
  <Words>1199</Words>
  <Application>Microsoft Office PowerPoint</Application>
  <PresentationFormat>Widescreen</PresentationFormat>
  <Paragraphs>109</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Hillside High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Wardale, Stephen</dc:creator>
  <cp:lastModifiedBy>Nelson, Jody</cp:lastModifiedBy>
  <cp:revision>12</cp:revision>
  <dcterms:created xsi:type="dcterms:W3CDTF">2020-02-24T12:40:09Z</dcterms:created>
  <dcterms:modified xsi:type="dcterms:W3CDTF">2020-11-18T13:12:39Z</dcterms:modified>
</cp:coreProperties>
</file>