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1" r:id="rId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p:scale>
          <a:sx n="90" d="100"/>
          <a:sy n="90" d="100"/>
        </p:scale>
        <p:origin x="6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02/04/2020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02/04/2020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02/04/2020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02/04/2020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02/04/2020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5AFAD1CB-A943-4AA4-98D0-ACDEB906C165}"/>
              </a:ext>
            </a:extLst>
          </p:cNvPr>
          <p:cNvSpPr/>
          <p:nvPr/>
        </p:nvSpPr>
        <p:spPr>
          <a:xfrm>
            <a:off x="978395" y="131292"/>
            <a:ext cx="4615431" cy="502702"/>
          </a:xfrm>
          <a:prstGeom prst="rect">
            <a:avLst/>
          </a:prstGeom>
          <a:noFill/>
        </p:spPr>
        <p:txBody>
          <a:bodyPr wrap="none" lIns="132080" tIns="66040" rIns="132080" bIns="66040">
            <a:spAutoFit/>
          </a:bodyPr>
          <a:lstStyle/>
          <a:p>
            <a:pPr algn="ctr"/>
            <a:r>
              <a:rPr lang="en-US" sz="2400" b="1" u="sng" dirty="0" smtClean="0">
                <a:ln w="0"/>
                <a:solidFill>
                  <a:srgbClr val="002060"/>
                </a:solidFill>
                <a:effectLst>
                  <a:outerShdw blurRad="38100" dist="25400" dir="5400000" algn="ctr" rotWithShape="0">
                    <a:srgbClr val="6E747A">
                      <a:alpha val="43000"/>
                    </a:srgbClr>
                  </a:outerShdw>
                </a:effectLst>
              </a:rPr>
              <a:t>Energy Stores, </a:t>
            </a:r>
            <a:r>
              <a:rPr lang="en-US" sz="2400" b="1" u="sng" dirty="0" smtClean="0">
                <a:ln w="0"/>
                <a:solidFill>
                  <a:srgbClr val="002060"/>
                </a:solidFill>
                <a:effectLst>
                  <a:outerShdw blurRad="38100" dist="25400" dir="5400000" algn="ctr" rotWithShape="0">
                    <a:srgbClr val="6E747A">
                      <a:alpha val="43000"/>
                    </a:srgbClr>
                  </a:outerShdw>
                </a:effectLst>
              </a:rPr>
              <a:t>Transfers and </a:t>
            </a:r>
            <a:r>
              <a:rPr lang="en-US" sz="2400" b="1" u="sng" dirty="0" smtClean="0">
                <a:ln w="0"/>
                <a:solidFill>
                  <a:srgbClr val="002060"/>
                </a:solidFill>
                <a:effectLst>
                  <a:outerShdw blurRad="38100" dist="25400" dir="5400000" algn="ctr" rotWithShape="0">
                    <a:srgbClr val="6E747A">
                      <a:alpha val="43000"/>
                    </a:srgbClr>
                  </a:outerShdw>
                </a:effectLst>
              </a:rPr>
              <a:t>Work</a:t>
            </a:r>
            <a:endParaRPr lang="en-US" sz="2400" b="1" u="sng" dirty="0">
              <a:ln w="0"/>
              <a:solidFill>
                <a:srgbClr val="002060"/>
              </a:solidFill>
              <a:effectLst>
                <a:outerShdw blurRad="38100" dist="25400" dir="5400000" algn="ctr" rotWithShape="0">
                  <a:srgbClr val="6E747A">
                    <a:alpha val="43000"/>
                  </a:srgbClr>
                </a:outerShdw>
              </a:effectLst>
            </a:endParaRPr>
          </a:p>
        </p:txBody>
      </p:sp>
      <p:sp>
        <p:nvSpPr>
          <p:cNvPr id="5" name="TextBox 4">
            <a:extLst>
              <a:ext uri="{FF2B5EF4-FFF2-40B4-BE49-F238E27FC236}">
                <a16:creationId xmlns="" xmlns:a16="http://schemas.microsoft.com/office/drawing/2014/main" id="{31CB9A6E-E90D-41E8-AD2D-6A0C767F502F}"/>
              </a:ext>
            </a:extLst>
          </p:cNvPr>
          <p:cNvSpPr txBox="1"/>
          <p:nvPr/>
        </p:nvSpPr>
        <p:spPr>
          <a:xfrm>
            <a:off x="121134" y="529491"/>
            <a:ext cx="7857592" cy="1384995"/>
          </a:xfrm>
          <a:prstGeom prst="rect">
            <a:avLst/>
          </a:prstGeom>
          <a:solidFill>
            <a:schemeClr val="accent5">
              <a:lumMod val="20000"/>
              <a:lumOff val="80000"/>
            </a:schemeClr>
          </a:solidFill>
          <a:ln w="3175">
            <a:noFill/>
          </a:ln>
        </p:spPr>
        <p:txBody>
          <a:bodyPr wrap="square" rtlCol="0">
            <a:spAutoFit/>
          </a:bodyPr>
          <a:lstStyle/>
          <a:p>
            <a:r>
              <a:rPr lang="en-GB" sz="1200" dirty="0"/>
              <a:t>In this unit pupils will learn </a:t>
            </a:r>
            <a:r>
              <a:rPr lang="en-GB" sz="1200" dirty="0" smtClean="0"/>
              <a:t>that </a:t>
            </a:r>
            <a:r>
              <a:rPr lang="en-GB" sz="1200" dirty="0"/>
              <a:t>we ‘use energy’ every day to carry out tasks </a:t>
            </a:r>
            <a:r>
              <a:rPr lang="en-GB" sz="1200" dirty="0" smtClean="0"/>
              <a:t>and we move the energy between energy stores to do work for us. Pupils will learn that nothing is 100% energy efficient and that there </a:t>
            </a:r>
            <a:r>
              <a:rPr lang="en-GB" sz="1200" dirty="0" smtClean="0"/>
              <a:t>is always some energy dissipation; the more of this, the less efficient the appliance/process.  Pupils will learn about the relationship between transferring energy (work done) force applied and distance moved and will start to use an equation to quantify this. Pupils will learn about simple machines, such as levers, and how they make ‘doing work’ easier. </a:t>
            </a:r>
          </a:p>
          <a:p>
            <a:r>
              <a:rPr lang="en-GB" sz="1200" b="1" i="1" dirty="0" smtClean="0"/>
              <a:t>Prior </a:t>
            </a:r>
            <a:r>
              <a:rPr lang="en-GB" sz="1200" b="1" i="1" dirty="0"/>
              <a:t>knowledge  KS2 NC </a:t>
            </a:r>
            <a:r>
              <a:rPr lang="en-GB" sz="1200" b="1" i="1" dirty="0" smtClean="0"/>
              <a:t>Year 5 </a:t>
            </a:r>
            <a:r>
              <a:rPr lang="en-GB" sz="1200" dirty="0" smtClean="0"/>
              <a:t>recognise </a:t>
            </a:r>
            <a:r>
              <a:rPr lang="en-GB" sz="1200" dirty="0"/>
              <a:t>that some mechanisms including levers, pulleys and gears allow a smaller force to have a greater effect</a:t>
            </a:r>
            <a:endParaRPr lang="en-GB" sz="1200" b="1" i="1" dirty="0"/>
          </a:p>
        </p:txBody>
      </p:sp>
      <p:graphicFrame>
        <p:nvGraphicFramePr>
          <p:cNvPr id="6" name="Table 6">
            <a:extLst>
              <a:ext uri="{FF2B5EF4-FFF2-40B4-BE49-F238E27FC236}">
                <a16:creationId xmlns=""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870146058"/>
              </p:ext>
            </p:extLst>
          </p:nvPr>
        </p:nvGraphicFramePr>
        <p:xfrm>
          <a:off x="121134" y="2176485"/>
          <a:ext cx="12070866" cy="4617720"/>
        </p:xfrm>
        <a:graphic>
          <a:graphicData uri="http://schemas.openxmlformats.org/drawingml/2006/table">
            <a:tbl>
              <a:tblPr firstRow="1" bandRow="1">
                <a:tableStyleId>{5940675A-B579-460E-94D1-54222C63F5DA}</a:tableStyleId>
              </a:tblPr>
              <a:tblGrid>
                <a:gridCol w="6343321">
                  <a:extLst>
                    <a:ext uri="{9D8B030D-6E8A-4147-A177-3AD203B41FA5}">
                      <a16:colId xmlns="" xmlns:a16="http://schemas.microsoft.com/office/drawing/2014/main" val="3001272792"/>
                    </a:ext>
                  </a:extLst>
                </a:gridCol>
                <a:gridCol w="3552573">
                  <a:extLst>
                    <a:ext uri="{9D8B030D-6E8A-4147-A177-3AD203B41FA5}">
                      <a16:colId xmlns="" xmlns:a16="http://schemas.microsoft.com/office/drawing/2014/main" val="1897910160"/>
                    </a:ext>
                  </a:extLst>
                </a:gridCol>
                <a:gridCol w="2174972">
                  <a:extLst>
                    <a:ext uri="{9D8B030D-6E8A-4147-A177-3AD203B41FA5}">
                      <a16:colId xmlns="" xmlns:a16="http://schemas.microsoft.com/office/drawing/2014/main" val="3498275268"/>
                    </a:ext>
                  </a:extLst>
                </a:gridCol>
              </a:tblGrid>
              <a:tr h="4352944">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u="sng" baseline="0" dirty="0">
                          <a:solidFill>
                            <a:srgbClr val="002060"/>
                          </a:solidFill>
                        </a:rPr>
                        <a:t>CORE </a:t>
                      </a:r>
                      <a:r>
                        <a:rPr lang="en-GB" sz="1100" b="1" u="sng" baseline="0" dirty="0" smtClean="0">
                          <a:solidFill>
                            <a:srgbClr val="002060"/>
                          </a:solidFill>
                        </a:rPr>
                        <a:t>KNOWLEDGE </a:t>
                      </a:r>
                      <a:r>
                        <a:rPr lang="en-GB" sz="1100" b="0" u="none" baseline="0" dirty="0" smtClean="0">
                          <a:solidFill>
                            <a:schemeClr val="tx1"/>
                          </a:solidFill>
                        </a:rPr>
                        <a:t>There are a limited number of energy stores</a:t>
                      </a:r>
                      <a:endParaRPr lang="en-GB" sz="1100" b="1" u="sng" baseline="0" dirty="0" smtClean="0">
                        <a:solidFill>
                          <a:srgbClr val="002060"/>
                        </a:solidFill>
                      </a:endParaRPr>
                    </a:p>
                    <a:p>
                      <a:r>
                        <a:rPr lang="en-GB" sz="1100" b="0" i="0" u="none" strike="noStrike" kern="1200" dirty="0" smtClean="0">
                          <a:solidFill>
                            <a:schemeClr val="tx1"/>
                          </a:solidFill>
                          <a:effectLst/>
                          <a:latin typeface="+mn-lt"/>
                          <a:ea typeface="+mn-ea"/>
                          <a:cs typeface="+mn-cs"/>
                        </a:rPr>
                        <a:t>chemical (e.g. fuel + oxygen)</a:t>
                      </a:r>
                    </a:p>
                    <a:p>
                      <a:r>
                        <a:rPr lang="en-GB" sz="1100" b="0" i="0" u="none" strike="noStrike" kern="1200" dirty="0" smtClean="0">
                          <a:solidFill>
                            <a:schemeClr val="tx1"/>
                          </a:solidFill>
                          <a:effectLst/>
                          <a:latin typeface="+mn-lt"/>
                          <a:ea typeface="+mn-ea"/>
                          <a:cs typeface="+mn-cs"/>
                        </a:rPr>
                        <a:t>kinetic (in a moving object)</a:t>
                      </a:r>
                    </a:p>
                    <a:p>
                      <a:r>
                        <a:rPr lang="en-GB" sz="1100" b="0" i="0" u="none" strike="noStrike" kern="1200" dirty="0" smtClean="0">
                          <a:solidFill>
                            <a:schemeClr val="tx1"/>
                          </a:solidFill>
                          <a:effectLst/>
                          <a:latin typeface="+mn-lt"/>
                          <a:ea typeface="+mn-ea"/>
                          <a:cs typeface="+mn-cs"/>
                        </a:rPr>
                        <a:t>gravitational (due to the position of an object in a gravitational field)</a:t>
                      </a:r>
                    </a:p>
                    <a:p>
                      <a:r>
                        <a:rPr lang="en-GB" sz="1100" b="0" i="0" u="none" strike="noStrike" kern="1200" dirty="0" smtClean="0">
                          <a:solidFill>
                            <a:schemeClr val="tx1"/>
                          </a:solidFill>
                          <a:effectLst/>
                          <a:latin typeface="+mn-lt"/>
                          <a:ea typeface="+mn-ea"/>
                          <a:cs typeface="+mn-cs"/>
                        </a:rPr>
                        <a:t>elastic (e.g. in a stretched or compressed spring)</a:t>
                      </a:r>
                    </a:p>
                    <a:p>
                      <a:r>
                        <a:rPr lang="en-GB" sz="1100" b="0" i="0" u="none" strike="noStrike" kern="1200" dirty="0" smtClean="0">
                          <a:solidFill>
                            <a:schemeClr val="tx1"/>
                          </a:solidFill>
                          <a:effectLst/>
                          <a:latin typeface="+mn-lt"/>
                          <a:ea typeface="+mn-ea"/>
                          <a:cs typeface="+mn-cs"/>
                        </a:rPr>
                        <a:t>thermal (in a warm object)</a:t>
                      </a:r>
                    </a:p>
                    <a:p>
                      <a:r>
                        <a:rPr lang="en-GB" sz="1100" b="0" i="0" u="none" strike="noStrike" kern="1200" dirty="0" smtClean="0">
                          <a:solidFill>
                            <a:schemeClr val="tx1"/>
                          </a:solidFill>
                          <a:effectLst/>
                          <a:latin typeface="+mn-lt"/>
                          <a:ea typeface="+mn-ea"/>
                          <a:cs typeface="+mn-cs"/>
                        </a:rPr>
                        <a:t>magnetic (in two separated magnets that are attracting, or repelling)</a:t>
                      </a:r>
                    </a:p>
                    <a:p>
                      <a:r>
                        <a:rPr lang="en-GB" sz="1100" b="0" i="0" u="none" strike="noStrike" kern="1200" dirty="0" smtClean="0">
                          <a:solidFill>
                            <a:schemeClr val="tx1"/>
                          </a:solidFill>
                          <a:effectLst/>
                          <a:latin typeface="+mn-lt"/>
                          <a:ea typeface="+mn-ea"/>
                          <a:cs typeface="+mn-cs"/>
                        </a:rPr>
                        <a:t>electrostatic (in two separated electric charges that are attracting, or repelling)</a:t>
                      </a:r>
                    </a:p>
                    <a:p>
                      <a:r>
                        <a:rPr lang="en-GB" sz="1100" b="0" i="0" u="none" strike="noStrike" kern="1200" dirty="0" smtClean="0">
                          <a:solidFill>
                            <a:schemeClr val="tx1"/>
                          </a:solidFill>
                          <a:effectLst/>
                          <a:latin typeface="+mn-lt"/>
                          <a:ea typeface="+mn-ea"/>
                          <a:cs typeface="+mn-cs"/>
                        </a:rPr>
                        <a:t>nuclear (released through radioactive decay, fission or fusion)</a:t>
                      </a:r>
                    </a:p>
                    <a:p>
                      <a:r>
                        <a:rPr lang="en-GB" sz="1100" b="1" i="0" u="none" strike="noStrike" kern="1200" dirty="0" smtClean="0">
                          <a:solidFill>
                            <a:schemeClr val="tx1"/>
                          </a:solidFill>
                          <a:effectLst/>
                          <a:latin typeface="+mn-lt"/>
                          <a:ea typeface="+mn-ea"/>
                          <a:cs typeface="+mn-cs"/>
                        </a:rPr>
                        <a:t>Energy carriers (or pathways) and energy transfers</a:t>
                      </a:r>
                    </a:p>
                    <a:p>
                      <a:r>
                        <a:rPr lang="en-GB" sz="1100" b="0" i="0" u="none" strike="noStrike" kern="1200" dirty="0" smtClean="0">
                          <a:solidFill>
                            <a:schemeClr val="tx1"/>
                          </a:solidFill>
                          <a:effectLst/>
                          <a:latin typeface="+mn-lt"/>
                          <a:ea typeface="+mn-ea"/>
                          <a:cs typeface="+mn-cs"/>
                        </a:rPr>
                        <a:t>It is often helpful to think of energy being carried from one place to another. For example</a:t>
                      </a:r>
                      <a:r>
                        <a:rPr lang="en-GB" sz="1100" b="1" i="0" u="none" strike="noStrike" kern="1200" dirty="0" smtClean="0">
                          <a:solidFill>
                            <a:schemeClr val="tx1"/>
                          </a:solidFill>
                          <a:effectLst/>
                          <a:latin typeface="+mn-lt"/>
                          <a:ea typeface="+mn-ea"/>
                          <a:cs typeface="+mn-cs"/>
                        </a:rPr>
                        <a:t>, light </a:t>
                      </a:r>
                      <a:r>
                        <a:rPr lang="en-GB" sz="1100" b="0" i="0" u="none" strike="noStrike" kern="1200" dirty="0" smtClean="0">
                          <a:solidFill>
                            <a:schemeClr val="tx1"/>
                          </a:solidFill>
                          <a:effectLst/>
                          <a:latin typeface="+mn-lt"/>
                          <a:ea typeface="+mn-ea"/>
                          <a:cs typeface="+mn-cs"/>
                        </a:rPr>
                        <a:t>carries energy from the Sun to the Earth. Light is not itself ‘energy’ but energy does travel with the light wave. Similarly </a:t>
                      </a:r>
                      <a:r>
                        <a:rPr lang="en-GB" sz="1100" b="1" i="0" u="none" strike="noStrike" kern="1200" dirty="0" smtClean="0">
                          <a:solidFill>
                            <a:schemeClr val="tx1"/>
                          </a:solidFill>
                          <a:effectLst/>
                          <a:latin typeface="+mn-lt"/>
                          <a:ea typeface="+mn-ea"/>
                          <a:cs typeface="+mn-cs"/>
                        </a:rPr>
                        <a:t>sound </a:t>
                      </a:r>
                      <a:r>
                        <a:rPr lang="en-GB" sz="1100" b="0" i="0" u="none" strike="noStrike" kern="1200" dirty="0" smtClean="0">
                          <a:solidFill>
                            <a:schemeClr val="tx1"/>
                          </a:solidFill>
                          <a:effectLst/>
                          <a:latin typeface="+mn-lt"/>
                          <a:ea typeface="+mn-ea"/>
                          <a:cs typeface="+mn-cs"/>
                        </a:rPr>
                        <a:t>waves carry energy with the pressure wave. </a:t>
                      </a:r>
                      <a:r>
                        <a:rPr lang="en-GB" sz="1100" b="1" i="0" u="none" strike="noStrike" kern="1200" dirty="0" smtClean="0">
                          <a:solidFill>
                            <a:schemeClr val="tx1"/>
                          </a:solidFill>
                          <a:effectLst/>
                          <a:latin typeface="+mn-lt"/>
                          <a:ea typeface="+mn-ea"/>
                          <a:cs typeface="+mn-cs"/>
                        </a:rPr>
                        <a:t>Electric current </a:t>
                      </a:r>
                      <a:r>
                        <a:rPr lang="en-GB" sz="1100" b="0" i="0" u="none" strike="noStrike" kern="1200" dirty="0" smtClean="0">
                          <a:solidFill>
                            <a:schemeClr val="tx1"/>
                          </a:solidFill>
                          <a:effectLst/>
                          <a:latin typeface="+mn-lt"/>
                          <a:ea typeface="+mn-ea"/>
                          <a:cs typeface="+mn-cs"/>
                        </a:rPr>
                        <a:t>in a circuit is another energy carrier. </a:t>
                      </a:r>
                    </a:p>
                    <a:p>
                      <a:r>
                        <a:rPr lang="en-GB" sz="1100" b="0" i="0" u="none" strike="noStrike" kern="1200" dirty="0" smtClean="0">
                          <a:solidFill>
                            <a:schemeClr val="tx1"/>
                          </a:solidFill>
                          <a:effectLst/>
                          <a:latin typeface="+mn-lt"/>
                          <a:ea typeface="+mn-ea"/>
                          <a:cs typeface="+mn-cs"/>
                        </a:rPr>
                        <a:t>There is always a proportion of the energy which</a:t>
                      </a:r>
                      <a:r>
                        <a:rPr lang="en-GB" sz="1100" b="0" i="0" u="none" strike="noStrike" kern="1200" baseline="0" dirty="0" smtClean="0">
                          <a:solidFill>
                            <a:schemeClr val="tx1"/>
                          </a:solidFill>
                          <a:effectLst/>
                          <a:latin typeface="+mn-lt"/>
                          <a:ea typeface="+mn-ea"/>
                          <a:cs typeface="+mn-cs"/>
                        </a:rPr>
                        <a:t> is NOT usefully transferred; this is wasted and spreads out, warming up the surroundings (dissipates). This has to follow the Law of Conservation of Energy so the useful output + wasted output must equal the amount of the total input energy.</a:t>
                      </a:r>
                      <a:endParaRPr lang="en-GB" sz="1100" b="0" i="0" u="none" strike="noStrike" kern="1200" dirty="0" smtClean="0">
                        <a:solidFill>
                          <a:schemeClr val="tx1"/>
                        </a:solidFill>
                        <a:effectLst/>
                        <a:latin typeface="+mn-lt"/>
                        <a:ea typeface="+mn-ea"/>
                        <a:cs typeface="+mn-cs"/>
                      </a:endParaRPr>
                    </a:p>
                    <a:p>
                      <a:r>
                        <a:rPr lang="en-GB" sz="1100" b="0" i="0" u="none" strike="noStrike" kern="1200" dirty="0" smtClean="0">
                          <a:solidFill>
                            <a:schemeClr val="tx1"/>
                          </a:solidFill>
                          <a:effectLst/>
                          <a:latin typeface="+mn-lt"/>
                          <a:ea typeface="+mn-ea"/>
                          <a:cs typeface="+mn-cs"/>
                        </a:rPr>
                        <a:t>In physics, there is a standard way to work out how much energy has been transferred. It is to calculate the work done.</a:t>
                      </a:r>
                      <a:r>
                        <a:rPr lang="en-GB" sz="1100" b="0" i="0" u="none" strike="noStrike" kern="1200" baseline="0" dirty="0" smtClean="0">
                          <a:solidFill>
                            <a:schemeClr val="tx1"/>
                          </a:solidFill>
                          <a:effectLst/>
                          <a:latin typeface="+mn-lt"/>
                          <a:ea typeface="+mn-ea"/>
                          <a:cs typeface="+mn-cs"/>
                        </a:rPr>
                        <a:t> </a:t>
                      </a:r>
                      <a:r>
                        <a:rPr lang="en-GB" sz="1100" b="0" i="0" u="none" strike="noStrike" kern="1200" dirty="0" smtClean="0">
                          <a:solidFill>
                            <a:schemeClr val="tx1"/>
                          </a:solidFill>
                          <a:effectLst/>
                          <a:latin typeface="+mn-lt"/>
                          <a:ea typeface="+mn-ea"/>
                          <a:cs typeface="+mn-cs"/>
                        </a:rPr>
                        <a:t>Work is done when an applied force causes something to move in the direction of the force.</a:t>
                      </a:r>
                    </a:p>
                    <a:p>
                      <a:r>
                        <a:rPr lang="en-GB" sz="1100" b="0" i="0" u="none" strike="noStrike" kern="1200" dirty="0" smtClean="0">
                          <a:solidFill>
                            <a:schemeClr val="tx1"/>
                          </a:solidFill>
                          <a:effectLst/>
                          <a:latin typeface="+mn-lt"/>
                          <a:ea typeface="+mn-ea"/>
                          <a:cs typeface="+mn-cs"/>
                        </a:rPr>
                        <a:t>                                    ΔE = work done = force x distance moved in the direction of the force.</a:t>
                      </a:r>
                    </a:p>
                    <a:p>
                      <a:r>
                        <a:rPr lang="en-GB" sz="1100" b="0" i="0" u="none" strike="noStrike" kern="1200" dirty="0" smtClean="0">
                          <a:solidFill>
                            <a:schemeClr val="tx1"/>
                          </a:solidFill>
                          <a:effectLst/>
                          <a:latin typeface="+mn-lt"/>
                          <a:ea typeface="+mn-ea"/>
                          <a:cs typeface="+mn-cs"/>
                        </a:rPr>
                        <a:t>This equation leads to the definition of the SI unit for energy, the joule: 1 joule is the work done when a 1 N force moves through a distance of 1 m.</a:t>
                      </a:r>
                    </a:p>
                    <a:p>
                      <a:r>
                        <a:rPr lang="en-GB" sz="1100" b="0" i="0" u="none" strike="noStrike" kern="1200" dirty="0" smtClean="0">
                          <a:solidFill>
                            <a:schemeClr val="tx1"/>
                          </a:solidFill>
                          <a:effectLst/>
                          <a:latin typeface="+mn-lt"/>
                          <a:ea typeface="+mn-ea"/>
                          <a:cs typeface="+mn-cs"/>
                        </a:rPr>
                        <a:t>Machines allow to do work with less applied (input) force, Levers,</a:t>
                      </a:r>
                      <a:r>
                        <a:rPr lang="en-GB" sz="1100" b="0" i="0" u="none" strike="noStrike" kern="1200" baseline="0" dirty="0" smtClean="0">
                          <a:solidFill>
                            <a:schemeClr val="tx1"/>
                          </a:solidFill>
                          <a:effectLst/>
                          <a:latin typeface="+mn-lt"/>
                          <a:ea typeface="+mn-ea"/>
                          <a:cs typeface="+mn-cs"/>
                        </a:rPr>
                        <a:t> pulleys and gears are examples of simple  machines. Levers pulleys and gears are force multipliers and allow for a greater output force than the size of the input force due to increased distance from pivot.</a:t>
                      </a:r>
                      <a:endParaRPr lang="en-GB" sz="1100" b="0" i="0" u="none" strike="noStrike" kern="1200" dirty="0" smtClean="0">
                        <a:solidFill>
                          <a:schemeClr val="tx1"/>
                        </a:solidFill>
                        <a:effectLst/>
                        <a:latin typeface="+mn-lt"/>
                        <a:ea typeface="+mn-ea"/>
                        <a:cs typeface="+mn-cs"/>
                      </a:endParaRPr>
                    </a:p>
                    <a:p>
                      <a:endParaRPr lang="en-GB" sz="1100" b="0" i="0" u="none" strike="noStrike"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1" u="sng" baseline="0" dirty="0" smtClean="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0" u="none" dirty="0" smtClean="0">
                          <a:solidFill>
                            <a:schemeClr val="tx1"/>
                          </a:solidFill>
                        </a:rPr>
                        <a:t>Re-arrange the formula: work done (J) = force (N) x distance moved (m) to compare energy transferred for objects moving horizontally. Compare and contrast the advantages of different levers in terms of the forces need and distance moved.</a:t>
                      </a:r>
                    </a:p>
                    <a:p>
                      <a:pPr marL="0" indent="0" algn="l">
                        <a:buFont typeface="Arial" panose="020B0604020202020204" pitchFamily="34" charset="0"/>
                        <a:buNone/>
                      </a:pPr>
                      <a:r>
                        <a:rPr lang="en-GB" sz="1100" b="1" u="sng" dirty="0" smtClean="0">
                          <a:solidFill>
                            <a:srgbClr val="002060"/>
                          </a:solidFill>
                        </a:rPr>
                        <a:t>Numeracy</a:t>
                      </a:r>
                      <a:endParaRPr lang="en-GB" sz="1100" b="1" u="sng"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1" u="sng"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dirty="0" smtClean="0">
                          <a:solidFill>
                            <a:schemeClr val="tx1"/>
                          </a:solidFill>
                        </a:rPr>
                        <a:t>Use FIFA model with all </a:t>
                      </a:r>
                      <a:r>
                        <a:rPr lang="en-GB" sz="1100" b="0" u="none" dirty="0" smtClean="0">
                          <a:solidFill>
                            <a:schemeClr val="tx1"/>
                          </a:solidFill>
                        </a:rPr>
                        <a:t>equations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1" u="sng" dirty="0" smtClean="0">
                        <a:solidFill>
                          <a:srgbClr val="002060"/>
                        </a:solidFill>
                      </a:endParaRPr>
                    </a:p>
                    <a:p>
                      <a:pPr marL="0" indent="0" algn="l">
                        <a:buFont typeface="Arial" panose="020B0604020202020204" pitchFamily="34" charset="0"/>
                        <a:buNone/>
                      </a:pPr>
                      <a:r>
                        <a:rPr lang="en-GB" sz="1100" b="1" u="sng" dirty="0" smtClean="0">
                          <a:solidFill>
                            <a:srgbClr val="002060"/>
                          </a:solidFill>
                        </a:rPr>
                        <a:t>VOCABULARY</a:t>
                      </a:r>
                    </a:p>
                    <a:p>
                      <a:r>
                        <a:rPr lang="en-GB" sz="1100" b="0" i="0" u="none" strike="noStrike" kern="1200" dirty="0" smtClean="0">
                          <a:solidFill>
                            <a:schemeClr val="tx1"/>
                          </a:solidFill>
                          <a:effectLst/>
                          <a:latin typeface="+mn-lt"/>
                          <a:ea typeface="+mn-ea"/>
                          <a:cs typeface="+mn-cs"/>
                        </a:rPr>
                        <a:t>kinetic - etymology</a:t>
                      </a:r>
                    </a:p>
                    <a:p>
                      <a:r>
                        <a:rPr lang="en-GB" sz="1100" b="0" i="0" u="none" strike="noStrike" kern="1200" dirty="0" smtClean="0">
                          <a:solidFill>
                            <a:schemeClr val="tx1"/>
                          </a:solidFill>
                          <a:effectLst/>
                          <a:latin typeface="+mn-lt"/>
                          <a:ea typeface="+mn-ea"/>
                          <a:cs typeface="+mn-cs"/>
                        </a:rPr>
                        <a:t>Gravitational</a:t>
                      </a:r>
                    </a:p>
                    <a:p>
                      <a:r>
                        <a:rPr lang="en-GB" sz="1100" b="0" i="0" u="none" strike="noStrike" kern="1200" dirty="0" smtClean="0">
                          <a:solidFill>
                            <a:schemeClr val="tx1"/>
                          </a:solidFill>
                          <a:effectLst/>
                          <a:latin typeface="+mn-lt"/>
                          <a:ea typeface="+mn-ea"/>
                          <a:cs typeface="+mn-cs"/>
                        </a:rPr>
                        <a:t>elastic </a:t>
                      </a:r>
                    </a:p>
                    <a:p>
                      <a:r>
                        <a:rPr lang="en-GB" sz="1100" b="0" i="0" u="none" strike="noStrike" kern="1200" dirty="0" smtClean="0">
                          <a:solidFill>
                            <a:schemeClr val="tx1"/>
                          </a:solidFill>
                          <a:effectLst/>
                          <a:latin typeface="+mn-lt"/>
                          <a:ea typeface="+mn-ea"/>
                          <a:cs typeface="+mn-cs"/>
                        </a:rPr>
                        <a:t>thermal - etymology</a:t>
                      </a:r>
                    </a:p>
                    <a:p>
                      <a:r>
                        <a:rPr lang="en-GB" sz="1100" b="0" i="0" u="none" strike="noStrike" kern="1200" dirty="0" smtClean="0">
                          <a:solidFill>
                            <a:schemeClr val="tx1"/>
                          </a:solidFill>
                          <a:effectLst/>
                          <a:latin typeface="+mn-lt"/>
                          <a:ea typeface="+mn-ea"/>
                          <a:cs typeface="+mn-cs"/>
                        </a:rPr>
                        <a:t>magnetic </a:t>
                      </a:r>
                    </a:p>
                    <a:p>
                      <a:r>
                        <a:rPr lang="en-GB" sz="1100" b="0" i="0" u="none" strike="noStrike" kern="1200" dirty="0" smtClean="0">
                          <a:solidFill>
                            <a:schemeClr val="tx1"/>
                          </a:solidFill>
                          <a:effectLst/>
                          <a:latin typeface="+mn-lt"/>
                          <a:ea typeface="+mn-ea"/>
                          <a:cs typeface="+mn-cs"/>
                        </a:rPr>
                        <a:t>electrostatic </a:t>
                      </a:r>
                    </a:p>
                    <a:p>
                      <a:r>
                        <a:rPr lang="en-GB" sz="1100" b="0" i="0" u="none" strike="noStrike" kern="1200" dirty="0" smtClean="0">
                          <a:solidFill>
                            <a:schemeClr val="tx1"/>
                          </a:solidFill>
                          <a:effectLst/>
                          <a:latin typeface="+mn-lt"/>
                          <a:ea typeface="+mn-ea"/>
                          <a:cs typeface="+mn-cs"/>
                        </a:rPr>
                        <a:t>Nuclear</a:t>
                      </a:r>
                      <a:r>
                        <a:rPr lang="en-GB" sz="1100" b="0" i="0" u="none" strike="noStrike" kern="1200" baseline="0" dirty="0" smtClean="0">
                          <a:solidFill>
                            <a:schemeClr val="tx1"/>
                          </a:solidFill>
                          <a:effectLst/>
                          <a:latin typeface="+mn-lt"/>
                          <a:ea typeface="+mn-ea"/>
                          <a:cs typeface="+mn-cs"/>
                        </a:rPr>
                        <a:t> – link to nucleus meaning central point – not cells</a:t>
                      </a:r>
                      <a:endParaRPr lang="en-GB" sz="1100" b="0" u="none" dirty="0" smtClean="0">
                        <a:solidFill>
                          <a:schemeClr val="tx1"/>
                        </a:solidFill>
                      </a:endParaRPr>
                    </a:p>
                    <a:p>
                      <a:pPr marL="0" indent="0" algn="l">
                        <a:buFont typeface="Arial" panose="020B0604020202020204" pitchFamily="34" charset="0"/>
                        <a:buNone/>
                      </a:pPr>
                      <a:r>
                        <a:rPr lang="en-GB" sz="1100" b="0" u="none" dirty="0" smtClean="0">
                          <a:solidFill>
                            <a:schemeClr val="tx1"/>
                          </a:solidFill>
                        </a:rPr>
                        <a:t>Energy</a:t>
                      </a:r>
                      <a:endParaRPr lang="en-GB" sz="1100" b="0" u="none" dirty="0" smtClean="0">
                        <a:solidFill>
                          <a:schemeClr val="tx1"/>
                        </a:solidFill>
                      </a:endParaRPr>
                    </a:p>
                    <a:p>
                      <a:pPr marL="0" indent="0" algn="l">
                        <a:buFont typeface="Arial" panose="020B0604020202020204" pitchFamily="34" charset="0"/>
                        <a:buNone/>
                      </a:pPr>
                      <a:r>
                        <a:rPr lang="en-GB" sz="1100" b="0" u="none" dirty="0" smtClean="0">
                          <a:solidFill>
                            <a:schemeClr val="tx1"/>
                          </a:solidFill>
                        </a:rPr>
                        <a:t>Joule</a:t>
                      </a:r>
                      <a:endParaRPr lang="en-GB" sz="1100" b="0" u="none" dirty="0" smtClean="0">
                        <a:solidFill>
                          <a:schemeClr val="tx1"/>
                        </a:solidFill>
                      </a:endParaRPr>
                    </a:p>
                    <a:p>
                      <a:pPr marL="0" indent="0" algn="l">
                        <a:buFont typeface="Arial" panose="020B0604020202020204" pitchFamily="34" charset="0"/>
                        <a:buNone/>
                      </a:pPr>
                      <a:r>
                        <a:rPr lang="en-GB" sz="1100" b="0" u="none" dirty="0" smtClean="0">
                          <a:solidFill>
                            <a:schemeClr val="tx1"/>
                          </a:solidFill>
                        </a:rPr>
                        <a:t>Kilo -etymology</a:t>
                      </a:r>
                    </a:p>
                    <a:p>
                      <a:pPr marL="0" indent="0" algn="l">
                        <a:buFont typeface="Arial" panose="020B0604020202020204" pitchFamily="34" charset="0"/>
                        <a:buNone/>
                      </a:pPr>
                      <a:r>
                        <a:rPr lang="en-GB" sz="1100" b="0" u="none" dirty="0" smtClean="0">
                          <a:solidFill>
                            <a:schemeClr val="tx1"/>
                          </a:solidFill>
                        </a:rPr>
                        <a:t>Machine</a:t>
                      </a:r>
                    </a:p>
                    <a:p>
                      <a:pPr marL="0" indent="0" algn="l">
                        <a:buFont typeface="Arial" panose="020B0604020202020204" pitchFamily="34" charset="0"/>
                        <a:buNone/>
                      </a:pPr>
                      <a:r>
                        <a:rPr lang="en-GB" sz="1100" b="0" u="none" dirty="0" smtClean="0">
                          <a:solidFill>
                            <a:schemeClr val="tx1"/>
                          </a:solidFill>
                        </a:rPr>
                        <a:t>Lever</a:t>
                      </a:r>
                    </a:p>
                    <a:p>
                      <a:pPr marL="0" indent="0" algn="l">
                        <a:buFont typeface="Arial" panose="020B0604020202020204" pitchFamily="34" charset="0"/>
                        <a:buNone/>
                      </a:pPr>
                      <a:r>
                        <a:rPr lang="en-GB" sz="1100" b="0" u="none" dirty="0" smtClean="0">
                          <a:solidFill>
                            <a:schemeClr val="tx1"/>
                          </a:solidFill>
                        </a:rPr>
                        <a:t>Pulley</a:t>
                      </a:r>
                      <a:endParaRPr lang="en-GB" sz="1100" b="0" u="none" dirty="0" smtClean="0">
                        <a:solidFill>
                          <a:schemeClr val="tx1"/>
                        </a:solidFill>
                      </a:endParaRPr>
                    </a:p>
                  </a:txBody>
                  <a:tcPr/>
                </a:tc>
                <a:tc>
                  <a:txBody>
                    <a:bodyPr/>
                    <a:lstStyle/>
                    <a:p>
                      <a:pPr algn="l"/>
                      <a:r>
                        <a:rPr lang="en-GB" sz="1100" b="1" u="sng" dirty="0">
                          <a:solidFill>
                            <a:srgbClr val="002060"/>
                          </a:solidFill>
                        </a:rPr>
                        <a:t>WOW </a:t>
                      </a:r>
                      <a:r>
                        <a:rPr lang="en-GB" sz="1100" b="1" u="sng" dirty="0" smtClean="0">
                          <a:solidFill>
                            <a:srgbClr val="002060"/>
                          </a:solidFill>
                        </a:rPr>
                        <a:t>Zone </a:t>
                      </a:r>
                      <a:r>
                        <a:rPr lang="en-GB" sz="1100" b="1" u="sng" dirty="0">
                          <a:solidFill>
                            <a:srgbClr val="002060"/>
                          </a:solidFill>
                        </a:rPr>
                        <a:t>tasks</a:t>
                      </a:r>
                    </a:p>
                    <a:p>
                      <a:pPr algn="l"/>
                      <a:r>
                        <a:rPr lang="en-GB" sz="1100" b="0" kern="1200" dirty="0" smtClean="0">
                          <a:solidFill>
                            <a:schemeClr val="tx1"/>
                          </a:solidFill>
                          <a:effectLst/>
                          <a:latin typeface="+mn-lt"/>
                          <a:ea typeface="+mn-ea"/>
                          <a:cs typeface="+mn-cs"/>
                        </a:rPr>
                        <a:t>Explain how an electric motor raising a weight is doing work</a:t>
                      </a: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r>
                        <a:rPr lang="en-GB" sz="1100" b="1" u="sng" dirty="0" smtClean="0">
                          <a:solidFill>
                            <a:srgbClr val="002060"/>
                          </a:solidFill>
                        </a:rPr>
                        <a:t>?</a:t>
                      </a:r>
                    </a:p>
                    <a:p>
                      <a:pPr algn="l"/>
                      <a:endParaRPr lang="en-GB" sz="1100" b="1" u="sng" dirty="0" smtClean="0">
                        <a:solidFill>
                          <a:srgbClr val="002060"/>
                        </a:solidFill>
                      </a:endParaRPr>
                    </a:p>
                    <a:p>
                      <a:pPr algn="l"/>
                      <a:r>
                        <a:rPr lang="en-GB" sz="1100" b="0" u="none" dirty="0" smtClean="0">
                          <a:solidFill>
                            <a:schemeClr val="tx1"/>
                          </a:solidFill>
                        </a:rPr>
                        <a:t>Development of these ideas at KS 4 to include further and more complex quantitative examples and qualitative comparisons.</a:t>
                      </a:r>
                      <a:endParaRPr lang="en-GB" sz="1100" b="0" u="none" dirty="0">
                        <a:solidFill>
                          <a:schemeClr val="tx1"/>
                        </a:solidFill>
                      </a:endParaRPr>
                    </a:p>
                    <a:p>
                      <a:pPr algn="l"/>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 xmlns:a16="http://schemas.microsoft.com/office/drawing/2014/main" val="1196057531"/>
                  </a:ext>
                </a:extLst>
              </a:tr>
            </a:tbl>
          </a:graphicData>
        </a:graphic>
      </p:graphicFrame>
      <p:pic>
        <p:nvPicPr>
          <p:cNvPr id="2" name="Picture 1">
            <a:extLst>
              <a:ext uri="{FF2B5EF4-FFF2-40B4-BE49-F238E27FC236}">
                <a16:creationId xmlns=""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7978726" y="-52318"/>
            <a:ext cx="4189988" cy="2097804"/>
          </a:xfrm>
          <a:prstGeom prst="rect">
            <a:avLst/>
          </a:prstGeom>
        </p:spPr>
      </p:pic>
      <p:sp>
        <p:nvSpPr>
          <p:cNvPr id="3" name="TextBox 2">
            <a:extLst>
              <a:ext uri="{FF2B5EF4-FFF2-40B4-BE49-F238E27FC236}">
                <a16:creationId xmlns="" xmlns:a16="http://schemas.microsoft.com/office/drawing/2014/main" id="{DAF1A2B9-78B7-485C-8FE3-4C6AFC205AEA}"/>
              </a:ext>
            </a:extLst>
          </p:cNvPr>
          <p:cNvSpPr txBox="1"/>
          <p:nvPr/>
        </p:nvSpPr>
        <p:spPr>
          <a:xfrm>
            <a:off x="8438271" y="251351"/>
            <a:ext cx="3294184" cy="1600438"/>
          </a:xfrm>
          <a:prstGeom prst="rect">
            <a:avLst/>
          </a:prstGeom>
          <a:noFill/>
        </p:spPr>
        <p:txBody>
          <a:bodyPr wrap="square" rtlCol="0">
            <a:spAutoFit/>
          </a:bodyPr>
          <a:lstStyle/>
          <a:p>
            <a:r>
              <a:rPr lang="en-GB" sz="1400" b="1" u="sng" dirty="0"/>
              <a:t>The </a:t>
            </a:r>
            <a:r>
              <a:rPr lang="en-GB" sz="1400" b="1" u="sng" dirty="0" smtClean="0"/>
              <a:t>Bigger </a:t>
            </a:r>
            <a:r>
              <a:rPr lang="en-GB" sz="1400" b="1" u="sng" dirty="0"/>
              <a:t>P</a:t>
            </a:r>
            <a:r>
              <a:rPr lang="en-GB" sz="1400" b="1" u="sng" dirty="0" smtClean="0"/>
              <a:t>icture:</a:t>
            </a:r>
          </a:p>
          <a:p>
            <a:endParaRPr lang="en-GB" sz="1400" b="1" u="sng" dirty="0"/>
          </a:p>
          <a:p>
            <a:r>
              <a:rPr lang="en-GB" sz="1400" i="1" dirty="0" smtClean="0"/>
              <a:t>Links to </a:t>
            </a:r>
            <a:r>
              <a:rPr lang="en-GB" sz="1400" i="1" dirty="0" smtClean="0"/>
              <a:t>energy efficiency. Insulation and household energy transfers. </a:t>
            </a:r>
            <a:endParaRPr lang="en-GB" sz="1400" i="1" dirty="0" smtClean="0"/>
          </a:p>
          <a:p>
            <a:endParaRPr lang="en-GB" sz="1400" b="1" i="1" dirty="0" smtClean="0"/>
          </a:p>
          <a:p>
            <a:r>
              <a:rPr lang="en-GB" sz="1400" b="1" i="1" dirty="0" smtClean="0"/>
              <a:t>Career </a:t>
            </a:r>
            <a:r>
              <a:rPr lang="en-GB" sz="1400" b="1" i="1" dirty="0"/>
              <a:t>links</a:t>
            </a:r>
            <a:r>
              <a:rPr lang="en-GB" sz="1400" b="1" i="1" dirty="0" smtClean="0"/>
              <a:t>. </a:t>
            </a:r>
            <a:r>
              <a:rPr lang="en-GB" sz="1400" i="1" dirty="0" smtClean="0"/>
              <a:t>Engineers, designers, roller coaster designers</a:t>
            </a:r>
            <a:endParaRPr lang="en-GB" sz="1400" i="1" dirty="0"/>
          </a:p>
        </p:txBody>
      </p:sp>
    </p:spTree>
    <p:extLst>
      <p:ext uri="{BB962C8B-B14F-4D97-AF65-F5344CB8AC3E}">
        <p14:creationId xmlns:p14="http://schemas.microsoft.com/office/powerpoint/2010/main" val="1580310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712</TotalTime>
  <Words>601</Words>
  <Application>Microsoft Office PowerPoint</Application>
  <PresentationFormat>Widescreen</PresentationFormat>
  <Paragraphs>52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wendy haycock</cp:lastModifiedBy>
  <cp:revision>60</cp:revision>
  <cp:lastPrinted>2020-02-24T07:40:48Z</cp:lastPrinted>
  <dcterms:created xsi:type="dcterms:W3CDTF">2019-12-19T05:38:14Z</dcterms:created>
  <dcterms:modified xsi:type="dcterms:W3CDTF">2020-04-02T12:02:32Z</dcterms:modified>
</cp:coreProperties>
</file>