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90" d="100"/>
          <a:sy n="90" d="100"/>
        </p:scale>
        <p:origin x="-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02/04/2020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5AFAD1CB-A943-4AA4-98D0-ACDEB906C165}"/>
              </a:ext>
            </a:extLst>
          </p:cNvPr>
          <p:cNvSpPr/>
          <p:nvPr/>
        </p:nvSpPr>
        <p:spPr>
          <a:xfrm>
            <a:off x="1519087" y="131292"/>
            <a:ext cx="3534045" cy="502702"/>
          </a:xfrm>
          <a:prstGeom prst="rect">
            <a:avLst/>
          </a:prstGeom>
          <a:noFill/>
        </p:spPr>
        <p:txBody>
          <a:bodyPr wrap="none" lIns="132080" tIns="66040" rIns="132080" bIns="66040">
            <a:spAutoFit/>
          </a:bodyPr>
          <a:lstStyle/>
          <a:p>
            <a:pPr algn="ctr"/>
            <a:r>
              <a:rPr lang="en-US" sz="2400" b="1" u="sng" dirty="0" smtClean="0">
                <a:ln w="0"/>
                <a:solidFill>
                  <a:srgbClr val="002060"/>
                </a:solidFill>
                <a:effectLst>
                  <a:outerShdw blurRad="38100" dist="25400" dir="5400000" algn="ctr" rotWithShape="0">
                    <a:srgbClr val="6E747A">
                      <a:alpha val="43000"/>
                    </a:srgbClr>
                  </a:outerShdw>
                </a:effectLst>
              </a:rPr>
              <a:t>Energy Transfers and Cost</a:t>
            </a:r>
            <a:endParaRPr lang="en-US" sz="2400" b="1" u="sng" dirty="0">
              <a:ln w="0"/>
              <a:solidFill>
                <a:srgbClr val="002060"/>
              </a:solidFill>
              <a:effectLst>
                <a:outerShdw blurRad="38100" dist="25400" dir="5400000" algn="ctr" rotWithShape="0">
                  <a:srgbClr val="6E747A">
                    <a:alpha val="43000"/>
                  </a:srgbClr>
                </a:outerShdw>
              </a:effectLst>
            </a:endParaRPr>
          </a:p>
        </p:txBody>
      </p:sp>
      <p:sp>
        <p:nvSpPr>
          <p:cNvPr id="5" name="TextBox 4">
            <a:extLst>
              <a:ext uri="{FF2B5EF4-FFF2-40B4-BE49-F238E27FC236}">
                <a16:creationId xmlns:a16="http://schemas.microsoft.com/office/drawing/2014/main" xmlns="" id="{31CB9A6E-E90D-41E8-AD2D-6A0C767F502F}"/>
              </a:ext>
            </a:extLst>
          </p:cNvPr>
          <p:cNvSpPr txBox="1"/>
          <p:nvPr/>
        </p:nvSpPr>
        <p:spPr>
          <a:xfrm>
            <a:off x="121134" y="529491"/>
            <a:ext cx="7857592" cy="1754326"/>
          </a:xfrm>
          <a:prstGeom prst="rect">
            <a:avLst/>
          </a:prstGeom>
          <a:solidFill>
            <a:schemeClr val="accent5">
              <a:lumMod val="20000"/>
              <a:lumOff val="80000"/>
            </a:schemeClr>
          </a:solidFill>
          <a:ln w="3175">
            <a:noFill/>
          </a:ln>
        </p:spPr>
        <p:txBody>
          <a:bodyPr wrap="square" rtlCol="0">
            <a:spAutoFit/>
          </a:bodyPr>
          <a:lstStyle/>
          <a:p>
            <a:r>
              <a:rPr lang="en-GB" sz="1200" dirty="0"/>
              <a:t>In this unit pupils will learn </a:t>
            </a:r>
            <a:r>
              <a:rPr lang="en-GB" sz="1200" dirty="0" smtClean="0"/>
              <a:t>that </a:t>
            </a:r>
            <a:r>
              <a:rPr lang="en-GB" sz="1200" dirty="0"/>
              <a:t>we ‘use energy’ every day to carry out tasks e.g. heating water, moving the body, allowing a car to move, producing light from bulbs, candles etc. This energy is a fixed amount in the universe, </a:t>
            </a:r>
            <a:r>
              <a:rPr lang="en-GB" sz="1200" dirty="0" smtClean="0"/>
              <a:t>starting from </a:t>
            </a:r>
            <a:r>
              <a:rPr lang="en-GB" sz="1200" dirty="0"/>
              <a:t>the Big Bang and we just move it around from energy store to energy store to allow things to ‘do work</a:t>
            </a:r>
            <a:r>
              <a:rPr lang="en-GB" sz="1200" dirty="0" smtClean="0"/>
              <a:t>’ for us. Much </a:t>
            </a:r>
            <a:r>
              <a:rPr lang="en-GB" sz="1200" dirty="0"/>
              <a:t>of the energy we use is in the form of fuel, including </a:t>
            </a:r>
            <a:r>
              <a:rPr lang="en-GB" sz="1200" dirty="0" smtClean="0"/>
              <a:t>food, and in the form of electricity, </a:t>
            </a:r>
            <a:r>
              <a:rPr lang="en-GB" sz="1200" dirty="0"/>
              <a:t>and we have to pay for </a:t>
            </a:r>
            <a:r>
              <a:rPr lang="en-GB" sz="1200" dirty="0" smtClean="0"/>
              <a:t>this. Pupils will learn about power and will be able to link this to rate of energy transfer. And will be able to relate this to paying for domestic electricity usage. Pupils will learn how electricity </a:t>
            </a:r>
            <a:r>
              <a:rPr lang="en-GB" sz="1200" dirty="0"/>
              <a:t>is generated; renewable and non-renewable resources and the advantages and disadvantages of specific resources</a:t>
            </a:r>
            <a:r>
              <a:rPr lang="en-GB" sz="1200" dirty="0" smtClean="0"/>
              <a:t>. </a:t>
            </a:r>
          </a:p>
          <a:p>
            <a:r>
              <a:rPr lang="en-GB" sz="1200" b="1" i="1" dirty="0" smtClean="0"/>
              <a:t>Prior knowledge  KS2 </a:t>
            </a:r>
            <a:r>
              <a:rPr lang="en-GB" sz="1200" b="1" i="1" dirty="0"/>
              <a:t>NC </a:t>
            </a:r>
            <a:r>
              <a:rPr lang="en-GB" sz="1200" i="1" dirty="0"/>
              <a:t>Pupils </a:t>
            </a:r>
            <a:r>
              <a:rPr lang="en-GB" sz="1200" i="1" dirty="0" smtClean="0"/>
              <a:t>have had very little instruction linked specifically to ‘energy’. In Year 4 they learnt to </a:t>
            </a:r>
            <a:r>
              <a:rPr lang="en-GB" sz="1200" b="1" i="1" dirty="0" smtClean="0"/>
              <a:t>i</a:t>
            </a:r>
            <a:r>
              <a:rPr lang="en-GB" sz="1200" b="1" i="1" dirty="0" smtClean="0"/>
              <a:t>dentify </a:t>
            </a:r>
            <a:r>
              <a:rPr lang="en-GB" sz="1200" b="1" i="1" dirty="0"/>
              <a:t>common appliances that run on </a:t>
            </a:r>
            <a:r>
              <a:rPr lang="en-GB" sz="1200" b="1" i="1" dirty="0" smtClean="0"/>
              <a:t>electricity.</a:t>
            </a:r>
            <a:endParaRPr lang="en-GB" sz="1200" b="1" i="1" dirty="0"/>
          </a:p>
        </p:txBody>
      </p:sp>
      <p:graphicFrame>
        <p:nvGraphicFramePr>
          <p:cNvPr id="6" name="Table 6">
            <a:extLst>
              <a:ext uri="{FF2B5EF4-FFF2-40B4-BE49-F238E27FC236}">
                <a16:creationId xmlns:a16="http://schemas.microsoft.com/office/drawing/2014/main" xmlns="" id="{BEA7F948-0AE4-44BF-A804-D96AF7A9AAD2}"/>
              </a:ext>
            </a:extLst>
          </p:cNvPr>
          <p:cNvGraphicFramePr>
            <a:graphicFrameLocks noGrp="1"/>
          </p:cNvGraphicFramePr>
          <p:nvPr>
            <p:extLst>
              <p:ext uri="{D42A27DB-BD31-4B8C-83A1-F6EECF244321}">
                <p14:modId xmlns:p14="http://schemas.microsoft.com/office/powerpoint/2010/main" val="370521027"/>
              </p:ext>
            </p:extLst>
          </p:nvPr>
        </p:nvGraphicFramePr>
        <p:xfrm>
          <a:off x="121134" y="2441261"/>
          <a:ext cx="12070866" cy="445008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xmlns="" val="3001272792"/>
                    </a:ext>
                  </a:extLst>
                </a:gridCol>
                <a:gridCol w="3552573">
                  <a:extLst>
                    <a:ext uri="{9D8B030D-6E8A-4147-A177-3AD203B41FA5}">
                      <a16:colId xmlns:a16="http://schemas.microsoft.com/office/drawing/2014/main" xmlns="" val="1897910160"/>
                    </a:ext>
                  </a:extLst>
                </a:gridCol>
                <a:gridCol w="2174972">
                  <a:extLst>
                    <a:ext uri="{9D8B030D-6E8A-4147-A177-3AD203B41FA5}">
                      <a16:colId xmlns:a16="http://schemas.microsoft.com/office/drawing/2014/main" xmlns="" val="3498275268"/>
                    </a:ext>
                  </a:extLst>
                </a:gridCol>
              </a:tblGrid>
              <a:tr h="431123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baseline="0" dirty="0">
                          <a:solidFill>
                            <a:srgbClr val="002060"/>
                          </a:solidFill>
                        </a:rPr>
                        <a:t>CORE </a:t>
                      </a:r>
                      <a:r>
                        <a:rPr lang="en-GB" sz="1100" b="1" u="sng" baseline="0" dirty="0" smtClean="0">
                          <a:solidFill>
                            <a:srgbClr val="002060"/>
                          </a:solidFill>
                        </a:rPr>
                        <a:t>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baseline="0" dirty="0" smtClean="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smtClean="0"/>
                        <a:t>Energy</a:t>
                      </a:r>
                      <a:r>
                        <a:rPr lang="en-GB" sz="1100" baseline="0" dirty="0" smtClean="0"/>
                        <a:t> is a finite concept. The total energy in the universe came from the Big Bang and we cannot create or destroy this energy – we just move it around to allow us to ‘do work’.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smtClean="0"/>
                        <a:t>Power is a measurement of the rate of energy transfer (power = energy transferred/time). The power rating of an appliance tells us how quickly the appliance transfers energy (usually electrical). Much of the early work done to define power and it’s applications in the industrial world was carried out by James Watt at the start of the Industrial Revolution.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aseline="0"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aseline="0" dirty="0" smtClean="0"/>
                        <a:t>This electrical energy has to be paid for and our electricity meters record the total amount of electricity our homes use. We get a bill usually every 3 months, which we then have to pay. If we are using more energy efficient appliances such as LED bulbs, A-rated appliances we will use less electricity and so will have lower bills. We use the equation Energy transferred = power x time to work out the amount of electricity we have used, this is calculated in kilowatt hours. </a:t>
                      </a:r>
                      <a:r>
                        <a:rPr lang="en-GB" sz="1100" b="0" i="0" kern="1200" dirty="0" smtClean="0">
                          <a:solidFill>
                            <a:schemeClr val="tx1"/>
                          </a:solidFill>
                          <a:effectLst/>
                          <a:latin typeface="+mn-lt"/>
                          <a:ea typeface="+mn-ea"/>
                          <a:cs typeface="+mn-cs"/>
                        </a:rPr>
                        <a:t>A kilowatt-hour (or kWh) is the unit of energy utility companies use to measure how much gas and electricity you’re using. It refers to the use of power over a period of time – for example a 1 kW </a:t>
                      </a:r>
                      <a:r>
                        <a:rPr lang="en-GB" sz="1100" b="0" i="0" kern="1200" baseline="0" dirty="0" smtClean="0">
                          <a:solidFill>
                            <a:schemeClr val="tx1"/>
                          </a:solidFill>
                          <a:effectLst/>
                          <a:latin typeface="+mn-lt"/>
                          <a:ea typeface="+mn-ea"/>
                          <a:cs typeface="+mn-cs"/>
                        </a:rPr>
                        <a:t> </a:t>
                      </a:r>
                      <a:r>
                        <a:rPr lang="en-GB" sz="1100" b="0" i="0" kern="1200" dirty="0" smtClean="0">
                          <a:solidFill>
                            <a:schemeClr val="tx1"/>
                          </a:solidFill>
                          <a:effectLst/>
                          <a:latin typeface="+mn-lt"/>
                          <a:ea typeface="+mn-ea"/>
                          <a:cs typeface="+mn-cs"/>
                        </a:rPr>
                        <a:t>drill used for an hour will use 1 kWh.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i="0" u="none"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kern="1200" baseline="0" dirty="0" smtClean="0">
                          <a:solidFill>
                            <a:schemeClr val="tx1"/>
                          </a:solidFill>
                          <a:effectLst/>
                          <a:latin typeface="+mn-lt"/>
                          <a:ea typeface="+mn-ea"/>
                          <a:cs typeface="+mn-cs"/>
                        </a:rPr>
                        <a:t>We generate electricity in either traditional power stations (nuclear of fossil fuel) or using renewable sources. In both examples, the actual generation is the same – a magnet spins around a coil of wire. They differ in the way that the generator spins. Non-renewables burn or react fuel to heat water to make steam to turn a turbine which turns the generator. Renewables use wind, water etc. to turn the turbine directly so not needing to burn fuel. Renewable resources can be quickly and easily replenished and do not produce carbon dioxide, or are carbon neutral but are not always reliable. Non-renewable resources cannot be quickly and easily replenished and do produce carbon dioxide, or radioactive waste, but are a reliable way to generate a constant supply of electricity.</a:t>
                      </a:r>
                      <a:endParaRPr lang="en-GB" sz="1100" b="1"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0" u="none" dirty="0" smtClean="0">
                          <a:solidFill>
                            <a:schemeClr val="tx1"/>
                          </a:solidFill>
                        </a:rPr>
                        <a:t>Evaluate the social, economic and environmental consequences of using a resource to generate electricity, from data.</a:t>
                      </a:r>
                    </a:p>
                    <a:p>
                      <a:pPr marL="0" indent="0" algn="l">
                        <a:buFont typeface="Arial" panose="020B0604020202020204" pitchFamily="34" charset="0"/>
                        <a:buNone/>
                      </a:pPr>
                      <a:r>
                        <a:rPr lang="en-GB" sz="1100" b="0" u="none" dirty="0" smtClean="0">
                          <a:solidFill>
                            <a:schemeClr val="tx1"/>
                          </a:solidFill>
                        </a:rPr>
                        <a:t> Suggest actions a government or communities could  take in response to rising energy demand. </a:t>
                      </a:r>
                    </a:p>
                    <a:p>
                      <a:pPr marL="0" indent="0" algn="l">
                        <a:buFont typeface="Arial" panose="020B0604020202020204" pitchFamily="34" charset="0"/>
                        <a:buNone/>
                      </a:pPr>
                      <a:r>
                        <a:rPr lang="en-GB" sz="1100" b="0" u="none" dirty="0" smtClean="0">
                          <a:solidFill>
                            <a:schemeClr val="tx1"/>
                          </a:solidFill>
                        </a:rPr>
                        <a:t>Suggest ways to reduce costs, by examining data on a home energy bill.</a:t>
                      </a:r>
                    </a:p>
                    <a:p>
                      <a:pPr marL="0" indent="0" algn="l">
                        <a:buFont typeface="Arial" panose="020B0604020202020204" pitchFamily="34" charset="0"/>
                        <a:buNone/>
                      </a:pPr>
                      <a:r>
                        <a:rPr lang="en-GB" sz="1100" b="0" u="none" dirty="0" smtClean="0">
                          <a:solidFill>
                            <a:schemeClr val="tx1"/>
                          </a:solidFill>
                        </a:rPr>
                        <a:t> </a:t>
                      </a:r>
                      <a:r>
                        <a:rPr lang="en-GB" sz="1100" b="1" u="sng" dirty="0" smtClean="0">
                          <a:solidFill>
                            <a:srgbClr val="002060"/>
                          </a:solidFill>
                        </a:rPr>
                        <a:t>Numeracy</a:t>
                      </a: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smtClean="0">
                          <a:solidFill>
                            <a:schemeClr val="tx1"/>
                          </a:solidFill>
                        </a:rPr>
                        <a:t>Use </a:t>
                      </a:r>
                      <a:r>
                        <a:rPr lang="en-GB" sz="1100" b="0" u="none" dirty="0" smtClean="0">
                          <a:solidFill>
                            <a:schemeClr val="tx1"/>
                          </a:solidFill>
                        </a:rPr>
                        <a:t>FIFA model </a:t>
                      </a:r>
                      <a:r>
                        <a:rPr lang="en-GB" sz="1100" b="0" u="none" dirty="0" smtClean="0">
                          <a:solidFill>
                            <a:schemeClr val="tx1"/>
                          </a:solidFill>
                        </a:rPr>
                        <a:t>with all equations – convert W – kW and kW – W. Recognise 1 watt = 1J/s</a:t>
                      </a:r>
                      <a:endParaRPr lang="en-GB" sz="1100" b="1" u="sng" dirty="0">
                        <a:solidFill>
                          <a:srgbClr val="002060"/>
                        </a:solidFill>
                      </a:endParaRPr>
                    </a:p>
                    <a:p>
                      <a:pPr marL="0" indent="0" algn="l">
                        <a:buFont typeface="Arial" panose="020B0604020202020204" pitchFamily="34" charset="0"/>
                        <a:buNone/>
                      </a:pPr>
                      <a:endParaRPr lang="en-GB" sz="1100" b="1" u="sng" dirty="0" smtClean="0">
                        <a:solidFill>
                          <a:srgbClr val="002060"/>
                        </a:solidFill>
                      </a:endParaRPr>
                    </a:p>
                    <a:p>
                      <a:pPr marL="0" indent="0" algn="l">
                        <a:buFont typeface="Arial" panose="020B0604020202020204" pitchFamily="34" charset="0"/>
                        <a:buNone/>
                      </a:pPr>
                      <a:r>
                        <a:rPr lang="en-GB" sz="1100" b="1" u="sng" dirty="0" smtClean="0">
                          <a:solidFill>
                            <a:srgbClr val="002060"/>
                          </a:solidFill>
                        </a:rPr>
                        <a:t>VOCABULARY</a:t>
                      </a:r>
                    </a:p>
                    <a:p>
                      <a:pPr marL="0" indent="0" algn="l">
                        <a:buFont typeface="Arial" panose="020B0604020202020204" pitchFamily="34" charset="0"/>
                        <a:buNone/>
                      </a:pPr>
                      <a:r>
                        <a:rPr lang="en-GB" sz="1100" b="0" u="none" dirty="0" smtClean="0">
                          <a:solidFill>
                            <a:schemeClr val="tx1"/>
                          </a:solidFill>
                        </a:rPr>
                        <a:t>Energy</a:t>
                      </a:r>
                    </a:p>
                    <a:p>
                      <a:pPr marL="0" indent="0" algn="l">
                        <a:buFont typeface="Arial" panose="020B0604020202020204" pitchFamily="34" charset="0"/>
                        <a:buNone/>
                      </a:pPr>
                      <a:r>
                        <a:rPr lang="en-GB" sz="1100" b="0" u="none" dirty="0" smtClean="0">
                          <a:solidFill>
                            <a:schemeClr val="tx1"/>
                          </a:solidFill>
                        </a:rPr>
                        <a:t>Power</a:t>
                      </a:r>
                    </a:p>
                    <a:p>
                      <a:pPr marL="0" indent="0" algn="l">
                        <a:buFont typeface="Arial" panose="020B0604020202020204" pitchFamily="34" charset="0"/>
                        <a:buNone/>
                      </a:pPr>
                      <a:r>
                        <a:rPr lang="en-GB" sz="1100" b="0" u="none" dirty="0" smtClean="0">
                          <a:solidFill>
                            <a:schemeClr val="tx1"/>
                          </a:solidFill>
                        </a:rPr>
                        <a:t>Appliance</a:t>
                      </a:r>
                    </a:p>
                    <a:p>
                      <a:pPr marL="0" indent="0" algn="l">
                        <a:buFont typeface="Arial" panose="020B0604020202020204" pitchFamily="34" charset="0"/>
                        <a:buNone/>
                      </a:pPr>
                      <a:r>
                        <a:rPr lang="en-GB" sz="1100" b="0" u="none" dirty="0" smtClean="0">
                          <a:solidFill>
                            <a:schemeClr val="tx1"/>
                          </a:solidFill>
                        </a:rPr>
                        <a:t>met</a:t>
                      </a:r>
                      <a:r>
                        <a:rPr lang="en-GB" sz="1100" b="1" u="none" dirty="0" smtClean="0">
                          <a:solidFill>
                            <a:schemeClr val="tx1"/>
                          </a:solidFill>
                        </a:rPr>
                        <a:t>er</a:t>
                      </a:r>
                    </a:p>
                    <a:p>
                      <a:pPr marL="0" indent="0" algn="l">
                        <a:buFont typeface="Arial" panose="020B0604020202020204" pitchFamily="34" charset="0"/>
                        <a:buNone/>
                      </a:pPr>
                      <a:r>
                        <a:rPr lang="en-GB" sz="1100" b="0" u="none" dirty="0" smtClean="0">
                          <a:solidFill>
                            <a:schemeClr val="tx1"/>
                          </a:solidFill>
                        </a:rPr>
                        <a:t>Watt</a:t>
                      </a:r>
                    </a:p>
                    <a:p>
                      <a:pPr marL="0" indent="0" algn="l">
                        <a:buFont typeface="Arial" panose="020B0604020202020204" pitchFamily="34" charset="0"/>
                        <a:buNone/>
                      </a:pPr>
                      <a:r>
                        <a:rPr lang="en-GB" sz="1100" b="0" u="none" dirty="0" smtClean="0">
                          <a:solidFill>
                            <a:schemeClr val="tx1"/>
                          </a:solidFill>
                        </a:rPr>
                        <a:t>Kilo</a:t>
                      </a:r>
                    </a:p>
                    <a:p>
                      <a:pPr marL="0" indent="0" algn="l">
                        <a:buFont typeface="Arial" panose="020B0604020202020204" pitchFamily="34" charset="0"/>
                        <a:buNone/>
                      </a:pPr>
                      <a:r>
                        <a:rPr lang="en-GB" sz="1100" b="0" u="none" dirty="0" smtClean="0">
                          <a:solidFill>
                            <a:schemeClr val="tx1"/>
                          </a:solidFill>
                        </a:rPr>
                        <a:t>Kilowatt hour</a:t>
                      </a:r>
                    </a:p>
                    <a:p>
                      <a:pPr marL="0" indent="0" algn="l">
                        <a:buFont typeface="Arial" panose="020B0604020202020204" pitchFamily="34" charset="0"/>
                        <a:buNone/>
                      </a:pPr>
                      <a:r>
                        <a:rPr lang="en-GB" sz="1100" b="0" u="none" dirty="0" smtClean="0">
                          <a:solidFill>
                            <a:schemeClr val="tx1"/>
                          </a:solidFill>
                        </a:rPr>
                        <a:t>Renewable resource</a:t>
                      </a:r>
                    </a:p>
                    <a:p>
                      <a:pPr marL="0" indent="0" algn="l">
                        <a:buFont typeface="Arial" panose="020B0604020202020204" pitchFamily="34" charset="0"/>
                        <a:buNone/>
                      </a:pPr>
                      <a:r>
                        <a:rPr lang="en-GB" sz="1100" b="0" u="none" dirty="0" smtClean="0">
                          <a:solidFill>
                            <a:schemeClr val="tx1"/>
                          </a:solidFill>
                        </a:rPr>
                        <a:t>Non-renewable resource</a:t>
                      </a:r>
                    </a:p>
                    <a:p>
                      <a:pPr marL="0" indent="0" algn="l">
                        <a:buFont typeface="Arial" panose="020B0604020202020204" pitchFamily="34" charset="0"/>
                        <a:buNone/>
                      </a:pPr>
                      <a:r>
                        <a:rPr lang="en-GB" sz="1100" b="0" u="none" dirty="0" smtClean="0">
                          <a:solidFill>
                            <a:schemeClr val="tx1"/>
                          </a:solidFill>
                        </a:rPr>
                        <a:t>Turbine</a:t>
                      </a:r>
                    </a:p>
                    <a:p>
                      <a:pPr marL="0" indent="0" algn="l">
                        <a:buFont typeface="Arial" panose="020B0604020202020204" pitchFamily="34" charset="0"/>
                        <a:buNone/>
                      </a:pPr>
                      <a:r>
                        <a:rPr lang="en-GB" sz="1100" b="0" u="none" dirty="0" smtClean="0">
                          <a:solidFill>
                            <a:schemeClr val="tx1"/>
                          </a:solidFill>
                        </a:rPr>
                        <a:t>generator</a:t>
                      </a:r>
                      <a:endParaRPr lang="en-GB" sz="1100" b="0" u="none" dirty="0" smtClean="0">
                        <a:solidFill>
                          <a:schemeClr val="tx1"/>
                        </a:solidFill>
                      </a:endParaRPr>
                    </a:p>
                  </a:txBody>
                  <a:tcPr/>
                </a:tc>
                <a:tc>
                  <a:txBody>
                    <a:bodyPr/>
                    <a:lstStyle/>
                    <a:p>
                      <a:pPr algn="l"/>
                      <a:r>
                        <a:rPr lang="en-GB" sz="1100" b="1" u="sng" dirty="0">
                          <a:solidFill>
                            <a:srgbClr val="002060"/>
                          </a:solidFill>
                        </a:rPr>
                        <a:t>WOW </a:t>
                      </a:r>
                      <a:r>
                        <a:rPr lang="en-GB" sz="1100" b="1" u="sng" dirty="0" smtClean="0">
                          <a:solidFill>
                            <a:srgbClr val="002060"/>
                          </a:solidFill>
                        </a:rPr>
                        <a:t>Zone </a:t>
                      </a:r>
                      <a:r>
                        <a:rPr lang="en-GB" sz="1100" b="1" u="sng" dirty="0">
                          <a:solidFill>
                            <a:srgbClr val="002060"/>
                          </a:solidFill>
                        </a:rPr>
                        <a:t>tasks</a:t>
                      </a:r>
                    </a:p>
                    <a:p>
                      <a:pPr algn="l"/>
                      <a:r>
                        <a:rPr lang="en-GB" sz="1100" b="0" kern="1200" dirty="0" smtClean="0">
                          <a:solidFill>
                            <a:schemeClr val="tx1"/>
                          </a:solidFill>
                          <a:effectLst/>
                          <a:latin typeface="+mn-lt"/>
                          <a:ea typeface="+mn-ea"/>
                          <a:cs typeface="+mn-cs"/>
                        </a:rPr>
                        <a:t>Compare the running costs of fluorescent and filament light bulbs </a:t>
                      </a:r>
                      <a:endParaRPr lang="en-GB" sz="1100" b="0" u="sng" dirty="0">
                        <a:solidFill>
                          <a:srgbClr val="002060"/>
                        </a:solidFill>
                        <a:latin typeface="+mn-lt"/>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r>
                        <a:rPr lang="en-GB" sz="1100" b="0" i="0" u="none" strike="noStrike" kern="1200" dirty="0" smtClean="0">
                          <a:solidFill>
                            <a:schemeClr val="tx1"/>
                          </a:solidFill>
                          <a:effectLst/>
                          <a:latin typeface="+mn-lt"/>
                          <a:ea typeface="+mn-ea"/>
                          <a:cs typeface="+mn-cs"/>
                        </a:rPr>
                        <a:t>Energy changes in a system involving heating, doing work using forces, or doing work using an electric current: calculating the stored energies and energy changes involved</a:t>
                      </a:r>
                    </a:p>
                    <a:p>
                      <a:r>
                        <a:rPr lang="en-GB" sz="1100" b="0" i="0" u="none" strike="noStrike" kern="1200" dirty="0" smtClean="0">
                          <a:solidFill>
                            <a:schemeClr val="tx1"/>
                          </a:solidFill>
                          <a:effectLst/>
                          <a:latin typeface="+mn-lt"/>
                          <a:ea typeface="+mn-ea"/>
                          <a:cs typeface="+mn-cs"/>
                        </a:rPr>
                        <a:t>Further development of power as the rate of transfer of energy</a:t>
                      </a:r>
                    </a:p>
                    <a:p>
                      <a:r>
                        <a:rPr lang="en-GB" sz="1100" b="0" i="0" u="none" strike="noStrike" kern="1200" dirty="0" smtClean="0">
                          <a:solidFill>
                            <a:schemeClr val="tx1"/>
                          </a:solidFill>
                          <a:effectLst/>
                          <a:latin typeface="+mn-lt"/>
                          <a:ea typeface="+mn-ea"/>
                          <a:cs typeface="+mn-cs"/>
                        </a:rPr>
                        <a:t>conservation of energy in a closed system, dissipation</a:t>
                      </a:r>
                    </a:p>
                    <a:p>
                      <a:r>
                        <a:rPr lang="en-GB" sz="1100" b="0" i="0" u="none" strike="noStrike" kern="1200" dirty="0" smtClean="0">
                          <a:solidFill>
                            <a:schemeClr val="tx1"/>
                          </a:solidFill>
                          <a:effectLst/>
                          <a:latin typeface="+mn-lt"/>
                          <a:ea typeface="+mn-ea"/>
                          <a:cs typeface="+mn-cs"/>
                        </a:rPr>
                        <a:t>calculating energy efficiency for any energy transfers</a:t>
                      </a:r>
                    </a:p>
                    <a:p>
                      <a:r>
                        <a:rPr lang="en-GB" sz="1100" b="0" i="0" u="none" strike="noStrike" kern="1200" dirty="0" smtClean="0">
                          <a:solidFill>
                            <a:schemeClr val="tx1"/>
                          </a:solidFill>
                          <a:effectLst/>
                          <a:latin typeface="+mn-lt"/>
                          <a:ea typeface="+mn-ea"/>
                          <a:cs typeface="+mn-cs"/>
                        </a:rPr>
                        <a:t>renewable and non-renewable energy sources used on Earth, changes in how these are used</a:t>
                      </a:r>
                    </a:p>
                    <a:p>
                      <a:pPr algn="l"/>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xmlns="" val="1196057531"/>
                  </a:ext>
                </a:extLst>
              </a:tr>
            </a:tbl>
          </a:graphicData>
        </a:graphic>
      </p:graphicFrame>
      <p:pic>
        <p:nvPicPr>
          <p:cNvPr id="2" name="Picture 1">
            <a:extLst>
              <a:ext uri="{FF2B5EF4-FFF2-40B4-BE49-F238E27FC236}">
                <a16:creationId xmlns:a16="http://schemas.microsoft.com/office/drawing/2014/main" xmlns=""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xmlns="" id="{DAF1A2B9-78B7-485C-8FE3-4C6AFC205AEA}"/>
              </a:ext>
            </a:extLst>
          </p:cNvPr>
          <p:cNvSpPr txBox="1"/>
          <p:nvPr/>
        </p:nvSpPr>
        <p:spPr>
          <a:xfrm>
            <a:off x="8438271" y="251351"/>
            <a:ext cx="3294184" cy="1815882"/>
          </a:xfrm>
          <a:prstGeom prst="rect">
            <a:avLst/>
          </a:prstGeom>
          <a:noFill/>
        </p:spPr>
        <p:txBody>
          <a:bodyPr wrap="square" rtlCol="0">
            <a:spAutoFit/>
          </a:bodyPr>
          <a:lstStyle/>
          <a:p>
            <a:r>
              <a:rPr lang="en-GB" sz="1400" b="1" u="sng" dirty="0"/>
              <a:t>The </a:t>
            </a:r>
            <a:r>
              <a:rPr lang="en-GB" sz="1400" b="1" u="sng" dirty="0" smtClean="0"/>
              <a:t>Bigger </a:t>
            </a:r>
            <a:r>
              <a:rPr lang="en-GB" sz="1400" b="1" u="sng" dirty="0"/>
              <a:t>P</a:t>
            </a:r>
            <a:r>
              <a:rPr lang="en-GB" sz="1400" b="1" u="sng" dirty="0" smtClean="0"/>
              <a:t>icture:</a:t>
            </a:r>
          </a:p>
          <a:p>
            <a:endParaRPr lang="en-GB" sz="1400" b="1" u="sng" dirty="0"/>
          </a:p>
          <a:p>
            <a:r>
              <a:rPr lang="en-GB" sz="1400" i="1" dirty="0" smtClean="0"/>
              <a:t>Links to </a:t>
            </a:r>
            <a:r>
              <a:rPr lang="en-GB" sz="1400" i="1" dirty="0" smtClean="0"/>
              <a:t>environmental impact of generating electricity and the need to move to renewable resources and energy efficiency.</a:t>
            </a:r>
            <a:endParaRPr lang="en-GB" sz="1400" i="1" dirty="0" smtClean="0"/>
          </a:p>
          <a:p>
            <a:r>
              <a:rPr lang="en-GB" sz="1400" b="1" i="1" dirty="0" smtClean="0"/>
              <a:t>Career </a:t>
            </a:r>
            <a:r>
              <a:rPr lang="en-GB" sz="1400" b="1" i="1" dirty="0"/>
              <a:t>links</a:t>
            </a:r>
            <a:r>
              <a:rPr lang="en-GB" sz="1400" b="1" i="1" dirty="0" smtClean="0"/>
              <a:t>. </a:t>
            </a:r>
            <a:r>
              <a:rPr lang="en-GB" sz="1400" i="1" dirty="0" smtClean="0"/>
              <a:t>The ‘green’ economy, nuclear industry, electrical engineers</a:t>
            </a:r>
            <a:endParaRPr lang="en-GB" sz="1400" i="1" dirty="0"/>
          </a:p>
        </p:txBody>
      </p:sp>
    </p:spTree>
    <p:extLst>
      <p:ext uri="{BB962C8B-B14F-4D97-AF65-F5344CB8AC3E}">
        <p14:creationId xmlns:p14="http://schemas.microsoft.com/office/powerpoint/2010/main" val="158031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588</TotalTime>
  <Words>806</Words>
  <Application>Microsoft Office PowerPoint</Application>
  <PresentationFormat>Widescreen</PresentationFormat>
  <Paragraphs>49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wendy haycock</cp:lastModifiedBy>
  <cp:revision>52</cp:revision>
  <cp:lastPrinted>2020-02-24T07:40:48Z</cp:lastPrinted>
  <dcterms:created xsi:type="dcterms:W3CDTF">2019-12-19T05:38:14Z</dcterms:created>
  <dcterms:modified xsi:type="dcterms:W3CDTF">2020-04-02T09:50:51Z</dcterms:modified>
</cp:coreProperties>
</file>