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1"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114" d="100"/>
          <a:sy n="114"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32ACDEA-CA44-4D37-B451-04028B3620D8}" type="datetimeFigureOut">
              <a:rPr lang="en-GB" smtClean="0"/>
              <a:t>09/12/2020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774685F4-B5B3-4116-B789-792A332FF52B}" type="slidenum">
              <a:rPr lang="en-GB" smtClean="0"/>
              <a:t>‹#›</a:t>
            </a:fld>
            <a:endParaRPr lang="en-GB"/>
          </a:p>
        </p:txBody>
      </p:sp>
    </p:spTree>
    <p:extLst>
      <p:ext uri="{BB962C8B-B14F-4D97-AF65-F5344CB8AC3E}">
        <p14:creationId xmlns:p14="http://schemas.microsoft.com/office/powerpoint/2010/main" val="2729061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09/12/2020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09/12/2020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09/12/2020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09/12/2020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09/12/2020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09/12/2020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09/12/2020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09/12/2020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09/12/2020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09/12/2020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09/12/2020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09/12/2020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089024" y="0"/>
            <a:ext cx="5294656"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8 Evolution: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2302" y="502486"/>
            <a:ext cx="7468081" cy="1569660"/>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learn about evolution and how species have evolved from three billion years ago through the process of Natural Selection. Pupils will learn about the importance of biodiversity is ensuring the human population survives.</a:t>
            </a:r>
          </a:p>
          <a:p>
            <a:r>
              <a:rPr lang="en-GB" sz="1200" b="1" i="1" dirty="0"/>
              <a:t>Prior knowledge</a:t>
            </a:r>
          </a:p>
          <a:p>
            <a:r>
              <a:rPr lang="en-GB" sz="1200" b="1" i="1" dirty="0"/>
              <a:t>KS2 NC – </a:t>
            </a:r>
            <a:r>
              <a:rPr lang="en-GB" sz="1200" i="1" dirty="0"/>
              <a:t>Pupils should recognise that living things have changed over time and that’s fossils provide information about living things that inhabited the Earth millions of years ago. Pupils should identify animals and plants adapted to suit their environment in different ways and that adaptation may lead to evolution.</a:t>
            </a:r>
            <a:endParaRPr lang="en-GB" sz="1000"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1258507297"/>
              </p:ext>
            </p:extLst>
          </p:nvPr>
        </p:nvGraphicFramePr>
        <p:xfrm>
          <a:off x="60567" y="2441478"/>
          <a:ext cx="12070866" cy="4311231"/>
        </p:xfrm>
        <a:graphic>
          <a:graphicData uri="http://schemas.openxmlformats.org/drawingml/2006/table">
            <a:tbl>
              <a:tblPr firstRow="1" bandRow="1">
                <a:tableStyleId>{5940675A-B579-460E-94D1-54222C63F5DA}</a:tableStyleId>
              </a:tblPr>
              <a:tblGrid>
                <a:gridCol w="6354747">
                  <a:extLst>
                    <a:ext uri="{9D8B030D-6E8A-4147-A177-3AD203B41FA5}">
                      <a16:colId xmlns:a16="http://schemas.microsoft.com/office/drawing/2014/main" val="3001272792"/>
                    </a:ext>
                  </a:extLst>
                </a:gridCol>
                <a:gridCol w="3541147">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chemeClr val="accent5">
                              <a:lumMod val="50000"/>
                            </a:schemeClr>
                          </a:solidFill>
                        </a:rPr>
                        <a:t>CORE KNOWLEDGE</a:t>
                      </a:r>
                    </a:p>
                    <a:p>
                      <a:pPr marL="0" indent="0" algn="l">
                        <a:buFont typeface="Arial" panose="020B0604020202020204" pitchFamily="34" charset="0"/>
                        <a:buNone/>
                      </a:pPr>
                      <a:endParaRPr lang="en-GB" sz="1100" b="0" u="none" baseline="0" dirty="0">
                        <a:solidFill>
                          <a:schemeClr val="accent5">
                            <a:lumMod val="50000"/>
                          </a:schemeClr>
                        </a:solidFill>
                      </a:endParaRPr>
                    </a:p>
                    <a:p>
                      <a:pPr marL="0" indent="0" algn="l">
                        <a:buFont typeface="Arial" panose="020B0604020202020204" pitchFamily="34" charset="0"/>
                        <a:buNone/>
                      </a:pPr>
                      <a:endParaRPr lang="en-GB" sz="1100" b="0" u="none" baseline="0" dirty="0">
                        <a:solidFill>
                          <a:schemeClr val="accent5">
                            <a:lumMod val="50000"/>
                          </a:schemeClr>
                        </a:solidFill>
                      </a:endParaRPr>
                    </a:p>
                    <a:p>
                      <a:pPr marL="0" indent="0" algn="l">
                        <a:buFont typeface="Arial" panose="020B0604020202020204" pitchFamily="34" charset="0"/>
                        <a:buNone/>
                      </a:pPr>
                      <a:r>
                        <a:rPr lang="en-GB" sz="1100" b="1" u="none" baseline="0" dirty="0">
                          <a:solidFill>
                            <a:schemeClr val="accent5">
                              <a:lumMod val="50000"/>
                            </a:schemeClr>
                          </a:solidFill>
                        </a:rPr>
                        <a:t>Natural selection </a:t>
                      </a:r>
                      <a:r>
                        <a:rPr lang="en-GB" sz="1100" b="0" u="none" baseline="0" dirty="0">
                          <a:solidFill>
                            <a:schemeClr val="accent5">
                              <a:lumMod val="50000"/>
                            </a:schemeClr>
                          </a:solidFill>
                        </a:rPr>
                        <a:t>is the process by which species change over time in response to environmental changes and competition for resources. Stages of natural selection:</a:t>
                      </a:r>
                    </a:p>
                    <a:p>
                      <a:pPr marL="0" indent="0" algn="l">
                        <a:buFont typeface="Arial" panose="020B0604020202020204" pitchFamily="34" charset="0"/>
                        <a:buNone/>
                      </a:pPr>
                      <a:r>
                        <a:rPr lang="en-GB" sz="1100" b="0" u="none" baseline="0" dirty="0">
                          <a:solidFill>
                            <a:schemeClr val="accent5">
                              <a:lumMod val="50000"/>
                            </a:schemeClr>
                          </a:solidFill>
                        </a:rPr>
                        <a:t>1 – Organisms in a species show variation caused by differences in their genes (mutation).</a:t>
                      </a:r>
                    </a:p>
                    <a:p>
                      <a:pPr marL="0" indent="0" algn="l">
                        <a:buFont typeface="Arial" panose="020B0604020202020204" pitchFamily="34" charset="0"/>
                        <a:buNone/>
                      </a:pPr>
                      <a:r>
                        <a:rPr lang="en-GB" sz="1100" b="0" u="none" baseline="0" dirty="0">
                          <a:solidFill>
                            <a:schemeClr val="accent5">
                              <a:lumMod val="50000"/>
                            </a:schemeClr>
                          </a:solidFill>
                        </a:rPr>
                        <a:t>2 – The organism with the characteristic best suited to the environment survive and reproduce – survival of the fittest.</a:t>
                      </a:r>
                    </a:p>
                    <a:p>
                      <a:pPr marL="0" indent="0" algn="l">
                        <a:buFont typeface="Arial" panose="020B0604020202020204" pitchFamily="34" charset="0"/>
                        <a:buNone/>
                      </a:pPr>
                      <a:r>
                        <a:rPr lang="en-GB" sz="1100" b="0" u="none" baseline="0" dirty="0">
                          <a:solidFill>
                            <a:schemeClr val="accent5">
                              <a:lumMod val="50000"/>
                            </a:schemeClr>
                          </a:solidFill>
                        </a:rPr>
                        <a:t>3 – Genes from successful organisms are passed to the offspring in the next generation.</a:t>
                      </a:r>
                    </a:p>
                    <a:p>
                      <a:pPr marL="0" indent="0" algn="l">
                        <a:buFont typeface="Arial" panose="020B0604020202020204" pitchFamily="34" charset="0"/>
                        <a:buNone/>
                      </a:pPr>
                      <a:r>
                        <a:rPr lang="en-GB" sz="1100" b="0" u="none" baseline="0" dirty="0">
                          <a:solidFill>
                            <a:schemeClr val="accent5">
                              <a:lumMod val="50000"/>
                            </a:schemeClr>
                          </a:solidFill>
                        </a:rPr>
                        <a:t>4 -  The process is repeated many times. Over time this can lead to the development of a new species.</a:t>
                      </a:r>
                    </a:p>
                    <a:p>
                      <a:pPr marL="0" indent="0" algn="l">
                        <a:buFont typeface="Arial" panose="020B0604020202020204" pitchFamily="34" charset="0"/>
                        <a:buNone/>
                      </a:pPr>
                      <a:endParaRPr lang="en-GB" sz="1100" b="0" u="none" baseline="0" dirty="0">
                        <a:solidFill>
                          <a:schemeClr val="accent5">
                            <a:lumMod val="50000"/>
                          </a:schemeClr>
                        </a:solidFill>
                      </a:endParaRPr>
                    </a:p>
                    <a:p>
                      <a:pPr marL="0" indent="0" algn="l">
                        <a:buFont typeface="Arial" panose="020B0604020202020204" pitchFamily="34" charset="0"/>
                        <a:buNone/>
                      </a:pPr>
                      <a:r>
                        <a:rPr lang="en-GB" sz="1100" b="0" u="none" baseline="0" dirty="0">
                          <a:solidFill>
                            <a:schemeClr val="accent5">
                              <a:lumMod val="50000"/>
                            </a:schemeClr>
                          </a:solidFill>
                        </a:rPr>
                        <a:t>A </a:t>
                      </a:r>
                      <a:r>
                        <a:rPr lang="en-GB" sz="1100" b="1" u="none" baseline="0" dirty="0">
                          <a:solidFill>
                            <a:schemeClr val="accent5">
                              <a:lumMod val="50000"/>
                            </a:schemeClr>
                          </a:solidFill>
                        </a:rPr>
                        <a:t>mutation</a:t>
                      </a:r>
                      <a:r>
                        <a:rPr lang="en-GB" sz="1100" b="0" u="none" baseline="0" dirty="0">
                          <a:solidFill>
                            <a:schemeClr val="accent5">
                              <a:lumMod val="50000"/>
                            </a:schemeClr>
                          </a:solidFill>
                        </a:rPr>
                        <a:t> is caused by a change in the </a:t>
                      </a:r>
                      <a:r>
                        <a:rPr lang="en-GB" sz="1100" b="0" u="none" baseline="0">
                          <a:solidFill>
                            <a:schemeClr val="accent5">
                              <a:lumMod val="50000"/>
                            </a:schemeClr>
                          </a:solidFill>
                        </a:rPr>
                        <a:t>DNA.</a:t>
                      </a:r>
                    </a:p>
                    <a:p>
                      <a:pPr marL="0" indent="0" algn="l">
                        <a:buFont typeface="Arial" panose="020B0604020202020204" pitchFamily="34" charset="0"/>
                        <a:buNone/>
                      </a:pPr>
                      <a:endParaRPr lang="en-GB" sz="1100" b="0" u="none" baseline="0" dirty="0">
                        <a:solidFill>
                          <a:schemeClr val="accent5">
                            <a:lumMod val="50000"/>
                          </a:schemeClr>
                        </a:solidFill>
                      </a:endParaRPr>
                    </a:p>
                    <a:p>
                      <a:r>
                        <a:rPr lang="en-GB" sz="1100" b="1" u="none" baseline="0" dirty="0">
                          <a:solidFill>
                            <a:schemeClr val="accent5">
                              <a:lumMod val="50000"/>
                            </a:schemeClr>
                          </a:solidFill>
                        </a:rPr>
                        <a:t>Extinction</a:t>
                      </a:r>
                      <a:r>
                        <a:rPr lang="en-GB" sz="1100" b="0" u="none" baseline="0" dirty="0">
                          <a:solidFill>
                            <a:schemeClr val="accent5">
                              <a:lumMod val="50000"/>
                            </a:schemeClr>
                          </a:solidFill>
                        </a:rPr>
                        <a:t> is when there are no more individuals of a species alive. Factors that may lead to extinction </a:t>
                      </a:r>
                      <a:r>
                        <a:rPr lang="en-GB" sz="1100" b="0" u="none" baseline="0" dirty="0">
                          <a:solidFill>
                            <a:schemeClr val="accent5">
                              <a:lumMod val="50000"/>
                            </a:schemeClr>
                          </a:solidFill>
                          <a:latin typeface="+mn-lt"/>
                        </a:rPr>
                        <a:t>include new diseases, new predators, increased competition for resources or a catastrophic event such as an asteroid collision or massive volcanic eruption.</a:t>
                      </a:r>
                      <a:endParaRPr lang="en-GB" sz="1100" b="0" i="0" u="none" strike="noStrike" kern="1200" baseline="0" dirty="0">
                        <a:solidFill>
                          <a:schemeClr val="accent5">
                            <a:lumMod val="50000"/>
                          </a:schemeClr>
                        </a:solidFill>
                        <a:latin typeface="+mn-lt"/>
                        <a:ea typeface="+mn-ea"/>
                        <a:cs typeface="+mn-cs"/>
                      </a:endParaRPr>
                    </a:p>
                    <a:p>
                      <a:r>
                        <a:rPr lang="en-GB" sz="1100" b="0" i="0" u="none" strike="noStrike" kern="1200" baseline="0" dirty="0">
                          <a:solidFill>
                            <a:schemeClr val="accent5">
                              <a:lumMod val="50000"/>
                            </a:schemeClr>
                          </a:solidFill>
                          <a:latin typeface="+mn-lt"/>
                          <a:ea typeface="+mn-ea"/>
                          <a:cs typeface="+mn-cs"/>
                        </a:rPr>
                        <a:t>Changes in the environment may leave individuals within a species, and some entire species, less well adapted to compete successfully and reproduce, which in turn may lead to extinction </a:t>
                      </a:r>
                    </a:p>
                    <a:p>
                      <a:pPr marL="0" indent="0" algn="l">
                        <a:buFont typeface="Arial" panose="020B0604020202020204" pitchFamily="34" charset="0"/>
                        <a:buNone/>
                      </a:pPr>
                      <a:endParaRPr lang="en-GB" sz="1100" b="0" u="none" baseline="0" dirty="0">
                        <a:solidFill>
                          <a:schemeClr val="accent5">
                            <a:lumMod val="50000"/>
                          </a:schemeClr>
                        </a:solidFill>
                      </a:endParaRPr>
                    </a:p>
                    <a:p>
                      <a:pPr marL="0" indent="0" algn="l">
                        <a:buFont typeface="Arial" panose="020B0604020202020204" pitchFamily="34" charset="0"/>
                        <a:buNone/>
                      </a:pPr>
                      <a:r>
                        <a:rPr lang="en-GB" sz="1100" b="1" u="none" baseline="0" dirty="0">
                          <a:solidFill>
                            <a:schemeClr val="accent5">
                              <a:lumMod val="50000"/>
                            </a:schemeClr>
                          </a:solidFill>
                        </a:rPr>
                        <a:t>Biodiversity </a:t>
                      </a:r>
                      <a:r>
                        <a:rPr lang="en-GB" sz="1100" b="0" u="none" baseline="0" dirty="0">
                          <a:solidFill>
                            <a:schemeClr val="accent5">
                              <a:lumMod val="50000"/>
                            </a:schemeClr>
                          </a:solidFill>
                        </a:rPr>
                        <a:t>is the variety of living organisms. It is measured as the differences between individuals of the same species, or the number of different species in an ecosystem.</a:t>
                      </a:r>
                    </a:p>
                    <a:p>
                      <a:pPr marL="0" indent="0" algn="l">
                        <a:buFont typeface="Arial" panose="020B0604020202020204" pitchFamily="34" charset="0"/>
                        <a:buNone/>
                      </a:pPr>
                      <a:r>
                        <a:rPr lang="en-GB" sz="1100" b="1" u="none" baseline="0" dirty="0">
                          <a:solidFill>
                            <a:schemeClr val="accent5">
                              <a:lumMod val="50000"/>
                            </a:schemeClr>
                          </a:solidFill>
                        </a:rPr>
                        <a:t>Evolution</a:t>
                      </a:r>
                      <a:r>
                        <a:rPr lang="en-GB" sz="1100" b="0" u="none" baseline="0" dirty="0">
                          <a:solidFill>
                            <a:schemeClr val="accent5">
                              <a:lumMod val="50000"/>
                            </a:schemeClr>
                          </a:solidFill>
                        </a:rPr>
                        <a:t> is the theory that living organisms evolved through Natural selection from three billion years ago. </a:t>
                      </a:r>
                      <a:r>
                        <a:rPr lang="en-GB" sz="1100" b="1" u="none" baseline="0" dirty="0">
                          <a:solidFill>
                            <a:schemeClr val="accent5">
                              <a:lumMod val="50000"/>
                            </a:schemeClr>
                          </a:solidFill>
                        </a:rPr>
                        <a:t>Fossils</a:t>
                      </a:r>
                      <a:r>
                        <a:rPr lang="en-GB" sz="1100" b="0" u="none" baseline="0" dirty="0">
                          <a:solidFill>
                            <a:schemeClr val="accent5">
                              <a:lumMod val="50000"/>
                            </a:schemeClr>
                          </a:solidFill>
                        </a:rPr>
                        <a:t> provide evidence of evolution.</a:t>
                      </a:r>
                    </a:p>
                  </a:txBody>
                  <a:tcPr/>
                </a:tc>
                <a:tc>
                  <a:txBody>
                    <a:bodyPr/>
                    <a:lstStyle/>
                    <a:p>
                      <a:pPr marL="0" indent="0" algn="l">
                        <a:buFont typeface="Arial" panose="020B0604020202020204" pitchFamily="34" charset="0"/>
                        <a:buNone/>
                      </a:pPr>
                      <a:r>
                        <a:rPr lang="en-GB" sz="1100" b="1" u="sng" dirty="0">
                          <a:solidFill>
                            <a:schemeClr val="accent5">
                              <a:lumMod val="50000"/>
                            </a:schemeClr>
                          </a:solidFill>
                        </a:rPr>
                        <a:t>ABOVE AND BEYOND</a:t>
                      </a:r>
                    </a:p>
                    <a:p>
                      <a:pPr marL="0" indent="0" algn="l">
                        <a:buFont typeface="Arial" panose="020B0604020202020204" pitchFamily="34" charset="0"/>
                        <a:buNone/>
                      </a:pPr>
                      <a:r>
                        <a:rPr lang="en-GB" sz="1100" b="0" u="none" baseline="0" dirty="0">
                          <a:solidFill>
                            <a:schemeClr val="accent5">
                              <a:lumMod val="50000"/>
                            </a:schemeClr>
                          </a:solidFill>
                        </a:rPr>
                        <a:t>Gene banks store genetic samples from different species. In the future they could be used for research, or to produce new individuals. Examples include seed banks, </a:t>
                      </a:r>
                      <a:r>
                        <a:rPr lang="en-GB" sz="1100" b="0" u="none" baseline="0" dirty="0" err="1">
                          <a:solidFill>
                            <a:schemeClr val="accent5">
                              <a:lumMod val="50000"/>
                            </a:schemeClr>
                          </a:solidFill>
                        </a:rPr>
                        <a:t>cryobanks</a:t>
                      </a:r>
                      <a:r>
                        <a:rPr lang="en-GB" sz="1100" b="0" u="none" baseline="0" dirty="0">
                          <a:solidFill>
                            <a:schemeClr val="accent5">
                              <a:lumMod val="50000"/>
                            </a:schemeClr>
                          </a:solidFill>
                        </a:rPr>
                        <a:t>, tissue banks and pollen banks.</a:t>
                      </a:r>
                    </a:p>
                    <a:p>
                      <a:endParaRPr lang="en-GB" sz="1800" b="0" i="0" u="none" strike="noStrike" kern="1200" baseline="0" dirty="0">
                        <a:solidFill>
                          <a:schemeClr val="accent5">
                            <a:lumMod val="50000"/>
                          </a:schemeClr>
                        </a:solidFill>
                        <a:latin typeface="+mn-lt"/>
                        <a:ea typeface="+mn-ea"/>
                        <a:cs typeface="+mn-cs"/>
                      </a:endParaRPr>
                    </a:p>
                    <a:p>
                      <a:r>
                        <a:rPr lang="en-GB" sz="1100" b="0" i="0" u="none" strike="noStrike" kern="1200" baseline="0" dirty="0">
                          <a:solidFill>
                            <a:schemeClr val="accent5">
                              <a:lumMod val="50000"/>
                            </a:schemeClr>
                          </a:solidFill>
                          <a:latin typeface="+mn-lt"/>
                          <a:ea typeface="+mn-ea"/>
                          <a:cs typeface="+mn-cs"/>
                        </a:rPr>
                        <a:t>The importance of maintaining biodiversity and the use of gene banks to preserve hereditary material. </a:t>
                      </a:r>
                    </a:p>
                    <a:p>
                      <a:pPr marL="0" indent="0" algn="l">
                        <a:buFont typeface="Arial" panose="020B0604020202020204" pitchFamily="34" charset="0"/>
                        <a:buNone/>
                      </a:pPr>
                      <a:endParaRPr lang="en-GB" sz="1100" b="0" u="none" baseline="0" dirty="0">
                        <a:solidFill>
                          <a:schemeClr val="accent5">
                            <a:lumMod val="50000"/>
                          </a:schemeClr>
                        </a:solidFill>
                      </a:endParaRPr>
                    </a:p>
                    <a:p>
                      <a:pPr marL="0" indent="0" algn="l">
                        <a:buFont typeface="Arial" panose="020B0604020202020204" pitchFamily="34" charset="0"/>
                        <a:buNone/>
                      </a:pPr>
                      <a:endParaRPr lang="en-GB" sz="1100" b="0" u="none" baseline="0" dirty="0">
                        <a:solidFill>
                          <a:schemeClr val="accent5">
                            <a:lumMod val="50000"/>
                          </a:schemeClr>
                        </a:solidFill>
                      </a:endParaRPr>
                    </a:p>
                    <a:p>
                      <a:pPr marL="0" indent="0" algn="l">
                        <a:buFont typeface="Arial" panose="020B0604020202020204" pitchFamily="34" charset="0"/>
                        <a:buNone/>
                      </a:pPr>
                      <a:endParaRPr lang="en-GB" sz="1100" b="0" u="none" dirty="0">
                        <a:solidFill>
                          <a:schemeClr val="accent5">
                            <a:lumMod val="50000"/>
                          </a:schemeClr>
                        </a:solidFill>
                      </a:endParaRPr>
                    </a:p>
                    <a:p>
                      <a:pPr marL="0" indent="0" algn="l">
                        <a:buFont typeface="Arial" panose="020B0604020202020204" pitchFamily="34" charset="0"/>
                        <a:buNone/>
                      </a:pPr>
                      <a:r>
                        <a:rPr lang="en-GB" sz="1100" b="1" u="sng" dirty="0">
                          <a:solidFill>
                            <a:schemeClr val="accent5">
                              <a:lumMod val="50000"/>
                            </a:schemeClr>
                          </a:solidFill>
                        </a:rPr>
                        <a:t>VOCABULARY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i="0" u="none" baseline="0" dirty="0">
                          <a:solidFill>
                            <a:schemeClr val="accent5">
                              <a:lumMod val="50000"/>
                            </a:schemeClr>
                          </a:solidFill>
                        </a:rPr>
                        <a:t>Population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i="0" u="none" baseline="0" dirty="0">
                          <a:solidFill>
                            <a:schemeClr val="accent5">
                              <a:lumMod val="50000"/>
                            </a:schemeClr>
                          </a:solidFill>
                        </a:rPr>
                        <a:t>Natural selection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i="0" u="none" baseline="0" dirty="0">
                          <a:solidFill>
                            <a:schemeClr val="accent5">
                              <a:lumMod val="50000"/>
                            </a:schemeClr>
                          </a:solidFill>
                        </a:rPr>
                        <a:t>Extinct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i="0" u="none" baseline="0" dirty="0">
                          <a:solidFill>
                            <a:schemeClr val="accent5">
                              <a:lumMod val="50000"/>
                            </a:schemeClr>
                          </a:solidFill>
                        </a:rPr>
                        <a:t>Biodiversity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i="0" u="none" baseline="0" dirty="0">
                          <a:solidFill>
                            <a:schemeClr val="accent5">
                              <a:lumMod val="50000"/>
                            </a:schemeClr>
                          </a:solidFill>
                        </a:rPr>
                        <a:t>Competition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i="0" u="none" baseline="0" dirty="0">
                          <a:solidFill>
                            <a:schemeClr val="accent5">
                              <a:lumMod val="50000"/>
                            </a:schemeClr>
                          </a:solidFill>
                        </a:rPr>
                        <a:t>Evolution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0" i="0" u="none" baseline="0" dirty="0">
                        <a:solidFill>
                          <a:schemeClr val="accent5">
                            <a:lumMod val="50000"/>
                          </a:schemeClr>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0" i="0" u="none" baseline="0" dirty="0">
                        <a:solidFill>
                          <a:schemeClr val="accent5">
                            <a:lumMod val="50000"/>
                          </a:schemeClr>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0" i="0" u="none" dirty="0">
                        <a:solidFill>
                          <a:schemeClr val="accent5">
                            <a:lumMod val="50000"/>
                          </a:schemeClr>
                        </a:solidFill>
                      </a:endParaRPr>
                    </a:p>
                  </a:txBody>
                  <a:tcPr/>
                </a:tc>
                <a:tc>
                  <a:txBody>
                    <a:bodyPr/>
                    <a:lstStyle/>
                    <a:p>
                      <a:pPr algn="l"/>
                      <a:r>
                        <a:rPr lang="en-GB" sz="1100" b="0" u="sng" dirty="0">
                          <a:solidFill>
                            <a:schemeClr val="accent5">
                              <a:lumMod val="50000"/>
                            </a:schemeClr>
                          </a:solidFill>
                        </a:rPr>
                        <a:t>Personal Development</a:t>
                      </a:r>
                    </a:p>
                    <a:p>
                      <a:pPr algn="l"/>
                      <a:r>
                        <a:rPr lang="en-GB" sz="1100" b="0" u="none" dirty="0">
                          <a:solidFill>
                            <a:schemeClr val="accent5">
                              <a:lumMod val="50000"/>
                            </a:schemeClr>
                          </a:solidFill>
                        </a:rPr>
                        <a:t>Link to modern day humans and how we have evolved from cave men, why is evolution important?</a:t>
                      </a:r>
                    </a:p>
                    <a:p>
                      <a:pPr algn="l"/>
                      <a:endParaRPr lang="en-US" sz="1100" b="0" u="sng" dirty="0">
                        <a:solidFill>
                          <a:schemeClr val="accent5">
                            <a:lumMod val="50000"/>
                          </a:schemeClr>
                        </a:solidFill>
                      </a:endParaRPr>
                    </a:p>
                    <a:p>
                      <a:pPr algn="l"/>
                      <a:endParaRPr lang="en-US" sz="1100" b="0" u="sng" dirty="0">
                        <a:solidFill>
                          <a:schemeClr val="accent5">
                            <a:lumMod val="50000"/>
                          </a:schemeClr>
                        </a:solidFill>
                      </a:endParaRPr>
                    </a:p>
                    <a:p>
                      <a:pPr algn="l"/>
                      <a:r>
                        <a:rPr lang="en-US" sz="1100" b="0" u="sng" dirty="0">
                          <a:solidFill>
                            <a:schemeClr val="accent5">
                              <a:lumMod val="50000"/>
                            </a:schemeClr>
                          </a:solidFill>
                        </a:rPr>
                        <a:t>L</a:t>
                      </a:r>
                      <a:r>
                        <a:rPr lang="en-GB" sz="1100" b="0" u="sng" dirty="0" err="1">
                          <a:solidFill>
                            <a:schemeClr val="accent5">
                              <a:lumMod val="50000"/>
                            </a:schemeClr>
                          </a:solidFill>
                        </a:rPr>
                        <a:t>iteracy</a:t>
                      </a:r>
                      <a:r>
                        <a:rPr lang="en-GB" sz="1100" b="0" u="sng" dirty="0">
                          <a:solidFill>
                            <a:schemeClr val="accent5">
                              <a:lumMod val="50000"/>
                            </a:schemeClr>
                          </a:solidFill>
                        </a:rPr>
                        <a:t> Focus</a:t>
                      </a:r>
                    </a:p>
                    <a:p>
                      <a:pPr algn="l"/>
                      <a:r>
                        <a:rPr lang="en-GB" sz="1100" kern="1200" dirty="0">
                          <a:solidFill>
                            <a:schemeClr val="accent5">
                              <a:lumMod val="50000"/>
                            </a:schemeClr>
                          </a:solidFill>
                          <a:effectLst/>
                          <a:latin typeface="+mn-lt"/>
                          <a:ea typeface="+mn-ea"/>
                          <a:cs typeface="+mn-cs"/>
                        </a:rPr>
                        <a:t>Disciplinary reading task – magazine article on Charles Darwin.</a:t>
                      </a:r>
                    </a:p>
                    <a:p>
                      <a:pPr algn="l"/>
                      <a:endParaRPr lang="en-US" sz="1100" b="0" u="sng" dirty="0">
                        <a:solidFill>
                          <a:schemeClr val="accent5">
                            <a:lumMod val="50000"/>
                          </a:schemeClr>
                        </a:solidFill>
                      </a:endParaRPr>
                    </a:p>
                    <a:p>
                      <a:pPr algn="l"/>
                      <a:endParaRPr lang="en-US" sz="1100" b="0" u="sng" dirty="0">
                        <a:solidFill>
                          <a:schemeClr val="accent5">
                            <a:lumMod val="50000"/>
                          </a:schemeClr>
                        </a:solidFill>
                      </a:endParaRPr>
                    </a:p>
                    <a:p>
                      <a:pPr algn="l"/>
                      <a:r>
                        <a:rPr lang="en-US" sz="1100" b="0" u="sng" dirty="0">
                          <a:solidFill>
                            <a:schemeClr val="accent5">
                              <a:lumMod val="50000"/>
                            </a:schemeClr>
                          </a:solidFill>
                        </a:rPr>
                        <a:t>N</a:t>
                      </a:r>
                      <a:r>
                        <a:rPr lang="en-GB" sz="1100" b="0" u="sng" dirty="0" err="1">
                          <a:solidFill>
                            <a:schemeClr val="accent5">
                              <a:lumMod val="50000"/>
                            </a:schemeClr>
                          </a:solidFill>
                        </a:rPr>
                        <a:t>umeracy</a:t>
                      </a:r>
                      <a:r>
                        <a:rPr lang="en-GB" sz="1100" b="0" u="sng" dirty="0">
                          <a:solidFill>
                            <a:schemeClr val="accent5">
                              <a:lumMod val="50000"/>
                            </a:schemeClr>
                          </a:solidFill>
                        </a:rPr>
                        <a:t> focus</a:t>
                      </a:r>
                    </a:p>
                    <a:p>
                      <a:pPr algn="l"/>
                      <a:r>
                        <a:rPr lang="en-GB" sz="1100" b="0" u="none" dirty="0">
                          <a:solidFill>
                            <a:schemeClr val="accent5">
                              <a:lumMod val="50000"/>
                            </a:schemeClr>
                          </a:solidFill>
                        </a:rPr>
                        <a:t>Do pupils understand three billion years ago?</a:t>
                      </a:r>
                    </a:p>
                    <a:p>
                      <a:pPr algn="l"/>
                      <a:endParaRPr lang="en-GB" sz="1100" b="0" u="none" dirty="0">
                        <a:solidFill>
                          <a:schemeClr val="accent5">
                            <a:lumMod val="50000"/>
                          </a:schemeClr>
                        </a:solidFill>
                      </a:endParaRPr>
                    </a:p>
                    <a:p>
                      <a:pPr algn="l"/>
                      <a:endParaRPr lang="en-GB" sz="1100" b="0" u="none" dirty="0">
                        <a:solidFill>
                          <a:schemeClr val="accent5">
                            <a:lumMod val="50000"/>
                          </a:schemeClr>
                        </a:solidFill>
                      </a:endParaRPr>
                    </a:p>
                    <a:p>
                      <a:pPr algn="l"/>
                      <a:endParaRPr lang="en-GB" sz="1100" b="0" u="none" dirty="0">
                        <a:solidFill>
                          <a:schemeClr val="accent5">
                            <a:lumMod val="50000"/>
                          </a:schemeClr>
                        </a:solidFill>
                      </a:endParaRPr>
                    </a:p>
                    <a:p>
                      <a:pPr algn="l"/>
                      <a:r>
                        <a:rPr lang="en-GB" sz="1100" b="1" u="sng" dirty="0">
                          <a:solidFill>
                            <a:schemeClr val="accent5">
                              <a:lumMod val="50000"/>
                            </a:schemeClr>
                          </a:solidFill>
                        </a:rPr>
                        <a:t>WHERE NEXT?</a:t>
                      </a:r>
                    </a:p>
                    <a:p>
                      <a:pPr algn="l"/>
                      <a:endParaRPr lang="en-GB" sz="1100" b="0" u="none" dirty="0">
                        <a:solidFill>
                          <a:schemeClr val="accent5">
                            <a:lumMod val="50000"/>
                          </a:schemeClr>
                        </a:solidFill>
                      </a:endParaRPr>
                    </a:p>
                    <a:p>
                      <a:pPr algn="l"/>
                      <a:r>
                        <a:rPr lang="en-GB" sz="1100" b="0" u="none" dirty="0">
                          <a:solidFill>
                            <a:schemeClr val="accent5">
                              <a:lumMod val="50000"/>
                            </a:schemeClr>
                          </a:solidFill>
                        </a:rPr>
                        <a:t>KS4 – Biology Paper 2 – Inheritance</a:t>
                      </a:r>
                      <a:r>
                        <a:rPr lang="en-GB" sz="1100" b="0" u="none" baseline="0" dirty="0">
                          <a:solidFill>
                            <a:schemeClr val="accent5">
                              <a:lumMod val="50000"/>
                            </a:schemeClr>
                          </a:solidFill>
                        </a:rPr>
                        <a:t> and variation, Evolution and Ecology.</a:t>
                      </a:r>
                      <a:endParaRPr lang="en-GB" sz="1100" b="0" u="none" dirty="0">
                        <a:solidFill>
                          <a:schemeClr val="accent5">
                            <a:lumMod val="50000"/>
                          </a:schemeClr>
                        </a:solidFill>
                      </a:endParaRPr>
                    </a:p>
                    <a:p>
                      <a:pPr algn="l"/>
                      <a:endParaRPr lang="en-GB" sz="1100" b="0" u="none" dirty="0">
                        <a:solidFill>
                          <a:schemeClr val="accent5">
                            <a:lumMod val="50000"/>
                          </a:schemeClr>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3073" t="2724" r="2388" b="2722"/>
          <a:stretch/>
        </p:blipFill>
        <p:spPr>
          <a:xfrm>
            <a:off x="7470383" y="0"/>
            <a:ext cx="4721617" cy="2308324"/>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212591" y="323165"/>
            <a:ext cx="3157774" cy="1877437"/>
          </a:xfrm>
          <a:prstGeom prst="rect">
            <a:avLst/>
          </a:prstGeom>
          <a:noFill/>
        </p:spPr>
        <p:txBody>
          <a:bodyPr wrap="square" rtlCol="0">
            <a:spAutoFit/>
          </a:bodyPr>
          <a:lstStyle/>
          <a:p>
            <a:r>
              <a:rPr lang="en-GB" sz="1400" b="1" u="sng" dirty="0"/>
              <a:t>The bigger picture:</a:t>
            </a:r>
          </a:p>
          <a:p>
            <a:r>
              <a:rPr lang="en-GB" sz="1400" i="1" dirty="0"/>
              <a:t>Fossils provide evidence to support evolution through Natural Selection. Charles Darwin was a Naturalist who produced the Origin of species.</a:t>
            </a:r>
          </a:p>
          <a:p>
            <a:endParaRPr lang="en-GB" sz="1400" i="1" dirty="0"/>
          </a:p>
          <a:p>
            <a:r>
              <a:rPr lang="en-GB" sz="1400" i="1" dirty="0"/>
              <a:t>Career link – Archaeologist.</a:t>
            </a:r>
            <a:endParaRPr lang="en-GB" dirty="0"/>
          </a:p>
          <a:p>
            <a:endParaRPr lang="en-GB" dirty="0"/>
          </a:p>
        </p:txBody>
      </p:sp>
    </p:spTree>
    <p:extLst>
      <p:ext uri="{BB962C8B-B14F-4D97-AF65-F5344CB8AC3E}">
        <p14:creationId xmlns:p14="http://schemas.microsoft.com/office/powerpoint/2010/main" val="2377599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3309350" y="-20554"/>
            <a:ext cx="4606197"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8 Evolution: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750215" cy="1169551"/>
          </a:xfrm>
          <a:prstGeom prst="rect">
            <a:avLst/>
          </a:prstGeom>
          <a:solidFill>
            <a:schemeClr val="accent5">
              <a:lumMod val="20000"/>
              <a:lumOff val="80000"/>
            </a:schemeClr>
          </a:solidFill>
          <a:ln w="3175">
            <a:noFill/>
          </a:ln>
        </p:spPr>
        <p:txBody>
          <a:bodyPr wrap="square" rtlCol="0">
            <a:spAutoFit/>
          </a:bodyPr>
          <a:lstStyle/>
          <a:p>
            <a:r>
              <a:rPr lang="en-US" sz="1400" b="1" dirty="0"/>
              <a:t>M</a:t>
            </a:r>
            <a:r>
              <a:rPr lang="en-GB" sz="1400" b="1" dirty="0"/>
              <a:t>APs </a:t>
            </a:r>
            <a:r>
              <a:rPr lang="en-GB" sz="1400" dirty="0"/>
              <a:t>– Pupils will complete the following two WOW zone tasks (guidance and mark schemes can be found within the lesson resources):</a:t>
            </a:r>
          </a:p>
          <a:p>
            <a:r>
              <a:rPr lang="en-GB" sz="1400" b="0" u="none" dirty="0">
                <a:solidFill>
                  <a:srgbClr val="002060"/>
                </a:solidFill>
              </a:rPr>
              <a:t>1.Evolution quiz.</a:t>
            </a:r>
          </a:p>
          <a:p>
            <a:endParaRPr lang="en-US" sz="1400" dirty="0"/>
          </a:p>
          <a:p>
            <a:r>
              <a:rPr lang="en-US" sz="1400" b="1" dirty="0"/>
              <a:t>S</a:t>
            </a:r>
            <a:r>
              <a:rPr lang="en-GB" sz="1400" b="1" dirty="0" err="1"/>
              <a:t>ummative</a:t>
            </a:r>
            <a:r>
              <a:rPr lang="en-GB" sz="1400" b="1" dirty="0"/>
              <a:t> assessment </a:t>
            </a:r>
            <a:r>
              <a:rPr lang="en-GB" sz="1400" dirty="0"/>
              <a:t>– The knowledge from this unit will be tested as part of a 1 hour P2S exam which will combine the Biology, Chemistry and Physics curriculum covered so far.  </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1497435863"/>
              </p:ext>
            </p:extLst>
          </p:nvPr>
        </p:nvGraphicFramePr>
        <p:xfrm>
          <a:off x="128750" y="1755116"/>
          <a:ext cx="11934500" cy="4572901"/>
        </p:xfrm>
        <a:graphic>
          <a:graphicData uri="http://schemas.openxmlformats.org/drawingml/2006/table">
            <a:tbl>
              <a:tblPr firstRow="1" bandRow="1">
                <a:tableStyleId>{69CF1AB2-1976-4502-BF36-3FF5EA218861}</a:tableStyleId>
              </a:tblPr>
              <a:tblGrid>
                <a:gridCol w="1870223">
                  <a:extLst>
                    <a:ext uri="{9D8B030D-6E8A-4147-A177-3AD203B41FA5}">
                      <a16:colId xmlns:a16="http://schemas.microsoft.com/office/drawing/2014/main" val="26545288"/>
                    </a:ext>
                  </a:extLst>
                </a:gridCol>
                <a:gridCol w="2307265">
                  <a:extLst>
                    <a:ext uri="{9D8B030D-6E8A-4147-A177-3AD203B41FA5}">
                      <a16:colId xmlns:a16="http://schemas.microsoft.com/office/drawing/2014/main" val="3735789182"/>
                    </a:ext>
                  </a:extLst>
                </a:gridCol>
                <a:gridCol w="5411920">
                  <a:extLst>
                    <a:ext uri="{9D8B030D-6E8A-4147-A177-3AD203B41FA5}">
                      <a16:colId xmlns:a16="http://schemas.microsoft.com/office/drawing/2014/main" val="3033360634"/>
                    </a:ext>
                  </a:extLst>
                </a:gridCol>
                <a:gridCol w="2345092">
                  <a:extLst>
                    <a:ext uri="{9D8B030D-6E8A-4147-A177-3AD203B41FA5}">
                      <a16:colId xmlns:a16="http://schemas.microsoft.com/office/drawing/2014/main" val="2709544202"/>
                    </a:ext>
                  </a:extLst>
                </a:gridCol>
              </a:tblGrid>
              <a:tr h="262707">
                <a:tc gridSpan="4">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r>
                        <a:rPr lang="en-US" sz="1100" dirty="0">
                          <a:solidFill>
                            <a:schemeClr val="tx1"/>
                          </a:solidFill>
                        </a:rPr>
                        <a:t>Emerging</a:t>
                      </a:r>
                      <a:endParaRPr lang="en-GB" sz="1100" dirty="0">
                        <a:solidFill>
                          <a:schemeClr val="tx1"/>
                        </a:solidFill>
                      </a:endParaRPr>
                    </a:p>
                  </a:txBody>
                  <a:tcPr/>
                </a:tc>
                <a:tc>
                  <a:txBody>
                    <a:bodyPr/>
                    <a:lstStyle/>
                    <a:p>
                      <a:r>
                        <a:rPr lang="en-US" sz="1100" dirty="0">
                          <a:solidFill>
                            <a:schemeClr val="tx1"/>
                          </a:solidFill>
                        </a:rPr>
                        <a:t>Developing</a:t>
                      </a:r>
                      <a:endParaRPr lang="en-GB" sz="1100" dirty="0">
                        <a:solidFill>
                          <a:schemeClr val="tx1"/>
                        </a:solidFill>
                      </a:endParaRPr>
                    </a:p>
                  </a:txBody>
                  <a:tcPr/>
                </a:tc>
                <a:tc>
                  <a:txBody>
                    <a:bodyPr/>
                    <a:lstStyle/>
                    <a:p>
                      <a:r>
                        <a:rPr lang="en-US" sz="1100" dirty="0">
                          <a:solidFill>
                            <a:schemeClr val="tx1"/>
                          </a:solidFill>
                        </a:rPr>
                        <a:t>Securing</a:t>
                      </a:r>
                      <a:endParaRPr lang="en-GB" sz="1100" dirty="0">
                        <a:solidFill>
                          <a:schemeClr val="tx1"/>
                        </a:solidFill>
                      </a:endParaRPr>
                    </a:p>
                  </a:txBody>
                  <a:tcPr/>
                </a:tc>
                <a:tc>
                  <a:txBody>
                    <a:bodyPr/>
                    <a:lstStyle/>
                    <a:p>
                      <a:r>
                        <a:rPr lang="en-US" sz="1100" dirty="0">
                          <a:solidFill>
                            <a:schemeClr val="tx1"/>
                          </a:solidFill>
                        </a:rPr>
                        <a:t>Mastering</a:t>
                      </a:r>
                      <a:endParaRPr lang="en-GB" sz="1100"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US" sz="1100" b="1" i="1" dirty="0">
                          <a:solidFill>
                            <a:schemeClr val="tx1"/>
                          </a:solidFill>
                        </a:rPr>
                        <a:t>Pupils have basic knowledge of evolution:</a:t>
                      </a:r>
                    </a:p>
                    <a:p>
                      <a:endParaRPr lang="en-US" sz="1100" dirty="0">
                        <a:solidFill>
                          <a:schemeClr val="tx1"/>
                        </a:solidFill>
                      </a:endParaRPr>
                    </a:p>
                    <a:p>
                      <a:r>
                        <a:rPr lang="en-US" sz="1100" dirty="0">
                          <a:solidFill>
                            <a:schemeClr val="tx1"/>
                          </a:solidFill>
                        </a:rPr>
                        <a:t>Species are extinct if there are no living examples.</a:t>
                      </a:r>
                    </a:p>
                    <a:p>
                      <a:endParaRPr lang="en-US" sz="1100" dirty="0">
                        <a:solidFill>
                          <a:schemeClr val="tx1"/>
                        </a:solidFill>
                      </a:endParaRPr>
                    </a:p>
                    <a:p>
                      <a:r>
                        <a:rPr lang="en-GB" sz="1100" b="1" u="none" baseline="0" dirty="0">
                          <a:solidFill>
                            <a:schemeClr val="tx1"/>
                          </a:solidFill>
                        </a:rPr>
                        <a:t>Fossils</a:t>
                      </a:r>
                      <a:r>
                        <a:rPr lang="en-GB" sz="1100" b="0" u="none" baseline="0" dirty="0">
                          <a:solidFill>
                            <a:schemeClr val="tx1"/>
                          </a:solidFill>
                        </a:rPr>
                        <a:t> provide examples of extinct organisms.</a:t>
                      </a:r>
                    </a:p>
                    <a:p>
                      <a:endParaRPr lang="en-GB" sz="1100" b="0" u="none" baseline="0" dirty="0">
                        <a:solidFill>
                          <a:schemeClr val="tx1"/>
                        </a:solidFill>
                      </a:endParaRPr>
                    </a:p>
                    <a:p>
                      <a:r>
                        <a:rPr lang="en-GB" sz="1100" b="0" u="none" baseline="0" dirty="0">
                          <a:solidFill>
                            <a:schemeClr val="tx1"/>
                          </a:solidFill>
                        </a:rPr>
                        <a:t>Organisms have evolved over time.</a:t>
                      </a:r>
                    </a:p>
                    <a:p>
                      <a:endParaRPr lang="en-GB" sz="1100" b="0" u="none" baseline="0" dirty="0">
                        <a:solidFill>
                          <a:schemeClr val="tx1"/>
                        </a:solidFill>
                      </a:endParaRPr>
                    </a:p>
                    <a:p>
                      <a:endParaRPr lang="en-US" sz="1100" dirty="0">
                        <a:solidFill>
                          <a:schemeClr val="tx1"/>
                        </a:solidFill>
                      </a:endParaRPr>
                    </a:p>
                  </a:txBody>
                  <a:tcPr/>
                </a:tc>
                <a:tc>
                  <a:txBody>
                    <a:bodyPr/>
                    <a:lstStyle/>
                    <a:p>
                      <a:r>
                        <a:rPr lang="en-US" sz="1100" b="1" i="1" dirty="0">
                          <a:solidFill>
                            <a:schemeClr val="tx1"/>
                          </a:solidFill>
                        </a:rPr>
                        <a:t>Pupils must be have an understanding of and be able to recall the basics of evolution:</a:t>
                      </a:r>
                    </a:p>
                    <a:p>
                      <a:endParaRPr lang="en-US" sz="1100" dirty="0">
                        <a:solidFill>
                          <a:schemeClr val="tx1"/>
                        </a:solidFill>
                      </a:endParaRPr>
                    </a:p>
                    <a:p>
                      <a:r>
                        <a:rPr lang="en-GB" sz="1100" b="1" u="none" baseline="0" dirty="0">
                          <a:solidFill>
                            <a:schemeClr val="tx1"/>
                          </a:solidFill>
                        </a:rPr>
                        <a:t>Extinction</a:t>
                      </a:r>
                      <a:r>
                        <a:rPr lang="en-GB" sz="1100" b="0" u="none" baseline="0" dirty="0">
                          <a:solidFill>
                            <a:schemeClr val="tx1"/>
                          </a:solidFill>
                        </a:rPr>
                        <a:t> is when there are no more individuals of a species alive.</a:t>
                      </a:r>
                    </a:p>
                    <a:p>
                      <a:r>
                        <a:rPr lang="en-GB" sz="1100" b="0" u="none" baseline="0" dirty="0">
                          <a:solidFill>
                            <a:schemeClr val="tx1"/>
                          </a:solidFill>
                        </a:rPr>
                        <a:t> </a:t>
                      </a:r>
                    </a:p>
                    <a:p>
                      <a:r>
                        <a:rPr lang="en-GB" sz="1100" b="0" u="none" baseline="0" dirty="0">
                          <a:solidFill>
                            <a:schemeClr val="tx1"/>
                          </a:solidFill>
                        </a:rPr>
                        <a:t>Factors that may lead to extinction </a:t>
                      </a:r>
                      <a:r>
                        <a:rPr lang="en-GB" sz="1100" b="0" u="none" baseline="0" dirty="0">
                          <a:solidFill>
                            <a:schemeClr val="tx1"/>
                          </a:solidFill>
                          <a:latin typeface="+mn-lt"/>
                        </a:rPr>
                        <a:t>include new diseases, new predators, increased competition for resources or a catastrophic event such as an asteroid collision or massive volcanic eruption.</a:t>
                      </a:r>
                    </a:p>
                    <a:p>
                      <a:endParaRPr lang="en-GB" sz="1100" b="0" i="0" u="none" strike="noStrike" kern="1200" baseline="0" dirty="0">
                        <a:solidFill>
                          <a:schemeClr val="tx1"/>
                        </a:solidFill>
                        <a:latin typeface="+mn-lt"/>
                        <a:ea typeface="+mn-ea"/>
                        <a:cs typeface="+mn-cs"/>
                      </a:endParaRPr>
                    </a:p>
                    <a:p>
                      <a:r>
                        <a:rPr lang="en-GB" sz="1100" b="0" i="0" u="none" strike="noStrike" kern="1200" baseline="0" dirty="0">
                          <a:solidFill>
                            <a:schemeClr val="tx1"/>
                          </a:solidFill>
                          <a:latin typeface="+mn-lt"/>
                          <a:ea typeface="+mn-ea"/>
                          <a:cs typeface="+mn-cs"/>
                        </a:rPr>
                        <a:t>Evolution is how organisms have changed over time.</a:t>
                      </a:r>
                    </a:p>
                    <a:p>
                      <a:endParaRPr lang="en-GB" sz="1100" dirty="0">
                        <a:solidFill>
                          <a:schemeClr val="tx1"/>
                        </a:solidFill>
                      </a:endParaRPr>
                    </a:p>
                  </a:txBody>
                  <a:tcPr/>
                </a:tc>
                <a:tc>
                  <a:txBody>
                    <a:bodyPr/>
                    <a:lstStyle/>
                    <a:p>
                      <a:r>
                        <a:rPr lang="en-US" sz="1100" b="1" i="1" dirty="0">
                          <a:solidFill>
                            <a:schemeClr val="tx1"/>
                          </a:solidFill>
                        </a:rPr>
                        <a:t>Pupils must be able to recall the following content:</a:t>
                      </a:r>
                    </a:p>
                    <a:p>
                      <a:pPr marL="0" indent="0" algn="l">
                        <a:buFont typeface="Arial" panose="020B0604020202020204" pitchFamily="34" charset="0"/>
                        <a:buNone/>
                      </a:pPr>
                      <a:endParaRPr lang="en-GB" sz="1100" b="0" u="none" baseline="0" dirty="0">
                        <a:solidFill>
                          <a:schemeClr val="tx1"/>
                        </a:solidFill>
                      </a:endParaRPr>
                    </a:p>
                    <a:p>
                      <a:pPr marL="0" indent="0" algn="l">
                        <a:buFont typeface="Arial" panose="020B0604020202020204" pitchFamily="34" charset="0"/>
                        <a:buNone/>
                      </a:pPr>
                      <a:r>
                        <a:rPr lang="en-GB" sz="1100" b="1" u="none" baseline="0" dirty="0">
                          <a:solidFill>
                            <a:schemeClr val="tx1"/>
                          </a:solidFill>
                        </a:rPr>
                        <a:t>Biodiversity </a:t>
                      </a:r>
                      <a:r>
                        <a:rPr lang="en-GB" sz="1100" b="0" u="none" baseline="0" dirty="0">
                          <a:solidFill>
                            <a:schemeClr val="tx1"/>
                          </a:solidFill>
                        </a:rPr>
                        <a:t>is the variety of living organisms. It is measured as the differences between individuals of the same species, or the number of different species in an ecosystem.</a:t>
                      </a:r>
                    </a:p>
                    <a:p>
                      <a:pPr marL="0" indent="0" algn="l">
                        <a:buFont typeface="Arial" panose="020B0604020202020204" pitchFamily="34" charset="0"/>
                        <a:buNone/>
                      </a:pPr>
                      <a:endParaRPr lang="en-GB" sz="1100" b="1" u="none" baseline="0" dirty="0">
                        <a:solidFill>
                          <a:schemeClr val="tx1"/>
                        </a:solidFill>
                      </a:endParaRPr>
                    </a:p>
                    <a:p>
                      <a:pPr marL="0" indent="0" algn="l">
                        <a:buFont typeface="Arial" panose="020B0604020202020204" pitchFamily="34" charset="0"/>
                        <a:buNone/>
                      </a:pPr>
                      <a:r>
                        <a:rPr lang="en-GB" sz="1100" b="1" u="none" baseline="0" dirty="0">
                          <a:solidFill>
                            <a:schemeClr val="tx1"/>
                          </a:solidFill>
                        </a:rPr>
                        <a:t>Evolution</a:t>
                      </a:r>
                      <a:r>
                        <a:rPr lang="en-GB" sz="1100" b="0" u="none" baseline="0" dirty="0">
                          <a:solidFill>
                            <a:schemeClr val="tx1"/>
                          </a:solidFill>
                        </a:rPr>
                        <a:t> is the theory that living organisms evolved through Natural selection from three billion years ago.</a:t>
                      </a:r>
                    </a:p>
                    <a:p>
                      <a:pPr marL="0" indent="0" algn="l">
                        <a:buFont typeface="Arial" panose="020B0604020202020204" pitchFamily="34" charset="0"/>
                        <a:buNone/>
                      </a:pPr>
                      <a:r>
                        <a:rPr lang="en-GB" sz="1100" b="0" u="none" baseline="0" dirty="0">
                          <a:solidFill>
                            <a:schemeClr val="tx1"/>
                          </a:solidFill>
                        </a:rPr>
                        <a:t> </a:t>
                      </a:r>
                    </a:p>
                    <a:p>
                      <a:pPr marL="0" indent="0" algn="l">
                        <a:buFont typeface="Arial" panose="020B0604020202020204" pitchFamily="34" charset="0"/>
                        <a:buNone/>
                      </a:pPr>
                      <a:r>
                        <a:rPr lang="en-GB" sz="1100" b="0" i="0" u="none" strike="noStrike" kern="1200" baseline="0" dirty="0">
                          <a:solidFill>
                            <a:schemeClr val="tx1"/>
                          </a:solidFill>
                          <a:latin typeface="+mn-lt"/>
                          <a:ea typeface="+mn-ea"/>
                          <a:cs typeface="+mn-cs"/>
                        </a:rPr>
                        <a:t>Changes in the environment may leave individuals within a species, and some entire species, less adapted to compete successfully and reproduce, which in turn may lead to extinction.</a:t>
                      </a:r>
                    </a:p>
                    <a:p>
                      <a:endParaRPr lang="en-US" sz="1100" dirty="0">
                        <a:solidFill>
                          <a:schemeClr val="tx1"/>
                        </a:solidFill>
                      </a:endParaRPr>
                    </a:p>
                    <a:p>
                      <a:pPr marL="0" indent="0" algn="l">
                        <a:buFont typeface="Arial" panose="020B0604020202020204" pitchFamily="34" charset="0"/>
                        <a:buNone/>
                      </a:pPr>
                      <a:r>
                        <a:rPr lang="en-GB" sz="1100" b="1" u="none" baseline="0" dirty="0">
                          <a:solidFill>
                            <a:schemeClr val="tx1"/>
                          </a:solidFill>
                        </a:rPr>
                        <a:t>Natural selection </a:t>
                      </a:r>
                      <a:r>
                        <a:rPr lang="en-GB" sz="1100" b="0" u="none" baseline="0" dirty="0">
                          <a:solidFill>
                            <a:schemeClr val="tx1"/>
                          </a:solidFill>
                        </a:rPr>
                        <a:t>is the process by which species change over time in response to environmental changes and competition for resources. Stages of natural selection:</a:t>
                      </a:r>
                    </a:p>
                    <a:p>
                      <a:pPr marL="0" indent="0" algn="l">
                        <a:buFont typeface="Arial" panose="020B0604020202020204" pitchFamily="34" charset="0"/>
                        <a:buNone/>
                      </a:pPr>
                      <a:r>
                        <a:rPr lang="en-GB" sz="1100" b="0" u="none" baseline="0" dirty="0">
                          <a:solidFill>
                            <a:schemeClr val="tx1"/>
                          </a:solidFill>
                        </a:rPr>
                        <a:t>1 – Organisms in a species show variation caused by differences in their genes (mutation).</a:t>
                      </a:r>
                    </a:p>
                    <a:p>
                      <a:pPr marL="0" indent="0" algn="l">
                        <a:buFont typeface="Arial" panose="020B0604020202020204" pitchFamily="34" charset="0"/>
                        <a:buNone/>
                      </a:pPr>
                      <a:r>
                        <a:rPr lang="en-GB" sz="1100" b="0" u="none" baseline="0" dirty="0">
                          <a:solidFill>
                            <a:schemeClr val="tx1"/>
                          </a:solidFill>
                        </a:rPr>
                        <a:t>2 – The organism with the characteristic best suited to the environment survive and reproduce – survival of the fittest.</a:t>
                      </a:r>
                    </a:p>
                    <a:p>
                      <a:pPr marL="0" indent="0" algn="l">
                        <a:buFont typeface="Arial" panose="020B0604020202020204" pitchFamily="34" charset="0"/>
                        <a:buNone/>
                      </a:pPr>
                      <a:r>
                        <a:rPr lang="en-GB" sz="1100" b="0" u="none" baseline="0" dirty="0">
                          <a:solidFill>
                            <a:schemeClr val="tx1"/>
                          </a:solidFill>
                        </a:rPr>
                        <a:t>3 – Genes from successful organisms are passed to the offspring in the next generation.</a:t>
                      </a:r>
                    </a:p>
                    <a:p>
                      <a:pPr marL="0" indent="0" algn="l">
                        <a:buFont typeface="Arial" panose="020B0604020202020204" pitchFamily="34" charset="0"/>
                        <a:buNone/>
                      </a:pPr>
                      <a:r>
                        <a:rPr lang="en-GB" sz="1100" b="0" u="none" baseline="0" dirty="0">
                          <a:solidFill>
                            <a:schemeClr val="tx1"/>
                          </a:solidFill>
                        </a:rPr>
                        <a:t>4 -  The process is repeated many times. Over time this can lead to the development of a new species.</a:t>
                      </a:r>
                    </a:p>
                    <a:p>
                      <a:pPr marL="0" indent="0" algn="l">
                        <a:buFont typeface="Arial" panose="020B0604020202020204" pitchFamily="34" charset="0"/>
                        <a:buNone/>
                      </a:pPr>
                      <a:endParaRPr lang="en-GB" sz="1100" b="0" u="none"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chemeClr val="tx1"/>
                          </a:solidFill>
                        </a:rPr>
                        <a:t>A </a:t>
                      </a:r>
                      <a:r>
                        <a:rPr lang="en-GB" sz="1100" b="1" u="none" baseline="0" dirty="0">
                          <a:solidFill>
                            <a:schemeClr val="tx1"/>
                          </a:solidFill>
                        </a:rPr>
                        <a:t>mutation</a:t>
                      </a:r>
                      <a:r>
                        <a:rPr lang="en-GB" sz="1100" b="0" u="none" baseline="0" dirty="0">
                          <a:solidFill>
                            <a:schemeClr val="tx1"/>
                          </a:solidFill>
                        </a:rPr>
                        <a:t> is caused by a change in the DNA.</a:t>
                      </a:r>
                    </a:p>
                    <a:p>
                      <a:endParaRPr lang="en-GB" sz="1100" dirty="0">
                        <a:solidFill>
                          <a:schemeClr val="tx1"/>
                        </a:solidFill>
                      </a:endParaRPr>
                    </a:p>
                  </a:txBody>
                  <a:tcPr/>
                </a:tc>
                <a:tc>
                  <a:txBody>
                    <a:bodyPr/>
                    <a:lstStyle/>
                    <a:p>
                      <a:r>
                        <a:rPr lang="en-US" sz="1100" b="1" i="1" dirty="0">
                          <a:solidFill>
                            <a:schemeClr val="tx1"/>
                          </a:solidFill>
                        </a:rPr>
                        <a:t>Pupils should be able to recall all the content in the knowledge journey and demonstrate application through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baseline="0" dirty="0">
                          <a:solidFill>
                            <a:schemeClr val="tx1"/>
                          </a:solidFill>
                        </a:rPr>
                        <a:t>Gene banks store genetic samples from different species. In the future they could be used for research, or to produce new individuals. Examples include seed banks, </a:t>
                      </a:r>
                      <a:r>
                        <a:rPr lang="en-GB" sz="1100" b="0" u="none" baseline="0" dirty="0" err="1">
                          <a:solidFill>
                            <a:schemeClr val="tx1"/>
                          </a:solidFill>
                        </a:rPr>
                        <a:t>cryobanks</a:t>
                      </a:r>
                      <a:r>
                        <a:rPr lang="en-GB" sz="1100" b="0" u="none" baseline="0" dirty="0">
                          <a:solidFill>
                            <a:schemeClr val="tx1"/>
                          </a:solidFill>
                        </a:rPr>
                        <a:t>, tissue banks and pollen banks.</a:t>
                      </a:r>
                    </a:p>
                    <a:p>
                      <a:endParaRPr lang="en-US" sz="1100" dirty="0">
                        <a:solidFill>
                          <a:schemeClr val="tx1"/>
                        </a:solidFill>
                      </a:endParaRPr>
                    </a:p>
                    <a:p>
                      <a:r>
                        <a:rPr lang="en-US" sz="1100" b="1" i="1" dirty="0">
                          <a:solidFill>
                            <a:schemeClr val="tx1"/>
                          </a:solidFill>
                        </a:rPr>
                        <a:t>P</a:t>
                      </a:r>
                      <a:r>
                        <a:rPr lang="en-GB" sz="1100" b="1" i="1" dirty="0" err="1">
                          <a:solidFill>
                            <a:schemeClr val="tx1"/>
                          </a:solidFill>
                        </a:rPr>
                        <a:t>upils</a:t>
                      </a:r>
                      <a:r>
                        <a:rPr lang="en-GB" sz="1100" b="1" i="1" dirty="0">
                          <a:solidFill>
                            <a:schemeClr val="tx1"/>
                          </a:solidFill>
                        </a:rPr>
                        <a:t> should also be able to use all Tier 3 vocabulary on the knowledge journey independently and in context.</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133309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579</TotalTime>
  <Words>970</Words>
  <Application>Microsoft Office PowerPoint</Application>
  <PresentationFormat>Widescreen</PresentationFormat>
  <Paragraphs>101</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Nelson, Jody</cp:lastModifiedBy>
  <cp:revision>58</cp:revision>
  <cp:lastPrinted>2020-02-24T11:10:16Z</cp:lastPrinted>
  <dcterms:created xsi:type="dcterms:W3CDTF">2019-12-19T05:38:14Z</dcterms:created>
  <dcterms:modified xsi:type="dcterms:W3CDTF">2020-12-09T14:51:57Z</dcterms:modified>
</cp:coreProperties>
</file>