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61" r:id="rId2"/>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38" autoAdjust="0"/>
    <p:restoredTop sz="94660"/>
  </p:normalViewPr>
  <p:slideViewPr>
    <p:cSldViewPr snapToGrid="0">
      <p:cViewPr>
        <p:scale>
          <a:sx n="100" d="100"/>
          <a:sy n="100" d="100"/>
        </p:scale>
        <p:origin x="-6" y="-16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06/07/2020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7057585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06/07/2020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231975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06/07/2020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504485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06/07/2020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069093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9B1226-9A2E-4157-8AC4-B569B567B764}" type="datetimeFigureOut">
              <a:rPr lang="en-GB" smtClean="0"/>
              <a:t>06/07/2020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799031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79B1226-9A2E-4157-8AC4-B569B567B764}" type="datetimeFigureOut">
              <a:rPr lang="en-GB" smtClean="0"/>
              <a:t>06/07/2020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621673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79B1226-9A2E-4157-8AC4-B569B567B764}" type="datetimeFigureOut">
              <a:rPr lang="en-GB" smtClean="0"/>
              <a:t>06/07/2020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3598350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79B1226-9A2E-4157-8AC4-B569B567B764}" type="datetimeFigureOut">
              <a:rPr lang="en-GB" smtClean="0"/>
              <a:t>06/07/2020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333217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9B1226-9A2E-4157-8AC4-B569B567B764}" type="datetimeFigureOut">
              <a:rPr lang="en-GB" smtClean="0"/>
              <a:t>06/07/2020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431272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9B1226-9A2E-4157-8AC4-B569B567B764}" type="datetimeFigureOut">
              <a:rPr lang="en-GB" smtClean="0"/>
              <a:t>06/07/2020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040185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9B1226-9A2E-4157-8AC4-B569B567B764}" type="datetimeFigureOut">
              <a:rPr lang="en-GB" smtClean="0"/>
              <a:t>06/07/2020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121381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9B1226-9A2E-4157-8AC4-B569B567B764}" type="datetimeFigureOut">
              <a:rPr lang="en-GB" smtClean="0"/>
              <a:t>06/07/2020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5355FB-7249-462E-A59C-AD7456B9ABCF}" type="slidenum">
              <a:rPr lang="en-GB" smtClean="0"/>
              <a:t>‹#›</a:t>
            </a:fld>
            <a:endParaRPr lang="en-GB"/>
          </a:p>
        </p:txBody>
      </p:sp>
    </p:spTree>
    <p:extLst>
      <p:ext uri="{BB962C8B-B14F-4D97-AF65-F5344CB8AC3E}">
        <p14:creationId xmlns:p14="http://schemas.microsoft.com/office/powerpoint/2010/main" val="331170461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FAD1CB-A943-4AA4-98D0-ACDEB906C165}"/>
              </a:ext>
            </a:extLst>
          </p:cNvPr>
          <p:cNvSpPr/>
          <p:nvPr/>
        </p:nvSpPr>
        <p:spPr>
          <a:xfrm>
            <a:off x="379638" y="131292"/>
            <a:ext cx="5812938" cy="502702"/>
          </a:xfrm>
          <a:prstGeom prst="rect">
            <a:avLst/>
          </a:prstGeom>
          <a:noFill/>
        </p:spPr>
        <p:txBody>
          <a:bodyPr wrap="none" lIns="132080" tIns="66040" rIns="132080" bIns="66040">
            <a:spAutoFit/>
          </a:bodyPr>
          <a:lstStyle/>
          <a:p>
            <a:pPr algn="ctr"/>
            <a:r>
              <a:rPr lang="en-US" sz="2400" b="1" u="sng" dirty="0">
                <a:ln w="0"/>
                <a:solidFill>
                  <a:srgbClr val="002060"/>
                </a:solidFill>
                <a:effectLst>
                  <a:outerShdw blurRad="38100" dist="25400" dir="5400000" algn="ctr" rotWithShape="0">
                    <a:srgbClr val="6E747A">
                      <a:alpha val="43000"/>
                    </a:srgbClr>
                  </a:outerShdw>
                </a:effectLst>
              </a:rPr>
              <a:t>Heating </a:t>
            </a:r>
            <a:r>
              <a:rPr lang="en-US" sz="2400" b="1" u="sng">
                <a:ln w="0"/>
                <a:solidFill>
                  <a:srgbClr val="002060"/>
                </a:solidFill>
                <a:effectLst>
                  <a:outerShdw blurRad="38100" dist="25400" dir="5400000" algn="ctr" rotWithShape="0">
                    <a:srgbClr val="6E747A">
                      <a:alpha val="43000"/>
                    </a:srgbClr>
                  </a:outerShdw>
                </a:effectLst>
              </a:rPr>
              <a:t>and Cooling: </a:t>
            </a:r>
            <a:r>
              <a:rPr lang="en-US" sz="2400" b="1" u="sng" dirty="0">
                <a:ln w="0"/>
                <a:solidFill>
                  <a:srgbClr val="002060"/>
                </a:solidFill>
                <a:effectLst>
                  <a:outerShdw blurRad="38100" dist="25400" dir="5400000" algn="ctr" rotWithShape="0">
                    <a:srgbClr val="6E747A">
                      <a:alpha val="43000"/>
                    </a:srgbClr>
                  </a:outerShdw>
                </a:effectLst>
              </a:rPr>
              <a:t>Journey of Knowledge</a:t>
            </a:r>
          </a:p>
        </p:txBody>
      </p:sp>
      <p:sp>
        <p:nvSpPr>
          <p:cNvPr id="5" name="TextBox 4">
            <a:extLst>
              <a:ext uri="{FF2B5EF4-FFF2-40B4-BE49-F238E27FC236}">
                <a16:creationId xmlns:a16="http://schemas.microsoft.com/office/drawing/2014/main" id="{31CB9A6E-E90D-41E8-AD2D-6A0C767F502F}"/>
              </a:ext>
            </a:extLst>
          </p:cNvPr>
          <p:cNvSpPr txBox="1"/>
          <p:nvPr/>
        </p:nvSpPr>
        <p:spPr>
          <a:xfrm>
            <a:off x="121134" y="529491"/>
            <a:ext cx="7857592" cy="1754326"/>
          </a:xfrm>
          <a:prstGeom prst="rect">
            <a:avLst/>
          </a:prstGeom>
          <a:solidFill>
            <a:schemeClr val="accent5">
              <a:lumMod val="20000"/>
              <a:lumOff val="80000"/>
            </a:schemeClr>
          </a:solidFill>
          <a:ln w="3175">
            <a:noFill/>
          </a:ln>
        </p:spPr>
        <p:txBody>
          <a:bodyPr wrap="square" rtlCol="0">
            <a:spAutoFit/>
          </a:bodyPr>
          <a:lstStyle/>
          <a:p>
            <a:r>
              <a:rPr lang="en-GB" sz="1200" dirty="0"/>
              <a:t>In this unit pupils will learn about heating and thermal equilibrium: temperature difference between 2 objects leading to energy transfer from the hotter to the cooler one, through contact (conduction) or radiation; such transfers tending to reduce the temperature difference; use of insulators. </a:t>
            </a:r>
          </a:p>
          <a:p>
            <a:r>
              <a:rPr lang="en-GB" sz="1200" b="1" i="1" dirty="0"/>
              <a:t>Prior knowledge</a:t>
            </a:r>
          </a:p>
          <a:p>
            <a:r>
              <a:rPr lang="en-GB" sz="1200" b="1" i="1" dirty="0"/>
              <a:t>KS2 NC </a:t>
            </a:r>
            <a:r>
              <a:rPr lang="en-GB" sz="1200" i="1" dirty="0"/>
              <a:t>Pupils should be taught to: compare and group together a variety of everyday materials on the basis of their simple physical properties, They should think about the properties of materials that make them suitable or unsuitable for particular purposes and they should be encouraged to think about unusual and creative uses for everyday materials, observe that some materials change state when they are heated or cooled, and measure or research the temperature at which this happens in degrees Celsius (°C),</a:t>
            </a:r>
            <a:endParaRPr lang="en-GB" sz="1200" b="1" i="1" dirty="0"/>
          </a:p>
        </p:txBody>
      </p:sp>
      <p:graphicFrame>
        <p:nvGraphicFramePr>
          <p:cNvPr id="6" name="Table 6">
            <a:extLst>
              <a:ext uri="{FF2B5EF4-FFF2-40B4-BE49-F238E27FC236}">
                <a16:creationId xmlns:a16="http://schemas.microsoft.com/office/drawing/2014/main" id="{BEA7F948-0AE4-44BF-A804-D96AF7A9AAD2}"/>
              </a:ext>
            </a:extLst>
          </p:cNvPr>
          <p:cNvGraphicFramePr>
            <a:graphicFrameLocks noGrp="1"/>
          </p:cNvGraphicFramePr>
          <p:nvPr>
            <p:extLst>
              <p:ext uri="{D42A27DB-BD31-4B8C-83A1-F6EECF244321}">
                <p14:modId xmlns:p14="http://schemas.microsoft.com/office/powerpoint/2010/main" val="1248831151"/>
              </p:ext>
            </p:extLst>
          </p:nvPr>
        </p:nvGraphicFramePr>
        <p:xfrm>
          <a:off x="121134" y="2441261"/>
          <a:ext cx="12052669" cy="5288280"/>
        </p:xfrm>
        <a:graphic>
          <a:graphicData uri="http://schemas.openxmlformats.org/drawingml/2006/table">
            <a:tbl>
              <a:tblPr firstRow="1" bandRow="1">
                <a:tableStyleId>{5940675A-B579-460E-94D1-54222C63F5DA}</a:tableStyleId>
              </a:tblPr>
              <a:tblGrid>
                <a:gridCol w="6020359">
                  <a:extLst>
                    <a:ext uri="{9D8B030D-6E8A-4147-A177-3AD203B41FA5}">
                      <a16:colId xmlns:a16="http://schemas.microsoft.com/office/drawing/2014/main" val="3001272792"/>
                    </a:ext>
                  </a:extLst>
                </a:gridCol>
                <a:gridCol w="3794077">
                  <a:extLst>
                    <a:ext uri="{9D8B030D-6E8A-4147-A177-3AD203B41FA5}">
                      <a16:colId xmlns:a16="http://schemas.microsoft.com/office/drawing/2014/main" val="1897910160"/>
                    </a:ext>
                  </a:extLst>
                </a:gridCol>
                <a:gridCol w="2238233">
                  <a:extLst>
                    <a:ext uri="{9D8B030D-6E8A-4147-A177-3AD203B41FA5}">
                      <a16:colId xmlns:a16="http://schemas.microsoft.com/office/drawing/2014/main" val="3498275268"/>
                    </a:ext>
                  </a:extLst>
                </a:gridCol>
              </a:tblGrid>
              <a:tr h="4311231">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1" u="sng" baseline="0" dirty="0">
                          <a:solidFill>
                            <a:srgbClr val="002060"/>
                          </a:solidFill>
                        </a:rPr>
                        <a:t>CORE KNOWLEDGE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100" b="1" u="sng"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dirty="0"/>
                        <a:t>Understand that the thermal energy of an object depends upon its mass, temperature and material.</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dirty="0"/>
                        <a:t>The temperature difference between 2 objects leads to energy transfer from the hotter to the cooler one, through contact (conduction) and convection or radiation.</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10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dirty="0"/>
                        <a:t>Good conductors transfer energy quickly, insulators reduce the transfer of energy.</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10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dirty="0"/>
                        <a:t>In convection, convection currents are formed when heated particles become less dense and rise, they then lose thermal energy and start to become more dense and fall again. Discuss how thermal energy is spread out in the whole fluid by this process.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10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dirty="0"/>
                        <a:t>Explain radiation does not require particles to transfer thermal energy, it is a wave. Describe the features of a wave and how radiation can be reflected, absorbed and transmitted. Pupils need to be aware that black /dull/matt surfaces absorb radiation and are good emitters of radiation. Silver/shiny surfaces are poor absorbers/ reflect radiation and poor emitters.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10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dirty="0"/>
                        <a:t>Explain what insulating materials do and give examples. These materials reduce energy transfer by a number of methods, usually by increasing the number of air pockets in a substance, or creating a vacuum, so there are no particles to allow conduction and convection.</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10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a:t>Explain </a:t>
                      </a:r>
                      <a:r>
                        <a:rPr lang="en-GB" sz="1100" dirty="0"/>
                        <a:t>how a method of thermal insulation works in terms of conduction, convection and radiation. Link examples of insulation to energy transfer – conduction, convection and radiation.</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10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10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10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10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10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10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100" dirty="0"/>
                    </a:p>
                    <a:p>
                      <a:pPr marL="0" indent="0" algn="l">
                        <a:buFont typeface="Arial" panose="020B0604020202020204" pitchFamily="34" charset="0"/>
                        <a:buNone/>
                      </a:pPr>
                      <a:endParaRPr lang="en-GB" sz="1100" b="1" u="sng" baseline="0" dirty="0">
                        <a:solidFill>
                          <a:srgbClr val="002060"/>
                        </a:solidFill>
                      </a:endParaRPr>
                    </a:p>
                  </a:txBody>
                  <a:tcPr/>
                </a:tc>
                <a:tc>
                  <a:txBody>
                    <a:bodyPr/>
                    <a:lstStyle/>
                    <a:p>
                      <a:pPr marL="0" indent="0" algn="l">
                        <a:buFont typeface="Arial" panose="020B0604020202020204" pitchFamily="34" charset="0"/>
                        <a:buNone/>
                      </a:pPr>
                      <a:r>
                        <a:rPr lang="en-GB" sz="1100" b="1" u="sng" dirty="0">
                          <a:solidFill>
                            <a:srgbClr val="002060"/>
                          </a:solidFill>
                        </a:rPr>
                        <a:t>ABOVE AND BEYOND</a:t>
                      </a:r>
                    </a:p>
                    <a:p>
                      <a:pPr marL="0" indent="0" algn="l">
                        <a:buFont typeface="Arial" panose="020B0604020202020204" pitchFamily="34" charset="0"/>
                        <a:buNone/>
                      </a:pPr>
                      <a:r>
                        <a:rPr lang="en-GB" sz="1100" b="0" u="none" dirty="0">
                          <a:solidFill>
                            <a:schemeClr val="tx1"/>
                          </a:solidFill>
                        </a:rPr>
                        <a:t>Explain how density is linked to conduction and convection. Explain Why is it very difficult for hot air balloons to reach high altitudes.</a:t>
                      </a:r>
                    </a:p>
                    <a:p>
                      <a:pPr marL="0" indent="0" algn="l">
                        <a:buFont typeface="Arial" panose="020B0604020202020204" pitchFamily="34" charset="0"/>
                        <a:buNone/>
                      </a:pPr>
                      <a:endParaRPr lang="en-GB" sz="1100" b="0" u="none" dirty="0">
                        <a:solidFill>
                          <a:schemeClr val="tx1"/>
                        </a:solidFill>
                      </a:endParaRPr>
                    </a:p>
                    <a:p>
                      <a:pPr marL="0" indent="0" algn="l">
                        <a:buFont typeface="Arial" panose="020B0604020202020204" pitchFamily="34" charset="0"/>
                        <a:buNone/>
                      </a:pPr>
                      <a:r>
                        <a:rPr lang="en-GB" sz="1100" b="0" u="none" dirty="0">
                          <a:solidFill>
                            <a:schemeClr val="tx1"/>
                          </a:solidFill>
                        </a:rPr>
                        <a:t>Explain how colours (black/silver) and surfaces (matt/shiny) affect radiation, give examples where this can be utilised</a:t>
                      </a:r>
                    </a:p>
                    <a:p>
                      <a:pPr marL="0" indent="0" algn="l">
                        <a:buFont typeface="Arial" panose="020B0604020202020204" pitchFamily="34" charset="0"/>
                        <a:buNone/>
                      </a:pPr>
                      <a:endParaRPr lang="en-GB" sz="1100" b="0" u="none" dirty="0">
                        <a:solidFill>
                          <a:schemeClr val="tx1"/>
                        </a:solidFill>
                      </a:endParaRPr>
                    </a:p>
                    <a:p>
                      <a:pPr marL="0" indent="0" algn="l">
                        <a:buFont typeface="Arial" panose="020B0604020202020204" pitchFamily="34" charset="0"/>
                        <a:buNone/>
                      </a:pPr>
                      <a:r>
                        <a:rPr lang="en-GB" sz="1100" b="0" u="none" dirty="0">
                          <a:solidFill>
                            <a:schemeClr val="tx1"/>
                          </a:solidFill>
                        </a:rPr>
                        <a:t>Research different methods of insulation and explain in detail how they work to reduce energy transfer.</a:t>
                      </a:r>
                    </a:p>
                    <a:p>
                      <a:pPr marL="0" indent="0" algn="l">
                        <a:buFont typeface="Arial" panose="020B0604020202020204" pitchFamily="34" charset="0"/>
                        <a:buNone/>
                      </a:pPr>
                      <a:endParaRPr lang="en-GB" sz="1100" b="0" u="none" dirty="0">
                        <a:solidFill>
                          <a:schemeClr val="tx1"/>
                        </a:solidFill>
                      </a:endParaRPr>
                    </a:p>
                    <a:p>
                      <a:pPr marL="0" indent="0" algn="l">
                        <a:buFont typeface="Arial" panose="020B0604020202020204" pitchFamily="34" charset="0"/>
                        <a:buNone/>
                      </a:pPr>
                      <a:r>
                        <a:rPr lang="en-GB" sz="1100" b="1" u="sng" dirty="0">
                          <a:solidFill>
                            <a:srgbClr val="002060"/>
                          </a:solidFill>
                        </a:rPr>
                        <a:t>Numeracy</a:t>
                      </a:r>
                    </a:p>
                    <a:p>
                      <a:pPr marL="0" indent="0" algn="l">
                        <a:buFont typeface="Arial" panose="020B0604020202020204" pitchFamily="34" charset="0"/>
                        <a:buNone/>
                      </a:pPr>
                      <a:endParaRPr lang="en-GB" sz="1100" b="1" u="sng"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0" u="none" dirty="0">
                          <a:solidFill>
                            <a:schemeClr val="tx1"/>
                          </a:solidFill>
                        </a:rPr>
                        <a:t>Using thermometers to measure temperatures accurately. Drawing graphs</a:t>
                      </a:r>
                      <a:endParaRPr lang="en-GB" sz="1100" b="1" u="sng" dirty="0">
                        <a:solidFill>
                          <a:srgbClr val="002060"/>
                        </a:solidFill>
                      </a:endParaRPr>
                    </a:p>
                    <a:p>
                      <a:pPr marL="0" indent="0" algn="l">
                        <a:buFont typeface="Arial" panose="020B0604020202020204" pitchFamily="34" charset="0"/>
                        <a:buNone/>
                      </a:pPr>
                      <a:endParaRPr lang="en-GB" sz="1100" b="1" u="sng" dirty="0">
                        <a:solidFill>
                          <a:srgbClr val="002060"/>
                        </a:solidFill>
                      </a:endParaRPr>
                    </a:p>
                    <a:p>
                      <a:pPr marL="0" indent="0" algn="l">
                        <a:buFont typeface="Arial" panose="020B0604020202020204" pitchFamily="34" charset="0"/>
                        <a:buNone/>
                      </a:pPr>
                      <a:r>
                        <a:rPr lang="en-GB" sz="1100" b="1" u="sng" dirty="0">
                          <a:solidFill>
                            <a:srgbClr val="002060"/>
                          </a:solidFill>
                        </a:rPr>
                        <a:t>VOCABULARY</a:t>
                      </a:r>
                    </a:p>
                    <a:p>
                      <a:pPr marL="0" indent="0" algn="l">
                        <a:buFont typeface="Arial" panose="020B0604020202020204" pitchFamily="34" charset="0"/>
                        <a:buNone/>
                      </a:pPr>
                      <a:r>
                        <a:rPr lang="en-GB" sz="1100" b="0" u="none" baseline="0" dirty="0">
                          <a:solidFill>
                            <a:schemeClr val="tx1"/>
                          </a:solidFill>
                        </a:rPr>
                        <a:t>Conduction</a:t>
                      </a:r>
                    </a:p>
                    <a:p>
                      <a:pPr marL="0" indent="0" algn="l">
                        <a:buFont typeface="Arial" panose="020B0604020202020204" pitchFamily="34" charset="0"/>
                        <a:buNone/>
                      </a:pPr>
                      <a:r>
                        <a:rPr lang="en-GB" sz="1100" b="0" u="none" baseline="0" dirty="0">
                          <a:solidFill>
                            <a:schemeClr val="tx1"/>
                          </a:solidFill>
                        </a:rPr>
                        <a:t>Convection</a:t>
                      </a:r>
                    </a:p>
                    <a:p>
                      <a:pPr marL="0" indent="0" algn="l">
                        <a:buFont typeface="Arial" panose="020B0604020202020204" pitchFamily="34" charset="0"/>
                        <a:buNone/>
                      </a:pPr>
                      <a:r>
                        <a:rPr lang="en-GB" sz="1100" b="0" u="none" baseline="0" dirty="0">
                          <a:solidFill>
                            <a:schemeClr val="tx1"/>
                          </a:solidFill>
                        </a:rPr>
                        <a:t>Radiation</a:t>
                      </a:r>
                    </a:p>
                    <a:p>
                      <a:pPr marL="0" indent="0" algn="l">
                        <a:buFont typeface="Arial" panose="020B0604020202020204" pitchFamily="34" charset="0"/>
                        <a:buNone/>
                      </a:pPr>
                      <a:r>
                        <a:rPr lang="en-GB" sz="1100" b="0" u="none" baseline="0" dirty="0">
                          <a:solidFill>
                            <a:schemeClr val="tx1"/>
                          </a:solidFill>
                        </a:rPr>
                        <a:t>Insulation</a:t>
                      </a:r>
                    </a:p>
                    <a:p>
                      <a:pPr marL="0" indent="0" algn="l">
                        <a:buFont typeface="Arial" panose="020B0604020202020204" pitchFamily="34" charset="0"/>
                        <a:buNone/>
                      </a:pPr>
                      <a:r>
                        <a:rPr lang="en-GB" sz="1100" b="0" u="none" baseline="0" dirty="0">
                          <a:solidFill>
                            <a:schemeClr val="tx1"/>
                          </a:solidFill>
                        </a:rPr>
                        <a:t>Transfer</a:t>
                      </a:r>
                    </a:p>
                    <a:p>
                      <a:pPr marL="0" indent="0" algn="l">
                        <a:buFont typeface="Arial" panose="020B0604020202020204" pitchFamily="34" charset="0"/>
                        <a:buNone/>
                      </a:pPr>
                      <a:r>
                        <a:rPr lang="en-GB" sz="1100" b="0" u="none" baseline="0" dirty="0">
                          <a:solidFill>
                            <a:schemeClr val="tx1"/>
                          </a:solidFill>
                        </a:rPr>
                        <a:t>Thermal</a:t>
                      </a:r>
                    </a:p>
                    <a:p>
                      <a:pPr marL="0" indent="0" algn="l">
                        <a:buFont typeface="Arial" panose="020B0604020202020204" pitchFamily="34" charset="0"/>
                        <a:buNone/>
                      </a:pPr>
                      <a:r>
                        <a:rPr lang="en-GB" sz="1100" b="0" u="none" baseline="0" dirty="0">
                          <a:solidFill>
                            <a:schemeClr val="tx1"/>
                          </a:solidFill>
                        </a:rPr>
                        <a:t>Density</a:t>
                      </a:r>
                    </a:p>
                    <a:p>
                      <a:pPr marL="0" indent="0" algn="l">
                        <a:buFont typeface="Arial" panose="020B0604020202020204" pitchFamily="34" charset="0"/>
                        <a:buNone/>
                      </a:pPr>
                      <a:r>
                        <a:rPr lang="en-GB" sz="1100" b="0" u="none" baseline="0" dirty="0">
                          <a:solidFill>
                            <a:schemeClr val="tx1"/>
                          </a:solidFill>
                        </a:rPr>
                        <a:t>Thermogram</a:t>
                      </a:r>
                    </a:p>
                  </a:txBody>
                  <a:tcPr/>
                </a:tc>
                <a:tc>
                  <a:txBody>
                    <a:bodyPr/>
                    <a:lstStyle/>
                    <a:p>
                      <a:pPr algn="l"/>
                      <a:r>
                        <a:rPr lang="en-GB" sz="1100" b="1" u="sng" dirty="0">
                          <a:solidFill>
                            <a:srgbClr val="002060"/>
                          </a:solidFill>
                        </a:rPr>
                        <a:t>WOW Zone tasks</a:t>
                      </a:r>
                    </a:p>
                    <a:p>
                      <a:pPr algn="l"/>
                      <a:r>
                        <a:rPr lang="en-GB" sz="1100" b="0" u="none" dirty="0">
                          <a:solidFill>
                            <a:schemeClr val="tx1"/>
                          </a:solidFill>
                        </a:rPr>
                        <a:t>Explain why fire fighters wear insulating materials with tiny air pockets and why the material is usually shiny.</a:t>
                      </a:r>
                    </a:p>
                    <a:p>
                      <a:pPr algn="l"/>
                      <a:r>
                        <a:rPr lang="en-GB" sz="1100" b="0" u="none" dirty="0">
                          <a:solidFill>
                            <a:schemeClr val="tx1"/>
                          </a:solidFill>
                        </a:rPr>
                        <a:t>Explain how a radiator works with reference to convection</a:t>
                      </a:r>
                    </a:p>
                    <a:p>
                      <a:pPr algn="l"/>
                      <a:r>
                        <a:rPr lang="en-GB" sz="1100" b="0" u="none" dirty="0">
                          <a:solidFill>
                            <a:schemeClr val="tx1"/>
                          </a:solidFill>
                        </a:rPr>
                        <a:t>Explain how you could stop a snowman melting by putting a coat on it</a:t>
                      </a:r>
                    </a:p>
                    <a:p>
                      <a:pPr algn="l"/>
                      <a:r>
                        <a:rPr lang="en-GB" sz="1100" b="0" u="none" dirty="0">
                          <a:solidFill>
                            <a:schemeClr val="tx1"/>
                          </a:solidFill>
                        </a:rPr>
                        <a:t>Explain uses ideas about energy how a double glazed window reduces heat transfer. Why will some energy always get through?</a:t>
                      </a:r>
                    </a:p>
                    <a:p>
                      <a:pPr algn="l"/>
                      <a:endParaRPr lang="en-GB" sz="1100" b="1" u="sng" dirty="0">
                        <a:solidFill>
                          <a:srgbClr val="002060"/>
                        </a:solidFill>
                      </a:endParaRPr>
                    </a:p>
                    <a:p>
                      <a:pPr algn="l"/>
                      <a:r>
                        <a:rPr lang="en-GB" sz="1100" b="1" u="sng" dirty="0">
                          <a:solidFill>
                            <a:srgbClr val="002060"/>
                          </a:solidFill>
                        </a:rPr>
                        <a:t>WHERE NEXT?</a:t>
                      </a:r>
                    </a:p>
                    <a:p>
                      <a:pPr algn="l"/>
                      <a:r>
                        <a:rPr lang="en-GB" sz="1100" b="0" u="none" dirty="0">
                          <a:solidFill>
                            <a:schemeClr val="tx1"/>
                          </a:solidFill>
                        </a:rPr>
                        <a:t>Conservation of energy in a closed system, dissipation.</a:t>
                      </a:r>
                    </a:p>
                    <a:p>
                      <a:pPr algn="l"/>
                      <a:r>
                        <a:rPr lang="en-GB" sz="1100" b="0" u="none" dirty="0">
                          <a:solidFill>
                            <a:schemeClr val="tx1"/>
                          </a:solidFill>
                        </a:rPr>
                        <a:t>Calculating energy efficiency for any energy transfers.</a:t>
                      </a:r>
                    </a:p>
                    <a:p>
                      <a:pPr algn="l"/>
                      <a:r>
                        <a:rPr lang="en-GB" sz="1100" b="0" u="none" dirty="0">
                          <a:solidFill>
                            <a:schemeClr val="tx1"/>
                          </a:solidFill>
                        </a:rPr>
                        <a:t>Calculating energy changes involved on heating, using specific heat capacity; and those involved in changes of state, using specific latent heat.</a:t>
                      </a:r>
                    </a:p>
                    <a:p>
                      <a:pPr algn="ctr"/>
                      <a:endParaRPr lang="en-GB" sz="1100" b="1" u="sng" dirty="0">
                        <a:solidFill>
                          <a:srgbClr val="002060"/>
                        </a:solidFill>
                      </a:endParaRPr>
                    </a:p>
                    <a:p>
                      <a:pPr algn="ctr"/>
                      <a:endParaRPr lang="en-GB" sz="1100" b="1" u="sng" dirty="0">
                        <a:solidFill>
                          <a:srgbClr val="002060"/>
                        </a:solidFill>
                      </a:endParaRPr>
                    </a:p>
                  </a:txBody>
                  <a:tcPr/>
                </a:tc>
                <a:extLst>
                  <a:ext uri="{0D108BD9-81ED-4DB2-BD59-A6C34878D82A}">
                    <a16:rowId xmlns:a16="http://schemas.microsoft.com/office/drawing/2014/main" val="1196057531"/>
                  </a:ext>
                </a:extLst>
              </a:tr>
            </a:tbl>
          </a:graphicData>
        </a:graphic>
      </p:graphicFrame>
      <p:pic>
        <p:nvPicPr>
          <p:cNvPr id="2" name="Picture 1">
            <a:extLst>
              <a:ext uri="{FF2B5EF4-FFF2-40B4-BE49-F238E27FC236}">
                <a16:creationId xmlns:a16="http://schemas.microsoft.com/office/drawing/2014/main" id="{26BD886F-BFA3-4C08-B1F4-AEEF3149A16B}"/>
              </a:ext>
            </a:extLst>
          </p:cNvPr>
          <p:cNvPicPr>
            <a:picLocks noChangeAspect="1"/>
          </p:cNvPicPr>
          <p:nvPr/>
        </p:nvPicPr>
        <p:blipFill rotWithShape="1">
          <a:blip r:embed="rId2"/>
          <a:srcRect l="12198" t="10947" r="11997" b="12411"/>
          <a:stretch/>
        </p:blipFill>
        <p:spPr>
          <a:xfrm>
            <a:off x="8002012" y="0"/>
            <a:ext cx="4189988" cy="2341463"/>
          </a:xfrm>
          <a:prstGeom prst="rect">
            <a:avLst/>
          </a:prstGeom>
        </p:spPr>
      </p:pic>
      <p:sp>
        <p:nvSpPr>
          <p:cNvPr id="3" name="TextBox 2">
            <a:extLst>
              <a:ext uri="{FF2B5EF4-FFF2-40B4-BE49-F238E27FC236}">
                <a16:creationId xmlns:a16="http://schemas.microsoft.com/office/drawing/2014/main" id="{DAF1A2B9-78B7-485C-8FE3-4C6AFC205AEA}"/>
              </a:ext>
            </a:extLst>
          </p:cNvPr>
          <p:cNvSpPr txBox="1"/>
          <p:nvPr/>
        </p:nvSpPr>
        <p:spPr>
          <a:xfrm>
            <a:off x="8438271" y="251351"/>
            <a:ext cx="3294184" cy="1815882"/>
          </a:xfrm>
          <a:prstGeom prst="rect">
            <a:avLst/>
          </a:prstGeom>
          <a:noFill/>
        </p:spPr>
        <p:txBody>
          <a:bodyPr wrap="square" rtlCol="0">
            <a:spAutoFit/>
          </a:bodyPr>
          <a:lstStyle/>
          <a:p>
            <a:r>
              <a:rPr lang="en-GB" sz="1400" b="1" u="sng" dirty="0"/>
              <a:t>The Bigger Picture:</a:t>
            </a:r>
          </a:p>
          <a:p>
            <a:endParaRPr lang="en-GB" sz="1400" b="1" u="sng" dirty="0"/>
          </a:p>
          <a:p>
            <a:r>
              <a:rPr lang="en-GB" sz="1400" i="1" dirty="0"/>
              <a:t>Links to temperature and heat transfer, methods of reducing energy transfer and insulation of buildings</a:t>
            </a:r>
          </a:p>
          <a:p>
            <a:endParaRPr lang="en-GB" sz="1400" i="1" dirty="0"/>
          </a:p>
          <a:p>
            <a:r>
              <a:rPr lang="en-GB" sz="1400" b="1" i="1" dirty="0"/>
              <a:t>Career links. </a:t>
            </a:r>
            <a:r>
              <a:rPr lang="en-GB" sz="1400" i="1" dirty="0"/>
              <a:t>Energy Manager, Boiler engineer, Insulation and energy consultant</a:t>
            </a:r>
          </a:p>
        </p:txBody>
      </p:sp>
    </p:spTree>
    <p:extLst>
      <p:ext uri="{BB962C8B-B14F-4D97-AF65-F5344CB8AC3E}">
        <p14:creationId xmlns:p14="http://schemas.microsoft.com/office/powerpoint/2010/main" val="15803107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586</TotalTime>
  <Words>635</Words>
  <Application>Microsoft Office PowerPoint</Application>
  <PresentationFormat>Widescreen</PresentationFormat>
  <Paragraphs>59</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Vicki Dowd</dc:creator>
  <cp:lastModifiedBy>Code, Simon</cp:lastModifiedBy>
  <cp:revision>55</cp:revision>
  <cp:lastPrinted>2020-02-24T07:40:48Z</cp:lastPrinted>
  <dcterms:created xsi:type="dcterms:W3CDTF">2019-12-19T05:38:14Z</dcterms:created>
  <dcterms:modified xsi:type="dcterms:W3CDTF">2020-07-06T18:44:32Z</dcterms:modified>
</cp:coreProperties>
</file>