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90" d="100"/>
          <a:sy n="90" d="100"/>
        </p:scale>
        <p:origin x="6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69932" y="0"/>
            <a:ext cx="7332841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8 Inheritance and Variation: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2302" y="502486"/>
            <a:ext cx="7468081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In this unit pupils will learn about inheritance and why most organisms are not identical due to variation. Both inherited, environmental or a combination of both can determine key characteristics of an organism.</a:t>
            </a:r>
          </a:p>
          <a:p>
            <a:r>
              <a:rPr lang="en-GB" sz="1200" b="1" i="1" dirty="0"/>
              <a:t>Prior knowledge</a:t>
            </a:r>
          </a:p>
          <a:p>
            <a:r>
              <a:rPr lang="en-GB" sz="1200" b="1" i="1" dirty="0"/>
              <a:t>KS2 NC – </a:t>
            </a:r>
            <a:r>
              <a:rPr lang="en-GB" sz="1200" i="1" dirty="0"/>
              <a:t>Pupils should recognise that living things produce offspring of the same kind, but normally offspring vary and are not identical to their parents.</a:t>
            </a:r>
            <a:endParaRPr lang="en-GB" sz="1000" i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235035"/>
              </p:ext>
            </p:extLst>
          </p:nvPr>
        </p:nvGraphicFramePr>
        <p:xfrm>
          <a:off x="60567" y="2441478"/>
          <a:ext cx="1207086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321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52573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4972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31123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Inherited characteristics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come from your parents through the genetic material stored in the nucleus of cells. DNA contains all the information needed to make an organism.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DNA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is arranged into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chromosomes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. Humans have 46 chromosomes, 23 from the egg cell and 23 from the sperm cell. Sections of DNA are called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genes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and determine our characteristics.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A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mutation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is caused by a change in the DNA. 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Alleles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are different forms of the same gene.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Scientists us Punnett squares to show what happens to the alleles in a genetic cross. </a:t>
                      </a:r>
                      <a:r>
                        <a:rPr lang="en-GB" sz="1100" b="0" i="1" u="none" baseline="0" dirty="0">
                          <a:solidFill>
                            <a:srgbClr val="002060"/>
                          </a:solidFill>
                        </a:rPr>
                        <a:t>Pupils to determine gender or eye colour from a Punnett square.</a:t>
                      </a: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Differences in characteristics are known as </a:t>
                      </a: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variation.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Inherited variation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- characteristics people inherit from their parents i.e. lobed or lobe less ears, blood group, eye colour, nose shape and dimples.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Environmental variation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– caused by your surroundings. Factors such as diet and lifestyle can cause environmental variation.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Some examples of variation can be a result of both inherited and environmental i.e. skin colour and hair colour.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Discontinuous variation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are characteristics that can only result in certain categories e.g. gender, blood group and eye colour.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Continuous variation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are characteristics that can take any value within a range e.g. height, body mass and arm span.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rgbClr val="002060"/>
                          </a:solidFill>
                        </a:rPr>
                        <a:t>Genetic modification 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– students should know that genetic modification has both positive and negative implications.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Positive – increase in food production, production of insulin has saved many lives,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Negative – long term health impacts of eating GM foods unknown, could lead to extinction of organism, initial cost is expensive, potential impact on food chains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Genotype determines the phenotype.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Extra chromosome leads to Downs Syndrome.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Gametes are sex cells – egg and sperm.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Genetic modification.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Punnett squares for genetic diseases.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dirty="0">
                          <a:solidFill>
                            <a:srgbClr val="002060"/>
                          </a:solidFill>
                        </a:rPr>
                        <a:t>Inherited</a:t>
                      </a: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 variation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Environmental variation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Continuous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Discontinuous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Chromosomes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Genes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DNA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Mutation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Alleles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i="0" u="none" baseline="0" dirty="0">
                          <a:solidFill>
                            <a:srgbClr val="002060"/>
                          </a:solidFill>
                        </a:rPr>
                        <a:t>Punnett square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i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i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i="0" u="none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0" u="sng" dirty="0">
                          <a:solidFill>
                            <a:srgbClr val="002060"/>
                          </a:solidFill>
                        </a:rPr>
                        <a:t>Personal Development</a:t>
                      </a: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Family trees.</a:t>
                      </a:r>
                    </a:p>
                    <a:p>
                      <a:pPr algn="l"/>
                      <a:endParaRPr lang="en-US" sz="1100" b="0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sng" dirty="0">
                          <a:solidFill>
                            <a:srgbClr val="002060"/>
                          </a:solidFill>
                        </a:rPr>
                        <a:t>L</a:t>
                      </a:r>
                      <a:r>
                        <a:rPr lang="en-GB" sz="1100" b="0" u="sng" dirty="0" err="1">
                          <a:solidFill>
                            <a:srgbClr val="002060"/>
                          </a:solidFill>
                        </a:rPr>
                        <a:t>iteracy</a:t>
                      </a:r>
                      <a:r>
                        <a:rPr lang="en-GB" sz="1100" b="0" u="sng" dirty="0">
                          <a:solidFill>
                            <a:srgbClr val="002060"/>
                          </a:solidFill>
                        </a:rPr>
                        <a:t> Focus</a:t>
                      </a: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Difference between inherited and environmental characteristics.</a:t>
                      </a:r>
                    </a:p>
                    <a:p>
                      <a:pPr algn="l"/>
                      <a:endParaRPr lang="en-US" sz="1100" b="0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sng" dirty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GB" sz="1100" b="0" u="sng" dirty="0" err="1">
                          <a:solidFill>
                            <a:srgbClr val="002060"/>
                          </a:solidFill>
                        </a:rPr>
                        <a:t>umeracy</a:t>
                      </a:r>
                      <a:r>
                        <a:rPr lang="en-GB" sz="1100" b="0" u="sng" dirty="0">
                          <a:solidFill>
                            <a:srgbClr val="002060"/>
                          </a:solidFill>
                        </a:rPr>
                        <a:t> focus</a:t>
                      </a: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Number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of chromosomes in a human body cell and a gamete</a:t>
                      </a:r>
                    </a:p>
                    <a:p>
                      <a:pPr algn="l"/>
                      <a:endParaRPr lang="en-GB" sz="1100" b="0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WOW zone tasks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US" sz="1100" b="0" u="none" dirty="0">
                          <a:solidFill>
                            <a:srgbClr val="002060"/>
                          </a:solidFill>
                        </a:rPr>
                        <a:t>Describe </a:t>
                      </a:r>
                      <a:r>
                        <a:rPr lang="en-US" sz="1100" b="0" u="none">
                          <a:solidFill>
                            <a:srgbClr val="002060"/>
                          </a:solidFill>
                        </a:rPr>
                        <a:t>the structure of DNA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KS4 – Biology Paper 2 – Inheritance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and variation</a:t>
                      </a:r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 unit.</a:t>
                      </a:r>
                    </a:p>
                    <a:p>
                      <a:pPr algn="l"/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3" t="2724" r="2388" b="2722"/>
          <a:stretch/>
        </p:blipFill>
        <p:spPr>
          <a:xfrm>
            <a:off x="7470383" y="0"/>
            <a:ext cx="4721617" cy="23083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212591" y="323165"/>
            <a:ext cx="315777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r>
              <a:rPr lang="en-GB" sz="1400" i="1" dirty="0"/>
              <a:t>DNA profiling can be used to determine the likelihood of inheriting a genetic disorder.</a:t>
            </a:r>
          </a:p>
          <a:p>
            <a:endParaRPr lang="en-GB" sz="1400" i="1" dirty="0"/>
          </a:p>
          <a:p>
            <a:r>
              <a:rPr lang="en-GB" sz="1400" i="1" dirty="0"/>
              <a:t>Career link – forensic scientist.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59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2239058" y="-20554"/>
            <a:ext cx="6746783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8 Inheritance and Variation 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M</a:t>
            </a:r>
            <a:r>
              <a:rPr lang="en-GB" sz="1400" b="1" dirty="0"/>
              <a:t>APs </a:t>
            </a:r>
            <a:r>
              <a:rPr lang="en-GB" sz="1400" dirty="0"/>
              <a:t>– Pupils will complete the following two WOW zone tasks (guidance and mark schemes can be found within the lesson resources):</a:t>
            </a:r>
          </a:p>
          <a:p>
            <a:r>
              <a:rPr lang="en-US" sz="1400" dirty="0"/>
              <a:t>Describe the structure of DNA.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S</a:t>
            </a:r>
            <a:r>
              <a:rPr lang="en-GB" sz="1400" b="1" dirty="0" err="1"/>
              <a:t>ummative</a:t>
            </a:r>
            <a:r>
              <a:rPr lang="en-GB" sz="1400" b="1" dirty="0"/>
              <a:t> assessment </a:t>
            </a:r>
            <a:r>
              <a:rPr lang="en-GB" sz="1400" dirty="0"/>
              <a:t>– The knowledge from this unit will be tested as part of a 1 hour P2S exam which will combine the Biology, Chemistry and Physics curriculum covered so far.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78535"/>
              </p:ext>
            </p:extLst>
          </p:nvPr>
        </p:nvGraphicFramePr>
        <p:xfrm>
          <a:off x="128749" y="1969604"/>
          <a:ext cx="11750215" cy="45953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63719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177907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5593088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2314333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7404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7869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942581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 of how characteristics can be passed on from parents, for example: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Pupils would be able to state that some characteristics are passed down from parents to offspring.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Pupils would recognize that not all of our traits are passed down from parents.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Pupils would recognize that we are not identical to our parents but we do have similarities.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Pupils would identify egg and sperm from diagrams.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variation: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Defining inherited and environmental variations and classifying examples.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Identifying continuous and discontinuous variation from graphs.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Inherited characteristics 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come from your parents through the genetic material stored in the nucleus of cells. DNA contains all the information needed to make an organism.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DNA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is arranged into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chromosomes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. Humans have 46 chromosomes, 23 from the egg cell and 23 from the sperm cell. A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mutation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is caused by a change in the DNA. 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Alleles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 are different forms of the same gene.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Scientists us Punnett squares to show what happens to the alleles in a genetic cross. Differences in characteristics are known as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variation.  Inherited variation 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- characteristics people inherit from their parents i.e. lobed or lobe less ears, blood group, eye colour, nose shape and dimples. &amp; </a:t>
                      </a: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Environmental variation 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– caused by your surroundings. Factors such as diet and lifestyle can cause environmental variation.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Discontinuous variation 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are characteristics that can only result in certain categories e.g. gender, blood group and eye colour.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none" baseline="0" dirty="0">
                          <a:solidFill>
                            <a:schemeClr val="tx1"/>
                          </a:solidFill>
                        </a:rPr>
                        <a:t>Continuous variation 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</a:rPr>
                        <a:t>are characteristics that can take any value within a range e.g. height, body mass and arm span.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Completing Punnett squares with minimal scaffolding.</a:t>
                      </a: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Critically evaluating genetic modification.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the difference between DNA and genes.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Independently drawing Punnett squares and forming conclusions.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Using the terms genotype, phenotype and allele correctly in context.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952</Words>
  <Application>Microsoft Office PowerPoint</Application>
  <PresentationFormat>Widescreen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Nelson, Jody</cp:lastModifiedBy>
  <cp:revision>53</cp:revision>
  <cp:lastPrinted>2020-02-24T11:10:16Z</cp:lastPrinted>
  <dcterms:created xsi:type="dcterms:W3CDTF">2019-12-19T05:38:14Z</dcterms:created>
  <dcterms:modified xsi:type="dcterms:W3CDTF">2020-11-18T13:08:27Z</dcterms:modified>
</cp:coreProperties>
</file>