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1" r:id="rId2"/>
    <p:sldId id="262" r:id="rId3"/>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90" d="100"/>
          <a:sy n="90" d="100"/>
        </p:scale>
        <p:origin x="6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18/11/2020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70575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18/11/2020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23197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18/11/2020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504485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18/11/2020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069093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9B1226-9A2E-4157-8AC4-B569B567B764}" type="datetimeFigureOut">
              <a:rPr lang="en-GB" smtClean="0"/>
              <a:t>18/11/2020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799031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9B1226-9A2E-4157-8AC4-B569B567B764}" type="datetimeFigureOut">
              <a:rPr lang="en-GB" smtClean="0"/>
              <a:t>18/11/2020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621673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9B1226-9A2E-4157-8AC4-B569B567B764}" type="datetimeFigureOut">
              <a:rPr lang="en-GB" smtClean="0"/>
              <a:t>18/11/2020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3598350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9B1226-9A2E-4157-8AC4-B569B567B764}" type="datetimeFigureOut">
              <a:rPr lang="en-GB" smtClean="0"/>
              <a:t>18/11/2020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333217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9B1226-9A2E-4157-8AC4-B569B567B764}" type="datetimeFigureOut">
              <a:rPr lang="en-GB" smtClean="0"/>
              <a:t>18/11/2020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43127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9B1226-9A2E-4157-8AC4-B569B567B764}" type="datetimeFigureOut">
              <a:rPr lang="en-GB" smtClean="0"/>
              <a:t>18/11/2020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040185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9B1226-9A2E-4157-8AC4-B569B567B764}" type="datetimeFigureOut">
              <a:rPr lang="en-GB" smtClean="0"/>
              <a:t>18/11/2020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121381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9B1226-9A2E-4157-8AC4-B569B567B764}" type="datetimeFigureOut">
              <a:rPr lang="en-GB" smtClean="0"/>
              <a:t>18/11/2020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5355FB-7249-462E-A59C-AD7456B9ABCF}" type="slidenum">
              <a:rPr lang="en-GB" smtClean="0"/>
              <a:t>‹#›</a:t>
            </a:fld>
            <a:endParaRPr lang="en-GB"/>
          </a:p>
        </p:txBody>
      </p:sp>
    </p:spTree>
    <p:extLst>
      <p:ext uri="{BB962C8B-B14F-4D97-AF65-F5344CB8AC3E}">
        <p14:creationId xmlns:p14="http://schemas.microsoft.com/office/powerpoint/2010/main" val="33117046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AFAD1CB-A943-4AA4-98D0-ACDEB906C165}"/>
              </a:ext>
            </a:extLst>
          </p:cNvPr>
          <p:cNvSpPr/>
          <p:nvPr/>
        </p:nvSpPr>
        <p:spPr>
          <a:xfrm>
            <a:off x="599111" y="0"/>
            <a:ext cx="6274475" cy="502702"/>
          </a:xfrm>
          <a:prstGeom prst="rect">
            <a:avLst/>
          </a:prstGeom>
          <a:noFill/>
        </p:spPr>
        <p:txBody>
          <a:bodyPr wrap="none" lIns="132080" tIns="66040" rIns="132080" bIns="66040">
            <a:spAutoFit/>
          </a:bodyPr>
          <a:lstStyle/>
          <a:p>
            <a:pPr algn="ctr"/>
            <a:r>
              <a:rPr lang="en-US" sz="2400" b="1" u="sng" dirty="0">
                <a:ln w="0"/>
                <a:solidFill>
                  <a:srgbClr val="002060"/>
                </a:solidFill>
                <a:effectLst>
                  <a:outerShdw blurRad="38100" dist="25400" dir="5400000" algn="ctr" rotWithShape="0">
                    <a:srgbClr val="6E747A">
                      <a:alpha val="43000"/>
                    </a:srgbClr>
                  </a:outerShdw>
                </a:effectLst>
              </a:rPr>
              <a:t>Year 7 Interdependence: Journey of Knowledge</a:t>
            </a:r>
          </a:p>
        </p:txBody>
      </p:sp>
      <p:sp>
        <p:nvSpPr>
          <p:cNvPr id="5" name="TextBox 4">
            <a:extLst>
              <a:ext uri="{FF2B5EF4-FFF2-40B4-BE49-F238E27FC236}">
                <a16:creationId xmlns:a16="http://schemas.microsoft.com/office/drawing/2014/main" id="{31CB9A6E-E90D-41E8-AD2D-6A0C767F502F}"/>
              </a:ext>
            </a:extLst>
          </p:cNvPr>
          <p:cNvSpPr txBox="1"/>
          <p:nvPr/>
        </p:nvSpPr>
        <p:spPr>
          <a:xfrm>
            <a:off x="2302" y="502486"/>
            <a:ext cx="7468081" cy="1938992"/>
          </a:xfrm>
          <a:prstGeom prst="rect">
            <a:avLst/>
          </a:prstGeom>
          <a:solidFill>
            <a:schemeClr val="accent5">
              <a:lumMod val="20000"/>
              <a:lumOff val="80000"/>
            </a:schemeClr>
          </a:solidFill>
          <a:ln w="3175">
            <a:noFill/>
          </a:ln>
        </p:spPr>
        <p:txBody>
          <a:bodyPr wrap="square" rtlCol="0">
            <a:spAutoFit/>
          </a:bodyPr>
          <a:lstStyle/>
          <a:p>
            <a:r>
              <a:rPr lang="en-GB" sz="1200" b="1" dirty="0"/>
              <a:t>Context and Introduction to Unit</a:t>
            </a:r>
          </a:p>
          <a:p>
            <a:r>
              <a:rPr lang="en-GB" sz="1200" dirty="0"/>
              <a:t>In this unit pupils will learn about the energy transfer from food to your cells for survival. How energy transfer between organisms can be represented by food chains and food webs and the importance of interdependence for survival of species.</a:t>
            </a:r>
          </a:p>
          <a:p>
            <a:r>
              <a:rPr lang="en-GB" sz="1200" b="1" i="1" dirty="0"/>
              <a:t>Prior knowledge</a:t>
            </a:r>
          </a:p>
          <a:p>
            <a:r>
              <a:rPr lang="en-GB" sz="1200" b="1" i="1" dirty="0"/>
              <a:t>KS2 NC – </a:t>
            </a:r>
            <a:r>
              <a:rPr lang="en-GB" sz="1200" i="1" dirty="0"/>
              <a:t>Pupils in Year 5 should be able to describe the differences in the life cycles of a mammal, an amphibian, an insect and a bird and describe the life process of reproduction in some plants and animals. In Year 6 pupils should describe how living things are classified into broad groups according to common observable characteristics and based on similarities and differences, including micro-organisms, plants and animals give reasons for classifying plants and animals based on specific characteristics.</a:t>
            </a:r>
          </a:p>
        </p:txBody>
      </p:sp>
      <p:graphicFrame>
        <p:nvGraphicFramePr>
          <p:cNvPr id="6" name="Table 6">
            <a:extLst>
              <a:ext uri="{FF2B5EF4-FFF2-40B4-BE49-F238E27FC236}">
                <a16:creationId xmlns:a16="http://schemas.microsoft.com/office/drawing/2014/main" id="{BEA7F948-0AE4-44BF-A804-D96AF7A9AAD2}"/>
              </a:ext>
            </a:extLst>
          </p:cNvPr>
          <p:cNvGraphicFramePr>
            <a:graphicFrameLocks noGrp="1"/>
          </p:cNvGraphicFramePr>
          <p:nvPr>
            <p:extLst>
              <p:ext uri="{D42A27DB-BD31-4B8C-83A1-F6EECF244321}">
                <p14:modId xmlns:p14="http://schemas.microsoft.com/office/powerpoint/2010/main" val="1371892917"/>
              </p:ext>
            </p:extLst>
          </p:nvPr>
        </p:nvGraphicFramePr>
        <p:xfrm>
          <a:off x="60567" y="2441478"/>
          <a:ext cx="12070866" cy="4311231"/>
        </p:xfrm>
        <a:graphic>
          <a:graphicData uri="http://schemas.openxmlformats.org/drawingml/2006/table">
            <a:tbl>
              <a:tblPr firstRow="1" bandRow="1">
                <a:tableStyleId>{5940675A-B579-460E-94D1-54222C63F5DA}</a:tableStyleId>
              </a:tblPr>
              <a:tblGrid>
                <a:gridCol w="6343321">
                  <a:extLst>
                    <a:ext uri="{9D8B030D-6E8A-4147-A177-3AD203B41FA5}">
                      <a16:colId xmlns:a16="http://schemas.microsoft.com/office/drawing/2014/main" val="3001272792"/>
                    </a:ext>
                  </a:extLst>
                </a:gridCol>
                <a:gridCol w="3552573">
                  <a:extLst>
                    <a:ext uri="{9D8B030D-6E8A-4147-A177-3AD203B41FA5}">
                      <a16:colId xmlns:a16="http://schemas.microsoft.com/office/drawing/2014/main" val="1897910160"/>
                    </a:ext>
                  </a:extLst>
                </a:gridCol>
                <a:gridCol w="2174972">
                  <a:extLst>
                    <a:ext uri="{9D8B030D-6E8A-4147-A177-3AD203B41FA5}">
                      <a16:colId xmlns:a16="http://schemas.microsoft.com/office/drawing/2014/main" val="3498275268"/>
                    </a:ext>
                  </a:extLst>
                </a:gridCol>
              </a:tblGrid>
              <a:tr h="4311231">
                <a:tc>
                  <a:txBody>
                    <a:bodyPr/>
                    <a:lstStyle/>
                    <a:p>
                      <a:pPr marL="0" indent="0" algn="l">
                        <a:buFont typeface="Arial" panose="020B0604020202020204" pitchFamily="34" charset="0"/>
                        <a:buNone/>
                      </a:pPr>
                      <a:r>
                        <a:rPr lang="en-GB" sz="1100" b="1" u="sng" baseline="0" dirty="0">
                          <a:solidFill>
                            <a:srgbClr val="002060"/>
                          </a:solidFill>
                        </a:rPr>
                        <a:t>CORE KNOWLEDGE</a:t>
                      </a:r>
                    </a:p>
                    <a:p>
                      <a:pPr marL="0" indent="0" algn="l">
                        <a:buFont typeface="Arial" panose="020B0604020202020204" pitchFamily="34" charset="0"/>
                        <a:buNone/>
                      </a:pPr>
                      <a:endParaRPr lang="en-US" sz="1100" b="1" u="sng" baseline="0" dirty="0">
                        <a:solidFill>
                          <a:srgbClr val="00206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u="none" baseline="0" dirty="0">
                          <a:solidFill>
                            <a:srgbClr val="002060"/>
                          </a:solidFill>
                        </a:rPr>
                        <a:t>An </a:t>
                      </a:r>
                      <a:r>
                        <a:rPr lang="en-GB" sz="1100" b="1" u="none" baseline="0" dirty="0">
                          <a:solidFill>
                            <a:srgbClr val="002060"/>
                          </a:solidFill>
                        </a:rPr>
                        <a:t>ecosystem</a:t>
                      </a:r>
                      <a:r>
                        <a:rPr lang="en-GB" sz="1100" b="0" u="none" baseline="0" dirty="0">
                          <a:solidFill>
                            <a:srgbClr val="002060"/>
                          </a:solidFill>
                        </a:rPr>
                        <a:t> is the name given to a place where all living </a:t>
                      </a:r>
                      <a:r>
                        <a:rPr lang="en-GB" sz="1100" b="1" u="none" baseline="0" dirty="0">
                          <a:solidFill>
                            <a:srgbClr val="002060"/>
                          </a:solidFill>
                        </a:rPr>
                        <a:t>(biotic</a:t>
                      </a:r>
                      <a:r>
                        <a:rPr lang="en-GB" sz="1100" b="0" u="none" baseline="0" dirty="0">
                          <a:solidFill>
                            <a:srgbClr val="002060"/>
                          </a:solidFill>
                        </a:rPr>
                        <a:t>) and non living (</a:t>
                      </a:r>
                      <a:r>
                        <a:rPr lang="en-GB" sz="1100" b="1" u="none" baseline="0" dirty="0">
                          <a:solidFill>
                            <a:srgbClr val="002060"/>
                          </a:solidFill>
                        </a:rPr>
                        <a:t>abiotic</a:t>
                      </a:r>
                      <a:r>
                        <a:rPr lang="en-GB" sz="1100" b="0" u="none" baseline="0" dirty="0">
                          <a:solidFill>
                            <a:srgbClr val="002060"/>
                          </a:solidFill>
                        </a:rPr>
                        <a:t>) things can exist.</a:t>
                      </a:r>
                    </a:p>
                    <a:p>
                      <a:pPr marL="0" indent="0" algn="l">
                        <a:buFont typeface="Arial" panose="020B0604020202020204" pitchFamily="34" charset="0"/>
                        <a:buNone/>
                      </a:pPr>
                      <a:r>
                        <a:rPr lang="en-GB" sz="1100" b="0" u="none" baseline="0" dirty="0">
                          <a:solidFill>
                            <a:srgbClr val="002060"/>
                          </a:solidFill>
                        </a:rPr>
                        <a:t>A </a:t>
                      </a:r>
                      <a:r>
                        <a:rPr lang="en-GB" sz="1100" b="1" u="none" baseline="0" dirty="0">
                          <a:solidFill>
                            <a:srgbClr val="002060"/>
                          </a:solidFill>
                        </a:rPr>
                        <a:t>habitat</a:t>
                      </a:r>
                      <a:r>
                        <a:rPr lang="en-GB" sz="1100" b="0" u="none" baseline="0" dirty="0">
                          <a:solidFill>
                            <a:srgbClr val="002060"/>
                          </a:solidFill>
                        </a:rPr>
                        <a:t> is a place where a plant or an animal lives. </a:t>
                      </a:r>
                    </a:p>
                    <a:p>
                      <a:pPr marL="0" indent="0" algn="l">
                        <a:buFont typeface="Arial" panose="020B0604020202020204" pitchFamily="34" charset="0"/>
                        <a:buNone/>
                      </a:pPr>
                      <a:r>
                        <a:rPr lang="en-US" sz="1100" b="1" u="none" baseline="0" dirty="0">
                          <a:solidFill>
                            <a:srgbClr val="002060"/>
                          </a:solidFill>
                        </a:rPr>
                        <a:t>C</a:t>
                      </a:r>
                      <a:r>
                        <a:rPr lang="en-GB" sz="1100" b="1" u="none" baseline="0" dirty="0" err="1">
                          <a:solidFill>
                            <a:srgbClr val="002060"/>
                          </a:solidFill>
                        </a:rPr>
                        <a:t>ompetition</a:t>
                      </a:r>
                      <a:r>
                        <a:rPr lang="en-GB" sz="1100" b="1" u="none" baseline="0" dirty="0">
                          <a:solidFill>
                            <a:srgbClr val="002060"/>
                          </a:solidFill>
                        </a:rPr>
                        <a:t> </a:t>
                      </a:r>
                      <a:r>
                        <a:rPr lang="en-GB" sz="1100" b="0" u="none" baseline="0" dirty="0">
                          <a:solidFill>
                            <a:srgbClr val="002060"/>
                          </a:solidFill>
                        </a:rPr>
                        <a:t>exists between species of animals and plants for various things.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u="none" baseline="0" dirty="0">
                          <a:solidFill>
                            <a:srgbClr val="002060"/>
                          </a:solidFill>
                        </a:rPr>
                        <a:t>Animals compete for food, water, space and mates. Plants compete for light, water, space and minerals. Plants do not compete for food as they produce their own through photosynthesis.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u="none" baseline="0" dirty="0">
                          <a:solidFill>
                            <a:srgbClr val="002060"/>
                          </a:solidFill>
                        </a:rPr>
                        <a:t>Predator-prey graphs show the interdependence of two organisms.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u="none" baseline="0" dirty="0">
                          <a:solidFill>
                            <a:srgbClr val="002060"/>
                          </a:solidFill>
                        </a:rPr>
                        <a:t>A </a:t>
                      </a:r>
                      <a:r>
                        <a:rPr lang="en-GB" sz="1100" b="1" u="none" baseline="0" dirty="0">
                          <a:solidFill>
                            <a:srgbClr val="002060"/>
                          </a:solidFill>
                        </a:rPr>
                        <a:t>prey</a:t>
                      </a:r>
                      <a:r>
                        <a:rPr lang="en-GB" sz="1100" b="0" u="none" baseline="0" dirty="0">
                          <a:solidFill>
                            <a:srgbClr val="002060"/>
                          </a:solidFill>
                        </a:rPr>
                        <a:t> organism is eaten by another animal and a </a:t>
                      </a:r>
                      <a:r>
                        <a:rPr lang="en-GB" sz="1100" b="1" u="none" baseline="0" dirty="0">
                          <a:solidFill>
                            <a:srgbClr val="002060"/>
                          </a:solidFill>
                        </a:rPr>
                        <a:t>predator</a:t>
                      </a:r>
                      <a:r>
                        <a:rPr lang="en-GB" sz="1100" b="0" u="none" baseline="0" dirty="0">
                          <a:solidFill>
                            <a:srgbClr val="002060"/>
                          </a:solidFill>
                        </a:rPr>
                        <a:t> means it eats other animals. An </a:t>
                      </a:r>
                      <a:r>
                        <a:rPr lang="en-GB" sz="1100" b="1" u="none" baseline="0" dirty="0">
                          <a:solidFill>
                            <a:srgbClr val="002060"/>
                          </a:solidFill>
                        </a:rPr>
                        <a:t>adaptation</a:t>
                      </a:r>
                      <a:r>
                        <a:rPr lang="en-GB" sz="1100" b="0" u="none" baseline="0" dirty="0">
                          <a:solidFill>
                            <a:srgbClr val="002060"/>
                          </a:solidFill>
                        </a:rPr>
                        <a:t> </a:t>
                      </a:r>
                      <a:r>
                        <a:rPr lang="en-GB" sz="1100" b="0" i="0" kern="1200" dirty="0">
                          <a:solidFill>
                            <a:srgbClr val="002060"/>
                          </a:solidFill>
                          <a:effectLst/>
                          <a:latin typeface="+mn-lt"/>
                          <a:ea typeface="+mn-ea"/>
                          <a:cs typeface="+mn-cs"/>
                        </a:rPr>
                        <a:t>is a characteristic of an organism that improves its chances of surviving and/or reproducing</a:t>
                      </a:r>
                      <a:r>
                        <a:rPr lang="en-GB" sz="1100" b="0" i="0" u="none" kern="1200" baseline="0" dirty="0">
                          <a:solidFill>
                            <a:srgbClr val="002060"/>
                          </a:solidFill>
                          <a:effectLst/>
                          <a:latin typeface="+mn-lt"/>
                          <a:ea typeface="+mn-ea"/>
                          <a:cs typeface="+mn-cs"/>
                        </a:rPr>
                        <a:t>. </a:t>
                      </a:r>
                      <a:endParaRPr lang="en-GB" sz="1100" b="0" u="none" baseline="0" dirty="0">
                        <a:solidFill>
                          <a:srgbClr val="002060"/>
                        </a:solidFill>
                      </a:endParaRPr>
                    </a:p>
                    <a:p>
                      <a:pPr marL="0" indent="0" algn="l">
                        <a:buFont typeface="Arial" panose="020B0604020202020204" pitchFamily="34" charset="0"/>
                        <a:buNone/>
                      </a:pPr>
                      <a:r>
                        <a:rPr lang="en-GB" sz="1100" b="1" u="none" baseline="0" dirty="0">
                          <a:solidFill>
                            <a:srgbClr val="002060"/>
                          </a:solidFill>
                        </a:rPr>
                        <a:t>Interdependence</a:t>
                      </a:r>
                      <a:r>
                        <a:rPr lang="en-GB" sz="1100" b="0" u="none" baseline="0" dirty="0">
                          <a:solidFill>
                            <a:srgbClr val="002060"/>
                          </a:solidFill>
                        </a:rPr>
                        <a:t> is the way in which living organisms depend on each other to survive, grow and reproduce.</a:t>
                      </a:r>
                    </a:p>
                    <a:p>
                      <a:pPr marL="0" indent="0" algn="l">
                        <a:buFont typeface="Arial" panose="020B0604020202020204" pitchFamily="34" charset="0"/>
                        <a:buNone/>
                      </a:pPr>
                      <a:r>
                        <a:rPr lang="en-GB" sz="1100" b="0" u="none" baseline="0" dirty="0">
                          <a:solidFill>
                            <a:srgbClr val="002060"/>
                          </a:solidFill>
                        </a:rPr>
                        <a:t>The number of animals or plants of the same species that live in the same area is called a </a:t>
                      </a:r>
                      <a:r>
                        <a:rPr lang="en-GB" sz="1100" b="1" u="none" baseline="0" dirty="0">
                          <a:solidFill>
                            <a:srgbClr val="002060"/>
                          </a:solidFill>
                        </a:rPr>
                        <a:t>population</a:t>
                      </a:r>
                      <a:r>
                        <a:rPr lang="en-GB" sz="1100" b="0" u="none" baseline="0" dirty="0">
                          <a:solidFill>
                            <a:srgbClr val="002060"/>
                          </a:solidFill>
                        </a:rPr>
                        <a:t>.</a:t>
                      </a:r>
                    </a:p>
                    <a:p>
                      <a:pPr marL="0" indent="0" algn="l">
                        <a:buFont typeface="Arial" panose="020B0604020202020204" pitchFamily="34" charset="0"/>
                        <a:buNone/>
                      </a:pPr>
                      <a:r>
                        <a:rPr lang="en-GB" sz="1100" b="0" u="none" baseline="0" dirty="0">
                          <a:solidFill>
                            <a:srgbClr val="002060"/>
                          </a:solidFill>
                        </a:rPr>
                        <a:t>A </a:t>
                      </a:r>
                      <a:r>
                        <a:rPr lang="en-GB" sz="1100" b="1" u="none" baseline="0" dirty="0">
                          <a:solidFill>
                            <a:srgbClr val="002060"/>
                          </a:solidFill>
                        </a:rPr>
                        <a:t>food chain </a:t>
                      </a:r>
                      <a:r>
                        <a:rPr lang="en-GB" sz="1100" b="0" u="none" baseline="0" dirty="0">
                          <a:solidFill>
                            <a:srgbClr val="002060"/>
                          </a:solidFill>
                        </a:rPr>
                        <a:t>is a diagram that shows what an organism eats and the transfer of energy between organisms. A </a:t>
                      </a:r>
                      <a:r>
                        <a:rPr lang="en-GB" sz="1100" b="1" u="none" baseline="0" dirty="0">
                          <a:solidFill>
                            <a:srgbClr val="002060"/>
                          </a:solidFill>
                        </a:rPr>
                        <a:t>food web </a:t>
                      </a:r>
                      <a:r>
                        <a:rPr lang="en-GB" sz="1100" b="0" u="none" baseline="0" dirty="0">
                          <a:solidFill>
                            <a:srgbClr val="002060"/>
                          </a:solidFill>
                        </a:rPr>
                        <a:t>is a set of linked food chains.</a:t>
                      </a:r>
                    </a:p>
                    <a:p>
                      <a:pPr marL="0" indent="0" algn="l">
                        <a:buFont typeface="Arial" panose="020B0604020202020204" pitchFamily="34" charset="0"/>
                        <a:buNone/>
                      </a:pPr>
                      <a:r>
                        <a:rPr lang="en-GB" sz="1100" b="0" u="none" baseline="0" dirty="0">
                          <a:solidFill>
                            <a:srgbClr val="002060"/>
                          </a:solidFill>
                        </a:rPr>
                        <a:t>The first organism is a </a:t>
                      </a:r>
                      <a:r>
                        <a:rPr lang="en-GB" sz="1100" b="1" u="none" baseline="0" dirty="0">
                          <a:solidFill>
                            <a:srgbClr val="002060"/>
                          </a:solidFill>
                        </a:rPr>
                        <a:t>producer</a:t>
                      </a:r>
                      <a:r>
                        <a:rPr lang="en-GB" sz="1100" b="0" u="none" baseline="0" dirty="0">
                          <a:solidFill>
                            <a:srgbClr val="002060"/>
                          </a:solidFill>
                        </a:rPr>
                        <a:t>. This is a green plant or algae that makes its own food during photosynthesis. A second organism is a </a:t>
                      </a:r>
                      <a:r>
                        <a:rPr lang="en-GB" sz="1100" b="1" u="none" baseline="0" dirty="0">
                          <a:solidFill>
                            <a:srgbClr val="002060"/>
                          </a:solidFill>
                        </a:rPr>
                        <a:t>herbivore</a:t>
                      </a:r>
                      <a:r>
                        <a:rPr lang="en-GB" sz="1100" b="0" u="none" baseline="0" dirty="0">
                          <a:solidFill>
                            <a:srgbClr val="002060"/>
                          </a:solidFill>
                        </a:rPr>
                        <a:t>, that only eats plants. </a:t>
                      </a:r>
                      <a:r>
                        <a:rPr lang="en-GB" sz="1100" b="1" u="none" baseline="0" dirty="0">
                          <a:solidFill>
                            <a:srgbClr val="002060"/>
                          </a:solidFill>
                        </a:rPr>
                        <a:t>Carnivores</a:t>
                      </a:r>
                      <a:r>
                        <a:rPr lang="en-GB" sz="1100" b="0" u="none" baseline="0" dirty="0">
                          <a:solidFill>
                            <a:srgbClr val="002060"/>
                          </a:solidFill>
                        </a:rPr>
                        <a:t> eat other animals and </a:t>
                      </a:r>
                      <a:r>
                        <a:rPr lang="en-GB" sz="1100" b="1" u="none" baseline="0" dirty="0">
                          <a:solidFill>
                            <a:srgbClr val="002060"/>
                          </a:solidFill>
                        </a:rPr>
                        <a:t>omnivores</a:t>
                      </a:r>
                      <a:r>
                        <a:rPr lang="en-GB" sz="1100" b="0" u="none" baseline="0" dirty="0">
                          <a:solidFill>
                            <a:srgbClr val="002060"/>
                          </a:solidFill>
                        </a:rPr>
                        <a:t> eat both plants and animals. Decomposers are also found in food webs. These are organisms (bacteria and fungi) that break down dead plants and animal material, releasing nutrients back into the soil or water.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b="0" u="none" baseline="0" dirty="0">
                        <a:solidFill>
                          <a:srgbClr val="00206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u="none" baseline="0" dirty="0">
                          <a:solidFill>
                            <a:srgbClr val="002060"/>
                          </a:solidFill>
                        </a:rPr>
                        <a:t>It is not only energy that transfers along a food chain. Some chemicals (toxic materials) can be passed on e.g. insecticides. Some of these chemicals are washed into rivers and end up in the sea. Fish absorb small amounts of these chemicals and store them in their body. Other animals eat the fish, and the insecticides are passed on. The accumulation (build up) of chemicals is called </a:t>
                      </a:r>
                      <a:r>
                        <a:rPr lang="en-GB" sz="1100" b="1" u="none" baseline="0" dirty="0">
                          <a:solidFill>
                            <a:srgbClr val="002060"/>
                          </a:solidFill>
                        </a:rPr>
                        <a:t>bioaccumulation</a:t>
                      </a:r>
                      <a:r>
                        <a:rPr lang="en-GB" sz="1100" b="0" u="none" baseline="0" dirty="0">
                          <a:solidFill>
                            <a:srgbClr val="002060"/>
                          </a:solidFill>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b="0" u="none" baseline="0" dirty="0">
                        <a:solidFill>
                          <a:srgbClr val="002060"/>
                        </a:solidFill>
                      </a:endParaRPr>
                    </a:p>
                  </a:txBody>
                  <a:tcPr/>
                </a:tc>
                <a:tc>
                  <a:txBody>
                    <a:bodyPr/>
                    <a:lstStyle/>
                    <a:p>
                      <a:pPr marL="0" indent="0" algn="l">
                        <a:buFont typeface="Arial" panose="020B0604020202020204" pitchFamily="34" charset="0"/>
                        <a:buNone/>
                      </a:pPr>
                      <a:r>
                        <a:rPr lang="en-GB" sz="1100" b="1" u="sng" dirty="0">
                          <a:solidFill>
                            <a:srgbClr val="002060"/>
                          </a:solidFill>
                        </a:rPr>
                        <a:t>ABOVE AND BEYOND</a:t>
                      </a:r>
                    </a:p>
                    <a:p>
                      <a:pPr marL="0" indent="0" algn="l">
                        <a:buFont typeface="Arial" panose="020B0604020202020204" pitchFamily="34" charset="0"/>
                        <a:buNone/>
                      </a:pPr>
                      <a:r>
                        <a:rPr lang="en-GB" sz="1100" b="0" u="none" dirty="0">
                          <a:solidFill>
                            <a:srgbClr val="002060"/>
                          </a:solidFill>
                        </a:rPr>
                        <a:t>Pesticides</a:t>
                      </a:r>
                    </a:p>
                    <a:p>
                      <a:pPr marL="0" indent="0" algn="l">
                        <a:buFont typeface="Arial" panose="020B0604020202020204" pitchFamily="34" charset="0"/>
                        <a:buNone/>
                      </a:pPr>
                      <a:r>
                        <a:rPr lang="en-GB" sz="1100" b="0" u="none" dirty="0">
                          <a:solidFill>
                            <a:srgbClr val="002060"/>
                          </a:solidFill>
                        </a:rPr>
                        <a:t>Fungicides</a:t>
                      </a:r>
                      <a:r>
                        <a:rPr lang="en-GB" sz="1100" b="0" u="none" baseline="0" dirty="0">
                          <a:solidFill>
                            <a:srgbClr val="002060"/>
                          </a:solidFill>
                        </a:rPr>
                        <a:t> </a:t>
                      </a:r>
                    </a:p>
                    <a:p>
                      <a:pPr marL="0" indent="0" algn="l">
                        <a:buFont typeface="Arial" panose="020B0604020202020204" pitchFamily="34" charset="0"/>
                        <a:buNone/>
                      </a:pPr>
                      <a:r>
                        <a:rPr lang="en-GB" sz="1100" b="0" u="none" baseline="0" dirty="0">
                          <a:solidFill>
                            <a:srgbClr val="002060"/>
                          </a:solidFill>
                        </a:rPr>
                        <a:t>Around 10% of the energy available at one level of a food chain is transferred to the next level. </a:t>
                      </a:r>
                    </a:p>
                    <a:p>
                      <a:pPr marL="0" indent="0" algn="l">
                        <a:buFont typeface="Arial" panose="020B0604020202020204" pitchFamily="34" charset="0"/>
                        <a:buNone/>
                      </a:pPr>
                      <a:r>
                        <a:rPr lang="en-GB" sz="1100" b="0" u="none" baseline="0" dirty="0">
                          <a:solidFill>
                            <a:srgbClr val="002060"/>
                          </a:solidFill>
                        </a:rPr>
                        <a:t>The use of DDT and its ban.</a:t>
                      </a:r>
                    </a:p>
                    <a:p>
                      <a:pPr marL="0" indent="0" algn="l">
                        <a:buFont typeface="Arial" panose="020B0604020202020204" pitchFamily="34" charset="0"/>
                        <a:buNone/>
                      </a:pPr>
                      <a:r>
                        <a:rPr lang="en-GB" sz="1100" b="0" u="none" baseline="0" dirty="0">
                          <a:solidFill>
                            <a:srgbClr val="002060"/>
                          </a:solidFill>
                        </a:rPr>
                        <a:t>Biotic and abiotic factors which affect communities.</a:t>
                      </a:r>
                    </a:p>
                    <a:p>
                      <a:pPr marL="0" indent="0" algn="l">
                        <a:buFont typeface="Arial" panose="020B0604020202020204" pitchFamily="34" charset="0"/>
                        <a:buNone/>
                      </a:pPr>
                      <a:r>
                        <a:rPr lang="en-GB" sz="1100" b="0" u="none" baseline="0" dirty="0">
                          <a:solidFill>
                            <a:srgbClr val="002060"/>
                          </a:solidFill>
                        </a:rPr>
                        <a:t>Positive and negative human interactions with ecosystems.</a:t>
                      </a:r>
                    </a:p>
                    <a:p>
                      <a:pPr marL="0" indent="0" algn="l">
                        <a:buFont typeface="Arial" panose="020B0604020202020204" pitchFamily="34" charset="0"/>
                        <a:buNone/>
                      </a:pPr>
                      <a:r>
                        <a:rPr lang="en-GB" sz="1100" b="0" u="none" baseline="0" dirty="0">
                          <a:solidFill>
                            <a:srgbClr val="002060"/>
                          </a:solidFill>
                        </a:rPr>
                        <a:t>The importance of biodiversity.</a:t>
                      </a:r>
                    </a:p>
                    <a:p>
                      <a:pPr marL="0" indent="0" algn="l">
                        <a:buFont typeface="Arial" panose="020B0604020202020204" pitchFamily="34" charset="0"/>
                        <a:buNone/>
                      </a:pPr>
                      <a:r>
                        <a:rPr lang="en-GB" sz="1100" b="0" u="none" baseline="0" dirty="0">
                          <a:solidFill>
                            <a:srgbClr val="002060"/>
                          </a:solidFill>
                        </a:rPr>
                        <a:t>Adaptations may be structural, behavioural or functional.</a:t>
                      </a:r>
                    </a:p>
                    <a:p>
                      <a:pPr marL="0" indent="0" algn="l">
                        <a:buFont typeface="Arial" panose="020B0604020202020204" pitchFamily="34" charset="0"/>
                        <a:buNone/>
                      </a:pPr>
                      <a:endParaRPr lang="en-GB" sz="1100" b="0" u="none" dirty="0">
                        <a:solidFill>
                          <a:srgbClr val="002060"/>
                        </a:solidFill>
                      </a:endParaRPr>
                    </a:p>
                    <a:p>
                      <a:pPr marL="0" indent="0" algn="l">
                        <a:buFont typeface="Arial" panose="020B0604020202020204" pitchFamily="34" charset="0"/>
                        <a:buNone/>
                      </a:pPr>
                      <a:r>
                        <a:rPr lang="en-GB" sz="1100" b="1" u="sng" dirty="0">
                          <a:solidFill>
                            <a:srgbClr val="002060"/>
                          </a:solidFill>
                        </a:rPr>
                        <a:t>VOCABULARY</a:t>
                      </a:r>
                    </a:p>
                    <a:p>
                      <a:pPr marL="0" indent="0" algn="l">
                        <a:buFont typeface="Arial" panose="020B0604020202020204" pitchFamily="34" charset="0"/>
                        <a:buNone/>
                      </a:pPr>
                      <a:r>
                        <a:rPr lang="en-GB" sz="1100" b="0" i="0" u="none" dirty="0">
                          <a:solidFill>
                            <a:srgbClr val="002060"/>
                          </a:solidFill>
                        </a:rPr>
                        <a:t>Bioaccumulation (etymology)</a:t>
                      </a:r>
                    </a:p>
                    <a:p>
                      <a:pPr marL="0" indent="0" algn="l">
                        <a:buFont typeface="Arial" panose="020B0604020202020204" pitchFamily="34" charset="0"/>
                        <a:buNone/>
                      </a:pPr>
                      <a:r>
                        <a:rPr lang="en-GB" sz="1100" b="0" i="0" u="none" dirty="0">
                          <a:solidFill>
                            <a:srgbClr val="002060"/>
                          </a:solidFill>
                        </a:rPr>
                        <a:t>Insecticide (etymology)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i="0" u="none" dirty="0">
                          <a:solidFill>
                            <a:srgbClr val="002060"/>
                          </a:solidFill>
                        </a:rPr>
                        <a:t>Food chain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i="0" u="none" dirty="0">
                          <a:solidFill>
                            <a:srgbClr val="002060"/>
                          </a:solidFill>
                        </a:rPr>
                        <a:t>Food web</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i="0" u="none" dirty="0">
                          <a:solidFill>
                            <a:srgbClr val="002060"/>
                          </a:solidFill>
                        </a:rPr>
                        <a:t>Habitat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i="0" u="none" dirty="0">
                          <a:solidFill>
                            <a:srgbClr val="002060"/>
                          </a:solidFill>
                        </a:rPr>
                        <a:t>Predator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i="0" u="none" dirty="0">
                          <a:solidFill>
                            <a:srgbClr val="002060"/>
                          </a:solidFill>
                        </a:rPr>
                        <a:t>Prey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i="0" u="none" dirty="0">
                          <a:solidFill>
                            <a:srgbClr val="002060"/>
                          </a:solidFill>
                        </a:rPr>
                        <a:t>Ecosystem</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i="0" u="none" dirty="0">
                          <a:solidFill>
                            <a:srgbClr val="002060"/>
                          </a:solidFill>
                        </a:rPr>
                        <a:t>Interdependence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i="0" u="none" dirty="0">
                          <a:solidFill>
                            <a:srgbClr val="002060"/>
                          </a:solidFill>
                        </a:rPr>
                        <a:t>Population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i="0" u="none" dirty="0">
                          <a:solidFill>
                            <a:srgbClr val="002060"/>
                          </a:solidFill>
                        </a:rPr>
                        <a:t>Competition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i="0" u="none" dirty="0">
                          <a:solidFill>
                            <a:srgbClr val="002060"/>
                          </a:solidFill>
                        </a:rPr>
                        <a:t>Adaptations</a:t>
                      </a:r>
                    </a:p>
                  </a:txBody>
                  <a:tcPr/>
                </a:tc>
                <a:tc>
                  <a:txBody>
                    <a:bodyPr/>
                    <a:lstStyle/>
                    <a:p>
                      <a:pPr algn="l"/>
                      <a:r>
                        <a:rPr lang="en-US" sz="1100" b="1" u="sng" dirty="0">
                          <a:solidFill>
                            <a:srgbClr val="002060"/>
                          </a:solidFill>
                        </a:rPr>
                        <a:t>Personal development</a:t>
                      </a:r>
                    </a:p>
                    <a:p>
                      <a:pPr algn="l"/>
                      <a:r>
                        <a:rPr lang="en-US" sz="1100" b="0" u="none" dirty="0">
                          <a:solidFill>
                            <a:srgbClr val="002060"/>
                          </a:solidFill>
                        </a:rPr>
                        <a:t>Sustainable living for the future.</a:t>
                      </a:r>
                    </a:p>
                    <a:p>
                      <a:pPr algn="l"/>
                      <a:endParaRPr lang="en-US" sz="1100" b="1" u="sng" dirty="0">
                        <a:solidFill>
                          <a:srgbClr val="002060"/>
                        </a:solidFill>
                      </a:endParaRPr>
                    </a:p>
                    <a:p>
                      <a:pPr algn="l"/>
                      <a:endParaRPr lang="en-US" sz="1100" b="1" u="sng" dirty="0">
                        <a:solidFill>
                          <a:srgbClr val="002060"/>
                        </a:solidFill>
                      </a:endParaRPr>
                    </a:p>
                    <a:p>
                      <a:pPr algn="l"/>
                      <a:r>
                        <a:rPr lang="en-US" sz="1100" b="1" u="sng" dirty="0">
                          <a:solidFill>
                            <a:srgbClr val="002060"/>
                          </a:solidFill>
                        </a:rPr>
                        <a:t>Literacy focus</a:t>
                      </a:r>
                    </a:p>
                    <a:p>
                      <a:pPr algn="l"/>
                      <a:r>
                        <a:rPr lang="en-US" sz="1100" b="0" u="none" dirty="0">
                          <a:solidFill>
                            <a:srgbClr val="002060"/>
                          </a:solidFill>
                        </a:rPr>
                        <a:t>Explain the term interdependence and competition.</a:t>
                      </a:r>
                    </a:p>
                    <a:p>
                      <a:pPr algn="l"/>
                      <a:endParaRPr lang="en-US" sz="1100" b="1" u="sng" dirty="0">
                        <a:solidFill>
                          <a:srgbClr val="002060"/>
                        </a:solidFill>
                      </a:endParaRPr>
                    </a:p>
                    <a:p>
                      <a:pPr algn="l"/>
                      <a:endParaRPr lang="en-US" sz="1100" b="1" u="sng" dirty="0">
                        <a:solidFill>
                          <a:srgbClr val="002060"/>
                        </a:solidFill>
                      </a:endParaRPr>
                    </a:p>
                    <a:p>
                      <a:pPr algn="l"/>
                      <a:endParaRPr lang="en-US" sz="1100" b="1" u="sng" dirty="0">
                        <a:solidFill>
                          <a:srgbClr val="002060"/>
                        </a:solidFill>
                      </a:endParaRPr>
                    </a:p>
                    <a:p>
                      <a:pPr algn="l"/>
                      <a:r>
                        <a:rPr lang="en-US" sz="1100" b="1" u="sng" dirty="0">
                          <a:solidFill>
                            <a:srgbClr val="002060"/>
                          </a:solidFill>
                        </a:rPr>
                        <a:t>Numeracy focus</a:t>
                      </a:r>
                      <a:endParaRPr lang="en-GB" sz="1100" b="1" u="sng" dirty="0">
                        <a:solidFill>
                          <a:srgbClr val="002060"/>
                        </a:solidFill>
                      </a:endParaRPr>
                    </a:p>
                    <a:p>
                      <a:pPr algn="l"/>
                      <a:r>
                        <a:rPr lang="en-US" sz="1100" b="0" u="none" dirty="0">
                          <a:solidFill>
                            <a:srgbClr val="002060"/>
                          </a:solidFill>
                        </a:rPr>
                        <a:t>Predator-prey graphs.</a:t>
                      </a:r>
                      <a:endParaRPr lang="en-GB" sz="1100" b="0" u="none" dirty="0">
                        <a:solidFill>
                          <a:srgbClr val="002060"/>
                        </a:solidFill>
                      </a:endParaRPr>
                    </a:p>
                    <a:p>
                      <a:pPr algn="l"/>
                      <a:endParaRPr lang="en-GB" sz="1100" b="1" u="sng" dirty="0">
                        <a:solidFill>
                          <a:srgbClr val="002060"/>
                        </a:solidFill>
                      </a:endParaRPr>
                    </a:p>
                    <a:p>
                      <a:pPr algn="l"/>
                      <a:endParaRPr lang="en-GB" sz="1100" b="1" u="sng" dirty="0">
                        <a:solidFill>
                          <a:srgbClr val="002060"/>
                        </a:solidFill>
                      </a:endParaRPr>
                    </a:p>
                    <a:p>
                      <a:pPr algn="l"/>
                      <a:endParaRPr lang="en-GB" sz="1100" b="1" u="sng" dirty="0">
                        <a:solidFill>
                          <a:srgbClr val="002060"/>
                        </a:solidFill>
                      </a:endParaRPr>
                    </a:p>
                    <a:p>
                      <a:pPr algn="l"/>
                      <a:r>
                        <a:rPr lang="en-GB" sz="1100" b="1" u="sng" dirty="0">
                          <a:solidFill>
                            <a:srgbClr val="002060"/>
                          </a:solidFill>
                        </a:rPr>
                        <a:t>WOW zone tasks</a:t>
                      </a:r>
                    </a:p>
                    <a:p>
                      <a:pPr algn="ctr"/>
                      <a:endParaRPr lang="en-GB" sz="1100" b="0" u="none" dirty="0">
                        <a:solidFill>
                          <a:srgbClr val="002060"/>
                        </a:solidFill>
                      </a:endParaRPr>
                    </a:p>
                    <a:p>
                      <a:pPr algn="l"/>
                      <a:r>
                        <a:rPr lang="en-GB" sz="1100" b="0" u="none" kern="1200" dirty="0">
                          <a:solidFill>
                            <a:srgbClr val="002060"/>
                          </a:solidFill>
                          <a:effectLst/>
                          <a:latin typeface="+mn-lt"/>
                          <a:ea typeface="+mn-ea"/>
                          <a:cs typeface="+mn-cs"/>
                        </a:rPr>
                        <a:t>Describe</a:t>
                      </a:r>
                      <a:r>
                        <a:rPr lang="en-GB" sz="1100" b="0" u="none" kern="1200" baseline="0" dirty="0">
                          <a:solidFill>
                            <a:srgbClr val="002060"/>
                          </a:solidFill>
                          <a:effectLst/>
                          <a:latin typeface="+mn-lt"/>
                          <a:ea typeface="+mn-ea"/>
                          <a:cs typeface="+mn-cs"/>
                        </a:rPr>
                        <a:t> how an organism is adapted for survival in the arctic. </a:t>
                      </a:r>
                      <a:endParaRPr lang="en-GB" sz="1100" b="0" u="none" kern="1200" dirty="0">
                        <a:solidFill>
                          <a:srgbClr val="002060"/>
                        </a:solidFill>
                        <a:effectLst/>
                        <a:latin typeface="+mn-lt"/>
                        <a:ea typeface="+mn-ea"/>
                        <a:cs typeface="+mn-cs"/>
                      </a:endParaRPr>
                    </a:p>
                    <a:p>
                      <a:pPr algn="l"/>
                      <a:endParaRPr lang="en-GB" sz="1100" b="0" u="none" dirty="0">
                        <a:solidFill>
                          <a:srgbClr val="002060"/>
                        </a:solidFill>
                      </a:endParaRPr>
                    </a:p>
                    <a:p>
                      <a:pPr algn="l"/>
                      <a:r>
                        <a:rPr lang="en-GB" sz="1100" b="1" u="sng" dirty="0">
                          <a:solidFill>
                            <a:srgbClr val="002060"/>
                          </a:solidFill>
                        </a:rPr>
                        <a:t>WHERE NEXT?</a:t>
                      </a:r>
                    </a:p>
                    <a:p>
                      <a:pPr algn="l"/>
                      <a:endParaRPr lang="en-GB" sz="1100" b="0" u="none" dirty="0">
                        <a:solidFill>
                          <a:srgbClr val="002060"/>
                        </a:solidFill>
                      </a:endParaRPr>
                    </a:p>
                    <a:p>
                      <a:pPr algn="l"/>
                      <a:r>
                        <a:rPr lang="en-GB" sz="1100" b="0" u="none" dirty="0">
                          <a:solidFill>
                            <a:srgbClr val="002060"/>
                          </a:solidFill>
                        </a:rPr>
                        <a:t>KS4 – Biology Paper 2 – Ecology unit.</a:t>
                      </a:r>
                    </a:p>
                    <a:p>
                      <a:pPr algn="l"/>
                      <a:endParaRPr lang="en-GB" sz="1100" b="0" u="none" dirty="0">
                        <a:solidFill>
                          <a:srgbClr val="002060"/>
                        </a:solidFill>
                      </a:endParaRPr>
                    </a:p>
                  </a:txBody>
                  <a:tcPr/>
                </a:tc>
                <a:extLst>
                  <a:ext uri="{0D108BD9-81ED-4DB2-BD59-A6C34878D82A}">
                    <a16:rowId xmlns:a16="http://schemas.microsoft.com/office/drawing/2014/main" val="1196057531"/>
                  </a:ext>
                </a:extLst>
              </a:tr>
            </a:tbl>
          </a:graphicData>
        </a:graphic>
      </p:graphicFrame>
      <p:pic>
        <p:nvPicPr>
          <p:cNvPr id="2" name="Picture 1">
            <a:extLst>
              <a:ext uri="{FF2B5EF4-FFF2-40B4-BE49-F238E27FC236}">
                <a16:creationId xmlns:a16="http://schemas.microsoft.com/office/drawing/2014/main" id="{26BD886F-BFA3-4C08-B1F4-AEEF3149A16B}"/>
              </a:ext>
            </a:extLst>
          </p:cNvPr>
          <p:cNvPicPr>
            <a:picLocks noChangeAspect="1"/>
          </p:cNvPicPr>
          <p:nvPr/>
        </p:nvPicPr>
        <p:blipFill rotWithShape="1">
          <a:blip r:embed="rId2"/>
          <a:srcRect l="3073" t="2724" r="2388" b="2722"/>
          <a:stretch/>
        </p:blipFill>
        <p:spPr>
          <a:xfrm>
            <a:off x="7470383" y="0"/>
            <a:ext cx="4721617" cy="2308324"/>
          </a:xfrm>
          <a:prstGeom prst="rect">
            <a:avLst/>
          </a:prstGeom>
        </p:spPr>
      </p:pic>
      <p:sp>
        <p:nvSpPr>
          <p:cNvPr id="3" name="TextBox 2">
            <a:extLst>
              <a:ext uri="{FF2B5EF4-FFF2-40B4-BE49-F238E27FC236}">
                <a16:creationId xmlns:a16="http://schemas.microsoft.com/office/drawing/2014/main" id="{DAF1A2B9-78B7-485C-8FE3-4C6AFC205AEA}"/>
              </a:ext>
            </a:extLst>
          </p:cNvPr>
          <p:cNvSpPr txBox="1"/>
          <p:nvPr/>
        </p:nvSpPr>
        <p:spPr>
          <a:xfrm>
            <a:off x="8212591" y="323165"/>
            <a:ext cx="3157774" cy="1877437"/>
          </a:xfrm>
          <a:prstGeom prst="rect">
            <a:avLst/>
          </a:prstGeom>
          <a:noFill/>
        </p:spPr>
        <p:txBody>
          <a:bodyPr wrap="square" rtlCol="0">
            <a:spAutoFit/>
          </a:bodyPr>
          <a:lstStyle/>
          <a:p>
            <a:r>
              <a:rPr lang="en-GB" sz="1400" b="1" u="sng" dirty="0"/>
              <a:t>The bigger picture:</a:t>
            </a:r>
          </a:p>
          <a:p>
            <a:r>
              <a:rPr lang="en-GB" sz="1400" i="1" dirty="0"/>
              <a:t>Interdependence -  how organisms interact for survival. How changes within an ecosystem could lead to endangered/extinct organisms.</a:t>
            </a:r>
          </a:p>
          <a:p>
            <a:endParaRPr lang="en-GB" sz="1400" i="1" dirty="0"/>
          </a:p>
          <a:p>
            <a:r>
              <a:rPr lang="en-GB" sz="1400" i="1" dirty="0"/>
              <a:t>Career link – ecologist.</a:t>
            </a:r>
            <a:endParaRPr lang="en-GB" dirty="0"/>
          </a:p>
          <a:p>
            <a:endParaRPr lang="en-GB" dirty="0"/>
          </a:p>
        </p:txBody>
      </p:sp>
    </p:spTree>
    <p:extLst>
      <p:ext uri="{BB962C8B-B14F-4D97-AF65-F5344CB8AC3E}">
        <p14:creationId xmlns:p14="http://schemas.microsoft.com/office/powerpoint/2010/main" val="2377599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AFAD1CB-A943-4AA4-98D0-ACDEB906C165}"/>
              </a:ext>
            </a:extLst>
          </p:cNvPr>
          <p:cNvSpPr/>
          <p:nvPr/>
        </p:nvSpPr>
        <p:spPr>
          <a:xfrm>
            <a:off x="2784977" y="-20554"/>
            <a:ext cx="5654945" cy="502702"/>
          </a:xfrm>
          <a:prstGeom prst="rect">
            <a:avLst/>
          </a:prstGeom>
          <a:noFill/>
        </p:spPr>
        <p:txBody>
          <a:bodyPr wrap="none" lIns="132080" tIns="66040" rIns="132080" bIns="66040">
            <a:spAutoFit/>
          </a:bodyPr>
          <a:lstStyle/>
          <a:p>
            <a:pPr algn="ctr"/>
            <a:r>
              <a:rPr lang="en-US" sz="2400" b="1" u="sng" dirty="0">
                <a:ln w="0"/>
                <a:solidFill>
                  <a:srgbClr val="002060"/>
                </a:solidFill>
                <a:effectLst>
                  <a:outerShdw blurRad="38100" dist="25400" dir="5400000" algn="ctr" rotWithShape="0">
                    <a:srgbClr val="6E747A">
                      <a:alpha val="43000"/>
                    </a:srgbClr>
                  </a:outerShdw>
                </a:effectLst>
              </a:rPr>
              <a:t>Year 7 Interdependence : Assessment Plan</a:t>
            </a:r>
          </a:p>
        </p:txBody>
      </p:sp>
      <p:sp>
        <p:nvSpPr>
          <p:cNvPr id="5" name="TextBox 4">
            <a:extLst>
              <a:ext uri="{FF2B5EF4-FFF2-40B4-BE49-F238E27FC236}">
                <a16:creationId xmlns:a16="http://schemas.microsoft.com/office/drawing/2014/main" id="{31CB9A6E-E90D-41E8-AD2D-6A0C767F502F}"/>
              </a:ext>
            </a:extLst>
          </p:cNvPr>
          <p:cNvSpPr txBox="1"/>
          <p:nvPr/>
        </p:nvSpPr>
        <p:spPr>
          <a:xfrm>
            <a:off x="139435" y="480353"/>
            <a:ext cx="11750215" cy="1169551"/>
          </a:xfrm>
          <a:prstGeom prst="rect">
            <a:avLst/>
          </a:prstGeom>
          <a:solidFill>
            <a:schemeClr val="accent5">
              <a:lumMod val="20000"/>
              <a:lumOff val="80000"/>
            </a:schemeClr>
          </a:solidFill>
          <a:ln w="3175">
            <a:noFill/>
          </a:ln>
        </p:spPr>
        <p:txBody>
          <a:bodyPr wrap="square" rtlCol="0">
            <a:spAutoFit/>
          </a:bodyPr>
          <a:lstStyle/>
          <a:p>
            <a:r>
              <a:rPr lang="en-US" sz="1400" b="1" dirty="0"/>
              <a:t>M</a:t>
            </a:r>
            <a:r>
              <a:rPr lang="en-GB" sz="1400" b="1" dirty="0"/>
              <a:t>APs </a:t>
            </a:r>
            <a:r>
              <a:rPr lang="en-GB" sz="1400" dirty="0"/>
              <a:t>– Pupils will complete the following two WOW zone tasks (guidance and mark schemes can be found within the lesson resources):</a:t>
            </a:r>
          </a:p>
          <a:p>
            <a:r>
              <a:rPr lang="en-US" sz="1400" dirty="0"/>
              <a:t>Describe the adaptations of an artic organism.</a:t>
            </a:r>
          </a:p>
          <a:p>
            <a:endParaRPr lang="en-US" sz="1400" dirty="0"/>
          </a:p>
          <a:p>
            <a:r>
              <a:rPr lang="en-US" sz="1400" b="1" dirty="0"/>
              <a:t>S</a:t>
            </a:r>
            <a:r>
              <a:rPr lang="en-GB" sz="1400" b="1" dirty="0" err="1"/>
              <a:t>ummative</a:t>
            </a:r>
            <a:r>
              <a:rPr lang="en-GB" sz="1400" b="1" dirty="0"/>
              <a:t> assessment </a:t>
            </a:r>
            <a:r>
              <a:rPr lang="en-GB" sz="1400" dirty="0"/>
              <a:t>– The knowledge from this unit will be tested as part of a 1 hour P2S exam which will combine the Biology, Chemistry and Physics curriculum covered so far.  </a:t>
            </a:r>
          </a:p>
        </p:txBody>
      </p:sp>
      <p:graphicFrame>
        <p:nvGraphicFramePr>
          <p:cNvPr id="7" name="Table 6">
            <a:extLst>
              <a:ext uri="{FF2B5EF4-FFF2-40B4-BE49-F238E27FC236}">
                <a16:creationId xmlns:a16="http://schemas.microsoft.com/office/drawing/2014/main" id="{01C08D8A-5FDD-4287-A708-1818B449F9AB}"/>
              </a:ext>
            </a:extLst>
          </p:cNvPr>
          <p:cNvGraphicFramePr>
            <a:graphicFrameLocks noGrp="1"/>
          </p:cNvGraphicFramePr>
          <p:nvPr>
            <p:extLst>
              <p:ext uri="{D42A27DB-BD31-4B8C-83A1-F6EECF244321}">
                <p14:modId xmlns:p14="http://schemas.microsoft.com/office/powerpoint/2010/main" val="3588618102"/>
              </p:ext>
            </p:extLst>
          </p:nvPr>
        </p:nvGraphicFramePr>
        <p:xfrm>
          <a:off x="128750" y="1865348"/>
          <a:ext cx="11934500" cy="4908181"/>
        </p:xfrm>
        <a:graphic>
          <a:graphicData uri="http://schemas.openxmlformats.org/drawingml/2006/table">
            <a:tbl>
              <a:tblPr firstRow="1" bandRow="1">
                <a:tableStyleId>{69CF1AB2-1976-4502-BF36-3FF5EA218861}</a:tableStyleId>
              </a:tblPr>
              <a:tblGrid>
                <a:gridCol w="1462983">
                  <a:extLst>
                    <a:ext uri="{9D8B030D-6E8A-4147-A177-3AD203B41FA5}">
                      <a16:colId xmlns:a16="http://schemas.microsoft.com/office/drawing/2014/main" val="26545288"/>
                    </a:ext>
                  </a:extLst>
                </a:gridCol>
                <a:gridCol w="2573867">
                  <a:extLst>
                    <a:ext uri="{9D8B030D-6E8A-4147-A177-3AD203B41FA5}">
                      <a16:colId xmlns:a16="http://schemas.microsoft.com/office/drawing/2014/main" val="3735789182"/>
                    </a:ext>
                  </a:extLst>
                </a:gridCol>
                <a:gridCol w="5680149">
                  <a:extLst>
                    <a:ext uri="{9D8B030D-6E8A-4147-A177-3AD203B41FA5}">
                      <a16:colId xmlns:a16="http://schemas.microsoft.com/office/drawing/2014/main" val="3033360634"/>
                    </a:ext>
                  </a:extLst>
                </a:gridCol>
                <a:gridCol w="2217501">
                  <a:extLst>
                    <a:ext uri="{9D8B030D-6E8A-4147-A177-3AD203B41FA5}">
                      <a16:colId xmlns:a16="http://schemas.microsoft.com/office/drawing/2014/main" val="2709544202"/>
                    </a:ext>
                  </a:extLst>
                </a:gridCol>
              </a:tblGrid>
              <a:tr h="262707">
                <a:tc gridSpan="4">
                  <a:txBody>
                    <a:bodyPr/>
                    <a:lstStyle/>
                    <a:p>
                      <a:pPr algn="ctr"/>
                      <a:r>
                        <a:rPr lang="en-US" sz="1100">
                          <a:solidFill>
                            <a:schemeClr val="tx1"/>
                          </a:solidFill>
                        </a:rPr>
                        <a:t>Assessment Steps</a:t>
                      </a:r>
                      <a:endParaRPr lang="en-GB" sz="1100" dirty="0">
                        <a:solidFill>
                          <a:schemeClr val="tx1"/>
                        </a:solidFill>
                      </a:endParaRPr>
                    </a:p>
                  </a:txBody>
                  <a:tcPr/>
                </a:tc>
                <a:tc hMerge="1">
                  <a:txBody>
                    <a:bodyPr/>
                    <a:lstStyle/>
                    <a:p>
                      <a:endParaRPr lang="en-GB" sz="1600" dirty="0">
                        <a:solidFill>
                          <a:schemeClr val="tx1"/>
                        </a:solidFill>
                      </a:endParaRPr>
                    </a:p>
                  </a:txBody>
                  <a:tcPr/>
                </a:tc>
                <a:tc hMerge="1">
                  <a:txBody>
                    <a:bodyPr/>
                    <a:lstStyle/>
                    <a:p>
                      <a:endParaRPr lang="en-GB" sz="1600" dirty="0">
                        <a:solidFill>
                          <a:schemeClr val="tx1"/>
                        </a:solidFill>
                      </a:endParaRPr>
                    </a:p>
                  </a:txBody>
                  <a:tcPr/>
                </a:tc>
                <a:tc hMerge="1">
                  <a:txBody>
                    <a:bodyPr/>
                    <a:lstStyle/>
                    <a:p>
                      <a:endParaRPr lang="en-GB" sz="1600" dirty="0">
                        <a:solidFill>
                          <a:schemeClr val="tx1"/>
                        </a:solidFill>
                      </a:endParaRPr>
                    </a:p>
                  </a:txBody>
                  <a:tcPr/>
                </a:tc>
                <a:extLst>
                  <a:ext uri="{0D108BD9-81ED-4DB2-BD59-A6C34878D82A}">
                    <a16:rowId xmlns:a16="http://schemas.microsoft.com/office/drawing/2014/main" val="3069175115"/>
                  </a:ext>
                </a:extLst>
              </a:tr>
              <a:tr h="363034">
                <a:tc>
                  <a:txBody>
                    <a:bodyPr/>
                    <a:lstStyle/>
                    <a:p>
                      <a:r>
                        <a:rPr lang="en-US" sz="1100" dirty="0">
                          <a:solidFill>
                            <a:schemeClr val="tx1"/>
                          </a:solidFill>
                        </a:rPr>
                        <a:t>Emerging</a:t>
                      </a:r>
                      <a:endParaRPr lang="en-GB" sz="1100" dirty="0">
                        <a:solidFill>
                          <a:schemeClr val="tx1"/>
                        </a:solidFill>
                      </a:endParaRPr>
                    </a:p>
                  </a:txBody>
                  <a:tcPr/>
                </a:tc>
                <a:tc>
                  <a:txBody>
                    <a:bodyPr/>
                    <a:lstStyle/>
                    <a:p>
                      <a:r>
                        <a:rPr lang="en-US" sz="1100" dirty="0">
                          <a:solidFill>
                            <a:schemeClr val="tx1"/>
                          </a:solidFill>
                        </a:rPr>
                        <a:t>Developing</a:t>
                      </a:r>
                      <a:endParaRPr lang="en-GB" sz="1100" dirty="0">
                        <a:solidFill>
                          <a:schemeClr val="tx1"/>
                        </a:solidFill>
                      </a:endParaRPr>
                    </a:p>
                  </a:txBody>
                  <a:tcPr/>
                </a:tc>
                <a:tc>
                  <a:txBody>
                    <a:bodyPr/>
                    <a:lstStyle/>
                    <a:p>
                      <a:r>
                        <a:rPr lang="en-US" sz="1100" dirty="0">
                          <a:solidFill>
                            <a:schemeClr val="tx1"/>
                          </a:solidFill>
                        </a:rPr>
                        <a:t>Securing</a:t>
                      </a:r>
                      <a:endParaRPr lang="en-GB" sz="1100" dirty="0">
                        <a:solidFill>
                          <a:schemeClr val="tx1"/>
                        </a:solidFill>
                      </a:endParaRPr>
                    </a:p>
                  </a:txBody>
                  <a:tcPr/>
                </a:tc>
                <a:tc>
                  <a:txBody>
                    <a:bodyPr/>
                    <a:lstStyle/>
                    <a:p>
                      <a:r>
                        <a:rPr lang="en-US" sz="1100" dirty="0">
                          <a:solidFill>
                            <a:schemeClr val="tx1"/>
                          </a:solidFill>
                        </a:rPr>
                        <a:t>Mastering</a:t>
                      </a:r>
                      <a:endParaRPr lang="en-GB" sz="1100" dirty="0">
                        <a:solidFill>
                          <a:schemeClr val="tx1"/>
                        </a:solidFill>
                      </a:endParaRPr>
                    </a:p>
                  </a:txBody>
                  <a:tcPr/>
                </a:tc>
                <a:extLst>
                  <a:ext uri="{0D108BD9-81ED-4DB2-BD59-A6C34878D82A}">
                    <a16:rowId xmlns:a16="http://schemas.microsoft.com/office/drawing/2014/main" val="1482251926"/>
                  </a:ext>
                </a:extLst>
              </a:tr>
              <a:tr h="3687698">
                <a:tc>
                  <a:txBody>
                    <a:bodyPr/>
                    <a:lstStyle/>
                    <a:p>
                      <a:r>
                        <a:rPr lang="en-US" sz="1100" b="1" i="1" dirty="0">
                          <a:solidFill>
                            <a:schemeClr val="tx1"/>
                          </a:solidFill>
                        </a:rPr>
                        <a:t>Pupils have basic knowledge of interdependence:</a:t>
                      </a:r>
                    </a:p>
                    <a:p>
                      <a:endParaRPr lang="en-US" sz="1100" dirty="0">
                        <a:solidFill>
                          <a:schemeClr val="tx1"/>
                        </a:solidFill>
                      </a:endParaRPr>
                    </a:p>
                    <a:p>
                      <a:r>
                        <a:rPr lang="en-US" sz="1100" dirty="0">
                          <a:solidFill>
                            <a:schemeClr val="tx1"/>
                          </a:solidFill>
                        </a:rPr>
                        <a:t>Constructing simple food chains.</a:t>
                      </a:r>
                    </a:p>
                    <a:p>
                      <a:endParaRPr lang="en-US" sz="1100" dirty="0">
                        <a:solidFill>
                          <a:schemeClr val="tx1"/>
                        </a:solidFill>
                      </a:endParaRPr>
                    </a:p>
                    <a:p>
                      <a:r>
                        <a:rPr lang="en-US" sz="1100" dirty="0">
                          <a:solidFill>
                            <a:schemeClr val="tx1"/>
                          </a:solidFill>
                        </a:rPr>
                        <a:t>Constructing simple food chains from a food web.</a:t>
                      </a:r>
                    </a:p>
                    <a:p>
                      <a:endParaRPr lang="en-US" sz="1100" dirty="0">
                        <a:solidFill>
                          <a:schemeClr val="tx1"/>
                        </a:solidFill>
                      </a:endParaRPr>
                    </a:p>
                    <a:p>
                      <a:r>
                        <a:rPr lang="en-US" sz="1100" dirty="0">
                          <a:solidFill>
                            <a:schemeClr val="tx1"/>
                          </a:solidFill>
                        </a:rPr>
                        <a:t>Matching provided definitions to the following key terms: carnivore, omnivore, herbivore.</a:t>
                      </a:r>
                    </a:p>
                    <a:p>
                      <a:endParaRPr lang="en-US" sz="1100" dirty="0">
                        <a:solidFill>
                          <a:schemeClr val="tx1"/>
                        </a:solidFill>
                      </a:endParaRPr>
                    </a:p>
                    <a:p>
                      <a:r>
                        <a:rPr lang="en-US" sz="1100" dirty="0">
                          <a:solidFill>
                            <a:schemeClr val="tx1"/>
                          </a:solidFill>
                        </a:rPr>
                        <a:t>Matching predator and prey organisms.</a:t>
                      </a:r>
                    </a:p>
                  </a:txBody>
                  <a:tcPr/>
                </a:tc>
                <a:tc>
                  <a:txBody>
                    <a:bodyPr/>
                    <a:lstStyle/>
                    <a:p>
                      <a:r>
                        <a:rPr lang="en-US" sz="1100" b="1" i="1" dirty="0">
                          <a:solidFill>
                            <a:schemeClr val="tx1"/>
                          </a:solidFill>
                        </a:rPr>
                        <a:t>Pupils must be have an understanding of and be able to recall the basics of interdependence:</a:t>
                      </a:r>
                    </a:p>
                    <a:p>
                      <a:endParaRPr lang="en-US" sz="1100" b="1" i="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u="none" baseline="0" dirty="0">
                          <a:solidFill>
                            <a:schemeClr val="tx1"/>
                          </a:solidFill>
                        </a:rPr>
                        <a:t>An </a:t>
                      </a:r>
                      <a:r>
                        <a:rPr lang="en-GB" sz="1100" b="1" u="none" baseline="0" dirty="0">
                          <a:solidFill>
                            <a:schemeClr val="tx1"/>
                          </a:solidFill>
                        </a:rPr>
                        <a:t>ecosystem</a:t>
                      </a:r>
                      <a:r>
                        <a:rPr lang="en-GB" sz="1100" b="0" u="none" baseline="0" dirty="0">
                          <a:solidFill>
                            <a:schemeClr val="tx1"/>
                          </a:solidFill>
                        </a:rPr>
                        <a:t> is the name given to a place where all living </a:t>
                      </a:r>
                      <a:r>
                        <a:rPr lang="en-GB" sz="1100" b="1" u="none" baseline="0" dirty="0">
                          <a:solidFill>
                            <a:schemeClr val="tx1"/>
                          </a:solidFill>
                        </a:rPr>
                        <a:t>(biotic</a:t>
                      </a:r>
                      <a:r>
                        <a:rPr lang="en-GB" sz="1100" b="0" u="none" baseline="0" dirty="0">
                          <a:solidFill>
                            <a:schemeClr val="tx1"/>
                          </a:solidFill>
                        </a:rPr>
                        <a:t>) and non living (</a:t>
                      </a:r>
                      <a:r>
                        <a:rPr lang="en-GB" sz="1100" b="1" u="none" baseline="0" dirty="0">
                          <a:solidFill>
                            <a:schemeClr val="tx1"/>
                          </a:solidFill>
                        </a:rPr>
                        <a:t>abiotic</a:t>
                      </a:r>
                      <a:r>
                        <a:rPr lang="en-GB" sz="1100" b="0" u="none" baseline="0" dirty="0">
                          <a:solidFill>
                            <a:schemeClr val="tx1"/>
                          </a:solidFill>
                        </a:rPr>
                        <a:t>) things can exist.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b="0" u="none" baseline="0" dirty="0">
                        <a:solidFill>
                          <a:schemeClr val="tx1"/>
                        </a:solidFill>
                      </a:endParaRPr>
                    </a:p>
                    <a:p>
                      <a:pPr marL="0" indent="0" algn="l">
                        <a:buFont typeface="Arial" panose="020B0604020202020204" pitchFamily="34" charset="0"/>
                        <a:buNone/>
                      </a:pPr>
                      <a:r>
                        <a:rPr lang="en-GB" sz="1100" b="0" u="none" baseline="0" dirty="0">
                          <a:solidFill>
                            <a:schemeClr val="tx1"/>
                          </a:solidFill>
                        </a:rPr>
                        <a:t>A </a:t>
                      </a:r>
                      <a:r>
                        <a:rPr lang="en-GB" sz="1100" b="1" u="none" baseline="0" dirty="0">
                          <a:solidFill>
                            <a:schemeClr val="tx1"/>
                          </a:solidFill>
                        </a:rPr>
                        <a:t>habitat</a:t>
                      </a:r>
                      <a:r>
                        <a:rPr lang="en-GB" sz="1100" b="0" u="none" baseline="0" dirty="0">
                          <a:solidFill>
                            <a:schemeClr val="tx1"/>
                          </a:solidFill>
                        </a:rPr>
                        <a:t> is a place where a plant or an animal lives. </a:t>
                      </a:r>
                    </a:p>
                    <a:p>
                      <a:pPr marL="0" indent="0" algn="l">
                        <a:buFont typeface="Arial" panose="020B0604020202020204" pitchFamily="34" charset="0"/>
                        <a:buNone/>
                      </a:pPr>
                      <a:endParaRPr lang="en-GB" sz="1100" b="0" u="none" baseline="0" dirty="0">
                        <a:solidFill>
                          <a:schemeClr val="tx1"/>
                        </a:solidFill>
                      </a:endParaRPr>
                    </a:p>
                    <a:p>
                      <a:pPr marL="0" indent="0" algn="l">
                        <a:buFont typeface="Arial" panose="020B0604020202020204" pitchFamily="34" charset="0"/>
                        <a:buNone/>
                      </a:pPr>
                      <a:r>
                        <a:rPr lang="en-US" sz="1100" b="1" u="none" baseline="0" dirty="0">
                          <a:solidFill>
                            <a:schemeClr val="tx1"/>
                          </a:solidFill>
                        </a:rPr>
                        <a:t>C</a:t>
                      </a:r>
                      <a:r>
                        <a:rPr lang="en-GB" sz="1100" b="1" u="none" baseline="0" dirty="0" err="1">
                          <a:solidFill>
                            <a:schemeClr val="tx1"/>
                          </a:solidFill>
                        </a:rPr>
                        <a:t>ompetition</a:t>
                      </a:r>
                      <a:r>
                        <a:rPr lang="en-GB" sz="1100" b="1" u="none" baseline="0" dirty="0">
                          <a:solidFill>
                            <a:schemeClr val="tx1"/>
                          </a:solidFill>
                        </a:rPr>
                        <a:t> </a:t>
                      </a:r>
                      <a:r>
                        <a:rPr lang="en-GB" sz="1100" b="0" u="none" baseline="0" dirty="0">
                          <a:solidFill>
                            <a:schemeClr val="tx1"/>
                          </a:solidFill>
                        </a:rPr>
                        <a:t>exists between species of animals and plants for various things. </a:t>
                      </a:r>
                    </a:p>
                    <a:p>
                      <a:pPr marL="0" indent="0" algn="l">
                        <a:buFont typeface="Arial" panose="020B0604020202020204" pitchFamily="34" charset="0"/>
                        <a:buNone/>
                      </a:pPr>
                      <a:endParaRPr lang="en-GB" sz="1100" b="0" u="none" baseline="0" dirty="0">
                        <a:solidFill>
                          <a:schemeClr val="tx1"/>
                        </a:solidFill>
                      </a:endParaRPr>
                    </a:p>
                    <a:p>
                      <a:pPr marL="0" indent="0" algn="l">
                        <a:buFont typeface="Arial" panose="020B0604020202020204" pitchFamily="34" charset="0"/>
                        <a:buNone/>
                      </a:pPr>
                      <a:r>
                        <a:rPr lang="en-GB" sz="1100" b="0" u="none" baseline="0" dirty="0">
                          <a:solidFill>
                            <a:schemeClr val="tx1"/>
                          </a:solidFill>
                        </a:rPr>
                        <a:t>A </a:t>
                      </a:r>
                      <a:r>
                        <a:rPr lang="en-GB" sz="1100" b="1" u="none" baseline="0" dirty="0">
                          <a:solidFill>
                            <a:schemeClr val="tx1"/>
                          </a:solidFill>
                        </a:rPr>
                        <a:t>prey</a:t>
                      </a:r>
                      <a:r>
                        <a:rPr lang="en-GB" sz="1100" b="0" u="none" baseline="0" dirty="0">
                          <a:solidFill>
                            <a:schemeClr val="tx1"/>
                          </a:solidFill>
                        </a:rPr>
                        <a:t> organism is eaten by another animal and a </a:t>
                      </a:r>
                      <a:r>
                        <a:rPr lang="en-GB" sz="1100" b="1" u="none" baseline="0" dirty="0">
                          <a:solidFill>
                            <a:schemeClr val="tx1"/>
                          </a:solidFill>
                        </a:rPr>
                        <a:t>predator</a:t>
                      </a:r>
                      <a:r>
                        <a:rPr lang="en-GB" sz="1100" b="0" u="none" baseline="0" dirty="0">
                          <a:solidFill>
                            <a:schemeClr val="tx1"/>
                          </a:solidFill>
                        </a:rPr>
                        <a:t> means it eats other animals. </a:t>
                      </a:r>
                    </a:p>
                    <a:p>
                      <a:endParaRPr lang="en-US" sz="11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u="none" baseline="0" dirty="0">
                          <a:solidFill>
                            <a:schemeClr val="tx1"/>
                          </a:solidFill>
                        </a:rPr>
                        <a:t>A </a:t>
                      </a:r>
                      <a:r>
                        <a:rPr lang="en-GB" sz="1100" b="1" u="none" baseline="0" dirty="0">
                          <a:solidFill>
                            <a:schemeClr val="tx1"/>
                          </a:solidFill>
                        </a:rPr>
                        <a:t>food chain </a:t>
                      </a:r>
                      <a:r>
                        <a:rPr lang="en-GB" sz="1100" b="0" u="none" baseline="0" dirty="0">
                          <a:solidFill>
                            <a:schemeClr val="tx1"/>
                          </a:solidFill>
                        </a:rPr>
                        <a:t>is a diagram that shows what an organism eats and the transfer of energy between organisms. A </a:t>
                      </a:r>
                      <a:r>
                        <a:rPr lang="en-GB" sz="1100" b="1" u="none" baseline="0" dirty="0">
                          <a:solidFill>
                            <a:schemeClr val="tx1"/>
                          </a:solidFill>
                        </a:rPr>
                        <a:t>food web </a:t>
                      </a:r>
                      <a:r>
                        <a:rPr lang="en-GB" sz="1100" b="0" u="none" baseline="0" dirty="0">
                          <a:solidFill>
                            <a:schemeClr val="tx1"/>
                          </a:solidFill>
                        </a:rPr>
                        <a:t>is a set of linked food chains.</a:t>
                      </a:r>
                    </a:p>
                    <a:p>
                      <a:endParaRPr lang="en-GB" sz="1100" dirty="0">
                        <a:solidFill>
                          <a:schemeClr val="tx1"/>
                        </a:solidFill>
                      </a:endParaRPr>
                    </a:p>
                  </a:txBody>
                  <a:tcPr/>
                </a:tc>
                <a:tc>
                  <a:txBody>
                    <a:bodyPr/>
                    <a:lstStyle/>
                    <a:p>
                      <a:r>
                        <a:rPr lang="en-US" sz="1100" b="1" i="1" dirty="0">
                          <a:solidFill>
                            <a:schemeClr val="tx1"/>
                          </a:solidFill>
                        </a:rPr>
                        <a:t>Pupils must be able to recall the following content:</a:t>
                      </a:r>
                    </a:p>
                    <a:p>
                      <a:endParaRPr lang="en-US" sz="11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u="none" baseline="0" dirty="0">
                          <a:solidFill>
                            <a:schemeClr val="tx1"/>
                          </a:solidFill>
                        </a:rPr>
                        <a:t>Animals compete for food, water, space and mates. Plants compete for light, water, space and minerals. Plants do not compete for food as they produce their own through photosynthesis.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u="none" baseline="0" dirty="0">
                          <a:solidFill>
                            <a:schemeClr val="tx1"/>
                          </a:solidFill>
                        </a:rPr>
                        <a:t>Predator-prey graphs show the interdependence of two organisms.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b="0" u="none" baseline="0" dirty="0">
                          <a:solidFill>
                            <a:schemeClr val="tx1"/>
                          </a:solidFill>
                        </a:rPr>
                        <a:t>An </a:t>
                      </a:r>
                      <a:r>
                        <a:rPr lang="en-GB" sz="1100" b="1" u="none" baseline="0" dirty="0">
                          <a:solidFill>
                            <a:schemeClr val="tx1"/>
                          </a:solidFill>
                        </a:rPr>
                        <a:t>adaptation</a:t>
                      </a:r>
                      <a:r>
                        <a:rPr lang="en-GB" sz="1100" b="0" u="none" baseline="0" dirty="0">
                          <a:solidFill>
                            <a:schemeClr val="tx1"/>
                          </a:solidFill>
                        </a:rPr>
                        <a:t> </a:t>
                      </a:r>
                      <a:r>
                        <a:rPr lang="en-GB" sz="1100" b="0" i="0" kern="1200" dirty="0">
                          <a:solidFill>
                            <a:schemeClr val="tx1"/>
                          </a:solidFill>
                          <a:effectLst/>
                          <a:latin typeface="+mn-lt"/>
                          <a:ea typeface="+mn-ea"/>
                          <a:cs typeface="+mn-cs"/>
                        </a:rPr>
                        <a:t>is a characteristic of an organism that improves its chances of surviving and/or reproducing</a:t>
                      </a:r>
                      <a:r>
                        <a:rPr lang="en-GB" sz="1100" b="0" i="0" u="none" kern="1200" baseline="0" dirty="0">
                          <a:solidFill>
                            <a:schemeClr val="tx1"/>
                          </a:solidFill>
                          <a:effectLst/>
                          <a:latin typeface="+mn-lt"/>
                          <a:ea typeface="+mn-ea"/>
                          <a:cs typeface="+mn-cs"/>
                        </a:rPr>
                        <a:t>. </a:t>
                      </a:r>
                      <a:endParaRPr lang="en-GB" sz="1100" b="0" u="none" baseline="0" dirty="0">
                        <a:solidFill>
                          <a:schemeClr val="tx1"/>
                        </a:solidFill>
                      </a:endParaRPr>
                    </a:p>
                    <a:p>
                      <a:pPr marL="0" indent="0" algn="l">
                        <a:buFont typeface="Arial" panose="020B0604020202020204" pitchFamily="34" charset="0"/>
                        <a:buNone/>
                      </a:pPr>
                      <a:r>
                        <a:rPr lang="en-GB" sz="1100" b="1" u="none" baseline="0" dirty="0">
                          <a:solidFill>
                            <a:schemeClr val="tx1"/>
                          </a:solidFill>
                        </a:rPr>
                        <a:t>Interdependence</a:t>
                      </a:r>
                      <a:r>
                        <a:rPr lang="en-GB" sz="1100" b="0" u="none" baseline="0" dirty="0">
                          <a:solidFill>
                            <a:schemeClr val="tx1"/>
                          </a:solidFill>
                        </a:rPr>
                        <a:t> is the way in which living organisms depend on each other to survive, grow and reproduce.</a:t>
                      </a:r>
                    </a:p>
                    <a:p>
                      <a:pPr marL="0" indent="0" algn="l">
                        <a:buFont typeface="Arial" panose="020B0604020202020204" pitchFamily="34" charset="0"/>
                        <a:buNone/>
                      </a:pPr>
                      <a:r>
                        <a:rPr lang="en-GB" sz="1100" b="0" u="none" baseline="0" dirty="0">
                          <a:solidFill>
                            <a:schemeClr val="tx1"/>
                          </a:solidFill>
                        </a:rPr>
                        <a:t>The number of animals or plants of the same species that live in the same area is called a </a:t>
                      </a:r>
                      <a:r>
                        <a:rPr lang="en-GB" sz="1100" b="1" u="none" baseline="0" dirty="0">
                          <a:solidFill>
                            <a:schemeClr val="tx1"/>
                          </a:solidFill>
                        </a:rPr>
                        <a:t>population</a:t>
                      </a:r>
                      <a:r>
                        <a:rPr lang="en-GB" sz="1100" b="0" u="none" baseline="0" dirty="0">
                          <a:solidFill>
                            <a:schemeClr val="tx1"/>
                          </a:solidFill>
                        </a:rPr>
                        <a:t>.</a:t>
                      </a:r>
                    </a:p>
                    <a:p>
                      <a:pPr marL="0" indent="0" algn="l">
                        <a:buFont typeface="Arial" panose="020B0604020202020204" pitchFamily="34" charset="0"/>
                        <a:buNone/>
                      </a:pPr>
                      <a:r>
                        <a:rPr lang="en-GB" sz="1100" b="0" u="none" baseline="0" dirty="0">
                          <a:solidFill>
                            <a:schemeClr val="tx1"/>
                          </a:solidFill>
                        </a:rPr>
                        <a:t>The first organism is a </a:t>
                      </a:r>
                      <a:r>
                        <a:rPr lang="en-GB" sz="1100" b="1" u="none" baseline="0" dirty="0">
                          <a:solidFill>
                            <a:schemeClr val="tx1"/>
                          </a:solidFill>
                        </a:rPr>
                        <a:t>producer</a:t>
                      </a:r>
                      <a:r>
                        <a:rPr lang="en-GB" sz="1100" b="0" u="none" baseline="0" dirty="0">
                          <a:solidFill>
                            <a:schemeClr val="tx1"/>
                          </a:solidFill>
                        </a:rPr>
                        <a:t>. This is a green plant or algae that makes its own food during photosynthesis. A second organism is a </a:t>
                      </a:r>
                      <a:r>
                        <a:rPr lang="en-GB" sz="1100" b="1" u="none" baseline="0" dirty="0">
                          <a:solidFill>
                            <a:schemeClr val="tx1"/>
                          </a:solidFill>
                        </a:rPr>
                        <a:t>herbivore</a:t>
                      </a:r>
                      <a:r>
                        <a:rPr lang="en-GB" sz="1100" b="0" u="none" baseline="0" dirty="0">
                          <a:solidFill>
                            <a:schemeClr val="tx1"/>
                          </a:solidFill>
                        </a:rPr>
                        <a:t>, that only eats plants. </a:t>
                      </a:r>
                      <a:r>
                        <a:rPr lang="en-GB" sz="1100" b="1" u="none" baseline="0" dirty="0">
                          <a:solidFill>
                            <a:schemeClr val="tx1"/>
                          </a:solidFill>
                        </a:rPr>
                        <a:t>Carnivores</a:t>
                      </a:r>
                      <a:r>
                        <a:rPr lang="en-GB" sz="1100" b="0" u="none" baseline="0" dirty="0">
                          <a:solidFill>
                            <a:schemeClr val="tx1"/>
                          </a:solidFill>
                        </a:rPr>
                        <a:t> eat other animals and </a:t>
                      </a:r>
                      <a:r>
                        <a:rPr lang="en-GB" sz="1100" b="1" u="none" baseline="0" dirty="0">
                          <a:solidFill>
                            <a:schemeClr val="tx1"/>
                          </a:solidFill>
                        </a:rPr>
                        <a:t>omnivores</a:t>
                      </a:r>
                      <a:r>
                        <a:rPr lang="en-GB" sz="1100" b="0" u="none" baseline="0" dirty="0">
                          <a:solidFill>
                            <a:schemeClr val="tx1"/>
                          </a:solidFill>
                        </a:rPr>
                        <a:t> eat both plants and animals. Decomposers are also found in food webs. These are organisms (bacteria and fungi) that break down dead plants and animal material, releasing nutrients back into the soil or water.</a:t>
                      </a:r>
                    </a:p>
                    <a:p>
                      <a:pPr marL="0" indent="0" algn="l">
                        <a:buFont typeface="Arial" panose="020B0604020202020204" pitchFamily="34" charset="0"/>
                        <a:buNone/>
                      </a:pPr>
                      <a:endParaRPr lang="en-US" sz="1100" b="0" u="none" baseline="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u="none" baseline="0" dirty="0">
                          <a:solidFill>
                            <a:schemeClr val="tx1"/>
                          </a:solidFill>
                        </a:rPr>
                        <a:t>It is not only energy that transfers along a food chain. Some chemicals (toxic materials) can be passed on e.g. insecticides. Some of these chemicals are washed into rivers and end up in the sea. Fish absorb small amounts of these chemicals and store them in their body. Other animals eat the fish, and the insecticides are passed on. The accumulation (build up) of chemicals is called </a:t>
                      </a:r>
                      <a:r>
                        <a:rPr lang="en-GB" sz="1100" b="1" u="none" baseline="0" dirty="0">
                          <a:solidFill>
                            <a:schemeClr val="tx1"/>
                          </a:solidFill>
                        </a:rPr>
                        <a:t>bioaccumulation</a:t>
                      </a:r>
                      <a:r>
                        <a:rPr lang="en-GB" sz="1100" b="0" u="none" baseline="0" dirty="0">
                          <a:solidFill>
                            <a:schemeClr val="tx1"/>
                          </a:solidFill>
                        </a:rPr>
                        <a:t>.</a:t>
                      </a:r>
                    </a:p>
                    <a:p>
                      <a:endParaRPr lang="en-US" sz="1100" dirty="0">
                        <a:solidFill>
                          <a:schemeClr val="tx1"/>
                        </a:solidFill>
                      </a:endParaRPr>
                    </a:p>
                    <a:p>
                      <a:r>
                        <a:rPr lang="en-US" sz="1100" dirty="0">
                          <a:solidFill>
                            <a:schemeClr val="tx1"/>
                          </a:solidFill>
                        </a:rPr>
                        <a:t>Explain the relationship between predator prey populations from a graph.</a:t>
                      </a:r>
                    </a:p>
                    <a:p>
                      <a:pPr marL="0" indent="0" algn="l">
                        <a:buFont typeface="Arial" panose="020B0604020202020204" pitchFamily="34" charset="0"/>
                        <a:buNone/>
                      </a:pPr>
                      <a:endParaRPr lang="en-GB" sz="1100" b="0" u="none" baseline="0" dirty="0">
                        <a:solidFill>
                          <a:schemeClr val="tx1"/>
                        </a:solidFill>
                      </a:endParaRPr>
                    </a:p>
                  </a:txBody>
                  <a:tcPr/>
                </a:tc>
                <a:tc>
                  <a:txBody>
                    <a:bodyPr/>
                    <a:lstStyle/>
                    <a:p>
                      <a:r>
                        <a:rPr lang="en-US" sz="1100" b="1" i="1" dirty="0">
                          <a:solidFill>
                            <a:schemeClr val="tx1"/>
                          </a:solidFill>
                        </a:rPr>
                        <a:t>Pupils should be able to recall all the content in the knowledge journey and demonstrate application through the following: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tx1"/>
                          </a:solidFill>
                        </a:rPr>
                        <a:t>Logically explain how bioaccumulation occurs using examples e.g. DDT, mercury and pesticides.</a:t>
                      </a:r>
                    </a:p>
                    <a:p>
                      <a:endParaRPr lang="en-US" sz="1100" dirty="0">
                        <a:solidFill>
                          <a:schemeClr val="tx1"/>
                        </a:solidFill>
                      </a:endParaRPr>
                    </a:p>
                    <a:p>
                      <a:r>
                        <a:rPr lang="en-US" sz="1100" dirty="0">
                          <a:solidFill>
                            <a:schemeClr val="tx1"/>
                          </a:solidFill>
                        </a:rPr>
                        <a:t>When provided with an image of an organism (both plants and animals) be able to suggest how it is adapted to be a good competitor.</a:t>
                      </a:r>
                    </a:p>
                    <a:p>
                      <a:endParaRPr lang="en-US" sz="1100" dirty="0">
                        <a:solidFill>
                          <a:schemeClr val="tx1"/>
                        </a:solidFill>
                      </a:endParaRPr>
                    </a:p>
                    <a:p>
                      <a:r>
                        <a:rPr lang="en-US" sz="1100" b="1" i="1" dirty="0">
                          <a:solidFill>
                            <a:schemeClr val="tx1"/>
                          </a:solidFill>
                        </a:rPr>
                        <a:t>P</a:t>
                      </a:r>
                      <a:r>
                        <a:rPr lang="en-GB" sz="1100" b="1" i="1" dirty="0" err="1">
                          <a:solidFill>
                            <a:schemeClr val="tx1"/>
                          </a:solidFill>
                        </a:rPr>
                        <a:t>upils</a:t>
                      </a:r>
                      <a:r>
                        <a:rPr lang="en-GB" sz="1100" b="1" i="1" dirty="0">
                          <a:solidFill>
                            <a:schemeClr val="tx1"/>
                          </a:solidFill>
                        </a:rPr>
                        <a:t> should also be able to use all Tier 3 vocabulary on the knowledge journey independently and in context.</a:t>
                      </a:r>
                    </a:p>
                  </a:txBody>
                  <a:tcPr/>
                </a:tc>
                <a:extLst>
                  <a:ext uri="{0D108BD9-81ED-4DB2-BD59-A6C34878D82A}">
                    <a16:rowId xmlns:a16="http://schemas.microsoft.com/office/drawing/2014/main" val="962034636"/>
                  </a:ext>
                </a:extLst>
              </a:tr>
            </a:tbl>
          </a:graphicData>
        </a:graphic>
      </p:graphicFrame>
    </p:spTree>
    <p:extLst>
      <p:ext uri="{BB962C8B-B14F-4D97-AF65-F5344CB8AC3E}">
        <p14:creationId xmlns:p14="http://schemas.microsoft.com/office/powerpoint/2010/main" val="37218019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507</TotalTime>
  <Words>1284</Words>
  <Application>Microsoft Office PowerPoint</Application>
  <PresentationFormat>Widescreen</PresentationFormat>
  <Paragraphs>116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Vicki Dowd</dc:creator>
  <cp:lastModifiedBy>Nelson, Jody</cp:lastModifiedBy>
  <cp:revision>48</cp:revision>
  <cp:lastPrinted>2020-02-24T11:10:16Z</cp:lastPrinted>
  <dcterms:created xsi:type="dcterms:W3CDTF">2019-12-19T05:38:14Z</dcterms:created>
  <dcterms:modified xsi:type="dcterms:W3CDTF">2020-11-18T13:11:18Z</dcterms:modified>
</cp:coreProperties>
</file>