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3" r:id="rId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p:scale>
          <a:sx n="70" d="100"/>
          <a:sy n="70" d="100"/>
        </p:scale>
        <p:origin x="762"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05/12/2020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05/12/2020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05/12/2020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05/12/2020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05/12/2020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05/12/2020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05/12/2020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05/12/2020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05/12/2020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05/12/2020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05/12/2020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05/12/2020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0" y="26789"/>
            <a:ext cx="3865289"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Light: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529491"/>
            <a:ext cx="7857592" cy="1938992"/>
          </a:xfrm>
          <a:prstGeom prst="rect">
            <a:avLst/>
          </a:prstGeom>
          <a:solidFill>
            <a:schemeClr val="accent5">
              <a:lumMod val="20000"/>
              <a:lumOff val="80000"/>
            </a:schemeClr>
          </a:solidFill>
          <a:ln w="3175">
            <a:noFill/>
          </a:ln>
        </p:spPr>
        <p:txBody>
          <a:bodyPr wrap="square" rtlCol="0">
            <a:spAutoFit/>
          </a:bodyPr>
          <a:lstStyle/>
          <a:p>
            <a:r>
              <a:rPr lang="en-GB" sz="1200" dirty="0"/>
              <a:t>In this unit pupils will learn about the similarities and differences of light waves and waves which travel through matter. They will learn about the different types of reflection and explain, through ray diagrams, how light is reflected and refracted. Pupils will learn about how light behaves in the human eye, including the action of the lens and the retina. Pupils will make comparisons between the eye and a camera. Pupils will learn that white light is a mixture of different wavelengths of light, each of which gives a different colour.</a:t>
            </a:r>
            <a:endParaRPr lang="en-GB" sz="1200" b="1" i="1" dirty="0"/>
          </a:p>
          <a:p>
            <a:r>
              <a:rPr lang="en-GB" sz="1200" b="1" i="1" dirty="0"/>
              <a:t>Prior knowledge</a:t>
            </a:r>
          </a:p>
          <a:p>
            <a:r>
              <a:rPr lang="en-GB" sz="1200" b="1" i="1" dirty="0"/>
              <a:t>KS2 NC </a:t>
            </a:r>
            <a:r>
              <a:rPr lang="en-GB" sz="1200" dirty="0"/>
              <a:t>Pupils should be taught to: recognise that light appears to travel in straight lines; use the idea that light travels in straight lines to explain that objects are seen because they give out or reflect light into the eye; explain that we see things because light travels from light sources to our eyes or from light sources to objects and then to our eyes; use the idea that light travels in straight lines to explain why shadows have the same shape as the objects that cast them. (Year 6)</a:t>
            </a:r>
            <a:endParaRPr lang="en-GB" sz="1200" b="1"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985951729"/>
              </p:ext>
            </p:extLst>
          </p:nvPr>
        </p:nvGraphicFramePr>
        <p:xfrm>
          <a:off x="121134" y="2441261"/>
          <a:ext cx="12070866" cy="4311231"/>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val="3001272792"/>
                    </a:ext>
                  </a:extLst>
                </a:gridCol>
                <a:gridCol w="3552573">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1" u="sng" baseline="0" dirty="0">
                          <a:solidFill>
                            <a:srgbClr val="002060"/>
                          </a:solidFill>
                        </a:rPr>
                        <a:t>CORE KNOWLEDGE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baseline="0" dirty="0">
                          <a:solidFill>
                            <a:schemeClr val="tx1"/>
                          </a:solidFill>
                        </a:rPr>
                        <a:t>Transparent materials allow light to travel through them, translucent materials scatter some of the light meaning that the image cannot be seen clearly.  Opaque materials do not allow light to travel through. They produce shadows when light hits them.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a:t>Light waves are transverse waves</a:t>
                      </a:r>
                      <a:r>
                        <a:rPr lang="en-GB" sz="1100" baseline="0" dirty="0"/>
                        <a:t> and travel in straight lines from a light source and do not transfer matter but are an energy pathway</a:t>
                      </a:r>
                      <a:endParaRPr lang="en-GB" sz="11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a:t>Light waves travel</a:t>
                      </a:r>
                      <a:r>
                        <a:rPr lang="en-GB" sz="1100" baseline="0" dirty="0"/>
                        <a:t> much faster (3.0 x 10 </a:t>
                      </a:r>
                      <a:r>
                        <a:rPr lang="en-GB" sz="1100" baseline="30000" dirty="0"/>
                        <a:t>9 </a:t>
                      </a:r>
                      <a:r>
                        <a:rPr lang="en-GB" sz="1100" baseline="0" dirty="0"/>
                        <a:t>m/s in a vacuum)  than waves which travel through matter, including sound waves. </a:t>
                      </a:r>
                      <a:r>
                        <a:rPr lang="en-GB" sz="1100" dirty="0"/>
                        <a:t>All light waves travel at the speed of light  and can be reflected, refracted, transmitted and absorbed by different materials.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a:t>We see due to light entering the eye and passing through a convex</a:t>
                      </a:r>
                      <a:r>
                        <a:rPr lang="en-GB" sz="1100" baseline="0" dirty="0"/>
                        <a:t> lens, which changes shape, to refract the light to focus the image onto the photo-sensitive retina. This compares with a camera which focuses the light onto a chemical or electrical photosensitive screen (film or CCD).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aseline="0" dirty="0"/>
                        <a:t>We use ray diagrams to show the formation of an image in a mirror and in a pinhole camera and also the refraction (bending) of light.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aseline="0" dirty="0"/>
                        <a:t>Transparent materials transmit light. Translucent materials absorb some light but transmit the rest. Opaque materials absorb all light incident on them. Some shiny materials give a specular reflection whereas materials without a completely smooth surface give diffuse scattering of the light.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a:t>White light is a mixture of different wavelengths of light, each of which gives a different colour</a:t>
                      </a:r>
                      <a:r>
                        <a:rPr lang="en-GB" sz="1100" baseline="0" dirty="0"/>
                        <a:t> </a:t>
                      </a:r>
                      <a:r>
                        <a:rPr lang="en-GB" sz="1100" dirty="0"/>
                        <a:t>and a prism can be used to separate the wavelengths to show the separate colours.</a:t>
                      </a:r>
                      <a:r>
                        <a:rPr lang="en-GB" sz="1100" baseline="0" dirty="0"/>
                        <a:t> We see colour due to the object absorbing  all wavelengths except those corresponding to the colour of the object, which are reflected into our eyes.</a:t>
                      </a: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0" u="none" dirty="0">
                          <a:solidFill>
                            <a:schemeClr val="tx1"/>
                          </a:solidFill>
                        </a:rPr>
                        <a:t>In</a:t>
                      </a:r>
                      <a:r>
                        <a:rPr lang="en-GB" sz="1100" b="0" u="none" baseline="0" dirty="0">
                          <a:solidFill>
                            <a:schemeClr val="tx1"/>
                          </a:solidFill>
                        </a:rPr>
                        <a:t> a rainbow the red light has the longest wavelength and is refracted the most – the violet, the shortest wavelength and is refracted the least.</a:t>
                      </a:r>
                    </a:p>
                    <a:p>
                      <a:pPr marL="0" indent="0" algn="l">
                        <a:buFont typeface="Arial" panose="020B0604020202020204" pitchFamily="34" charset="0"/>
                        <a:buNone/>
                      </a:pPr>
                      <a:endParaRPr lang="en-GB" sz="1100" b="0" u="none" baseline="0" dirty="0">
                        <a:solidFill>
                          <a:schemeClr val="tx1"/>
                        </a:solidFill>
                      </a:endParaRPr>
                    </a:p>
                    <a:p>
                      <a:pPr marL="0" indent="0" algn="l">
                        <a:buFont typeface="Arial" panose="020B0604020202020204" pitchFamily="34" charset="0"/>
                        <a:buNone/>
                      </a:pPr>
                      <a:r>
                        <a:rPr lang="en-GB" sz="1100" b="0" u="none" baseline="0" dirty="0">
                          <a:solidFill>
                            <a:schemeClr val="tx1"/>
                          </a:solidFill>
                        </a:rPr>
                        <a:t>Curved mirrors can be used to concentrate the incident radiation and can be used as solar cookers.</a:t>
                      </a:r>
                    </a:p>
                    <a:p>
                      <a:pPr marL="0" indent="0" algn="l">
                        <a:buFont typeface="Arial" panose="020B0604020202020204" pitchFamily="34" charset="0"/>
                        <a:buNone/>
                      </a:pPr>
                      <a:endParaRPr lang="en-GB" sz="1100" b="0" u="none" dirty="0">
                        <a:solidFill>
                          <a:schemeClr val="tx1"/>
                        </a:solidFill>
                      </a:endParaRPr>
                    </a:p>
                    <a:p>
                      <a:pPr marL="0" indent="0" algn="l">
                        <a:buFont typeface="Arial" panose="020B0604020202020204" pitchFamily="34" charset="0"/>
                        <a:buNone/>
                      </a:pPr>
                      <a:r>
                        <a:rPr lang="en-GB" sz="1100" b="1" u="sng" dirty="0">
                          <a:solidFill>
                            <a:srgbClr val="002060"/>
                          </a:solidFill>
                        </a:rPr>
                        <a:t>VOCABULARY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dirty="0">
                          <a:solidFill>
                            <a:schemeClr val="tx1"/>
                          </a:solidFill>
                        </a:rPr>
                        <a:t>Transverse (etymology Latin </a:t>
                      </a:r>
                      <a:r>
                        <a:rPr lang="en-GB" sz="1100" b="0" u="none" dirty="0" err="1">
                          <a:solidFill>
                            <a:schemeClr val="tx1"/>
                          </a:solidFill>
                        </a:rPr>
                        <a:t>transvetere</a:t>
                      </a:r>
                      <a:r>
                        <a:rPr lang="en-GB" sz="1100" b="0" u="none" dirty="0">
                          <a:solidFill>
                            <a:schemeClr val="tx1"/>
                          </a:solidFill>
                        </a:rPr>
                        <a:t> – turn across)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dirty="0">
                          <a:solidFill>
                            <a:schemeClr val="tx1"/>
                          </a:solidFill>
                        </a:rPr>
                        <a:t>Vacuum (etymology</a:t>
                      </a:r>
                      <a:r>
                        <a:rPr lang="en-GB" sz="1100" b="0" u="none" baseline="0" dirty="0">
                          <a:solidFill>
                            <a:schemeClr val="tx1"/>
                          </a:solidFill>
                        </a:rPr>
                        <a:t> Latin </a:t>
                      </a:r>
                      <a:r>
                        <a:rPr lang="en-GB" sz="1100" b="0" u="none" baseline="0" dirty="0" err="1">
                          <a:solidFill>
                            <a:schemeClr val="tx1"/>
                          </a:solidFill>
                        </a:rPr>
                        <a:t>vacuus</a:t>
                      </a:r>
                      <a:r>
                        <a:rPr lang="en-GB" sz="1100" b="0" u="none" baseline="0" dirty="0">
                          <a:solidFill>
                            <a:schemeClr val="tx1"/>
                          </a:solidFill>
                        </a:rPr>
                        <a:t> - empty)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baseline="0" dirty="0">
                          <a:solidFill>
                            <a:schemeClr val="tx1"/>
                          </a:solidFill>
                        </a:rPr>
                        <a:t>Transmit </a:t>
                      </a:r>
                      <a:r>
                        <a:rPr lang="en-GB" sz="1100" b="0" u="none" dirty="0">
                          <a:solidFill>
                            <a:schemeClr val="tx1"/>
                          </a:solidFill>
                        </a:rPr>
                        <a:t>(etymology</a:t>
                      </a:r>
                      <a:r>
                        <a:rPr lang="en-GB" sz="1100" b="0" u="none" baseline="0" dirty="0">
                          <a:solidFill>
                            <a:schemeClr val="tx1"/>
                          </a:solidFill>
                        </a:rPr>
                        <a:t> Latin </a:t>
                      </a:r>
                      <a:r>
                        <a:rPr lang="en-GB" sz="1100" b="0" u="none" baseline="0" dirty="0" err="1">
                          <a:solidFill>
                            <a:schemeClr val="tx1"/>
                          </a:solidFill>
                        </a:rPr>
                        <a:t>amplus</a:t>
                      </a:r>
                      <a:r>
                        <a:rPr lang="en-GB" sz="1100" b="0" u="none" baseline="0" dirty="0">
                          <a:solidFill>
                            <a:schemeClr val="tx1"/>
                          </a:solidFill>
                        </a:rPr>
                        <a:t> - large)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baseline="0" dirty="0">
                          <a:solidFill>
                            <a:schemeClr val="tx1"/>
                          </a:solidFill>
                        </a:rPr>
                        <a:t>Absorb </a:t>
                      </a:r>
                      <a:r>
                        <a:rPr lang="en-GB" sz="1100" b="0" u="none" dirty="0">
                          <a:solidFill>
                            <a:schemeClr val="tx1"/>
                          </a:solidFill>
                        </a:rPr>
                        <a:t>(etymology</a:t>
                      </a:r>
                      <a:r>
                        <a:rPr lang="en-GB" sz="1100" b="0" u="none" baseline="0" dirty="0">
                          <a:solidFill>
                            <a:schemeClr val="tx1"/>
                          </a:solidFill>
                        </a:rPr>
                        <a:t> Latin ab – from  </a:t>
                      </a:r>
                      <a:r>
                        <a:rPr lang="en-GB" sz="1100" b="0" u="none" baseline="0" dirty="0" err="1">
                          <a:solidFill>
                            <a:schemeClr val="tx1"/>
                          </a:solidFill>
                        </a:rPr>
                        <a:t>sorbere</a:t>
                      </a:r>
                      <a:r>
                        <a:rPr lang="en-GB" sz="1100" b="0" u="none" baseline="0" dirty="0">
                          <a:solidFill>
                            <a:schemeClr val="tx1"/>
                          </a:solidFill>
                        </a:rPr>
                        <a:t> – suck in)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baseline="0" dirty="0">
                          <a:solidFill>
                            <a:schemeClr val="tx1"/>
                          </a:solidFill>
                        </a:rPr>
                        <a:t>Translucent </a:t>
                      </a:r>
                      <a:r>
                        <a:rPr lang="en-GB" sz="1100" b="0" u="none" dirty="0">
                          <a:solidFill>
                            <a:schemeClr val="tx1"/>
                          </a:solidFill>
                        </a:rPr>
                        <a:t>(etymology</a:t>
                      </a:r>
                      <a:r>
                        <a:rPr lang="en-GB" sz="1100" b="0" u="none" baseline="0" dirty="0">
                          <a:solidFill>
                            <a:schemeClr val="tx1"/>
                          </a:solidFill>
                        </a:rPr>
                        <a:t> Latin trans – through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baseline="0" dirty="0">
                          <a:solidFill>
                            <a:schemeClr val="tx1"/>
                          </a:solidFill>
                        </a:rPr>
                        <a:t>                                                     </a:t>
                      </a:r>
                      <a:r>
                        <a:rPr lang="en-GB" sz="1100" b="0" u="none" baseline="0" dirty="0" err="1">
                          <a:solidFill>
                            <a:schemeClr val="tx1"/>
                          </a:solidFill>
                        </a:rPr>
                        <a:t>lucere</a:t>
                      </a:r>
                      <a:r>
                        <a:rPr lang="en-GB" sz="1100" b="0" u="none" baseline="0" dirty="0">
                          <a:solidFill>
                            <a:schemeClr val="tx1"/>
                          </a:solidFill>
                        </a:rPr>
                        <a:t> – to shine)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baseline="0" dirty="0">
                          <a:solidFill>
                            <a:schemeClr val="tx1"/>
                          </a:solidFill>
                        </a:rPr>
                        <a:t>Transparent </a:t>
                      </a:r>
                      <a:r>
                        <a:rPr lang="en-GB" sz="1100" b="0" u="none" dirty="0">
                          <a:solidFill>
                            <a:schemeClr val="tx1"/>
                          </a:solidFill>
                        </a:rPr>
                        <a:t>(etymology</a:t>
                      </a:r>
                      <a:r>
                        <a:rPr lang="en-GB" sz="1100" b="0" u="none" baseline="0" dirty="0">
                          <a:solidFill>
                            <a:schemeClr val="tx1"/>
                          </a:solidFill>
                        </a:rPr>
                        <a:t> Latin trans – through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baseline="0" dirty="0">
                          <a:solidFill>
                            <a:schemeClr val="tx1"/>
                          </a:solidFill>
                        </a:rPr>
                        <a:t>                                                     </a:t>
                      </a:r>
                      <a:r>
                        <a:rPr lang="en-GB" sz="1100" b="0" u="none" baseline="0" dirty="0" err="1">
                          <a:solidFill>
                            <a:schemeClr val="tx1"/>
                          </a:solidFill>
                        </a:rPr>
                        <a:t>parere</a:t>
                      </a:r>
                      <a:r>
                        <a:rPr lang="en-GB" sz="1100" b="0" u="none" baseline="0" dirty="0">
                          <a:solidFill>
                            <a:schemeClr val="tx1"/>
                          </a:solidFill>
                        </a:rPr>
                        <a:t> – appear)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baseline="0" dirty="0">
                          <a:solidFill>
                            <a:schemeClr val="tx1"/>
                          </a:solidFill>
                        </a:rPr>
                        <a:t>Diffuse </a:t>
                      </a:r>
                      <a:r>
                        <a:rPr lang="en-GB" sz="1100" b="0" u="none" dirty="0">
                          <a:solidFill>
                            <a:schemeClr val="tx1"/>
                          </a:solidFill>
                        </a:rPr>
                        <a:t>(etymology</a:t>
                      </a:r>
                      <a:r>
                        <a:rPr lang="en-GB" sz="1100" b="0" u="none" baseline="0" dirty="0">
                          <a:solidFill>
                            <a:schemeClr val="tx1"/>
                          </a:solidFill>
                        </a:rPr>
                        <a:t> Latin dis – away  </a:t>
                      </a:r>
                      <a:r>
                        <a:rPr lang="en-GB" sz="1100" b="0" u="none" baseline="0" dirty="0" err="1">
                          <a:solidFill>
                            <a:schemeClr val="tx1"/>
                          </a:solidFill>
                        </a:rPr>
                        <a:t>fundare</a:t>
                      </a:r>
                      <a:r>
                        <a:rPr lang="en-GB" sz="1100" b="0" u="none" baseline="0" dirty="0">
                          <a:solidFill>
                            <a:schemeClr val="tx1"/>
                          </a:solidFill>
                        </a:rPr>
                        <a:t> - pour)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baseline="0" dirty="0">
                          <a:solidFill>
                            <a:schemeClr val="tx1"/>
                          </a:solidFill>
                        </a:rPr>
                        <a:t>Specular </a:t>
                      </a:r>
                    </a:p>
                  </a:txBody>
                  <a:tcPr/>
                </a:tc>
                <a:tc>
                  <a:txBody>
                    <a:bodyPr/>
                    <a:lstStyle/>
                    <a:p>
                      <a:pPr algn="l"/>
                      <a:r>
                        <a:rPr lang="en-GB" sz="1100" b="1" u="sng" dirty="0">
                          <a:solidFill>
                            <a:srgbClr val="002060"/>
                          </a:solidFill>
                        </a:rPr>
                        <a:t>WOW Zone tasks</a:t>
                      </a:r>
                    </a:p>
                    <a:p>
                      <a:pPr algn="l"/>
                      <a:r>
                        <a:rPr lang="en-GB" sz="1100" b="0" u="none" dirty="0">
                          <a:solidFill>
                            <a:schemeClr val="tx1"/>
                          </a:solidFill>
                        </a:rPr>
                        <a:t>Compare the way that the human eye  works with the way that a camera works.</a:t>
                      </a:r>
                    </a:p>
                    <a:p>
                      <a:pPr algn="l"/>
                      <a:endParaRPr lang="en-GB" sz="1100" b="0" u="none" dirty="0">
                        <a:solidFill>
                          <a:schemeClr val="tx1"/>
                        </a:solidFill>
                      </a:endParaRPr>
                    </a:p>
                    <a:p>
                      <a:pPr algn="l"/>
                      <a:endParaRPr lang="en-GB" sz="1100" b="0" u="none" dirty="0">
                        <a:solidFill>
                          <a:schemeClr val="tx1"/>
                        </a:solidFill>
                      </a:endParaRPr>
                    </a:p>
                    <a:p>
                      <a:pPr algn="l"/>
                      <a:r>
                        <a:rPr lang="en-GB" sz="1100" b="0" u="none" dirty="0">
                          <a:solidFill>
                            <a:schemeClr val="tx1"/>
                          </a:solidFill>
                        </a:rPr>
                        <a:t>Explain the difference between transparent, translucent and opaque.</a:t>
                      </a:r>
                    </a:p>
                    <a:p>
                      <a:pPr algn="ctr"/>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pPr algn="l"/>
                      <a:r>
                        <a:rPr lang="en-GB" sz="1100" dirty="0"/>
                        <a:t>uses in the radio, microwave, infra-red, visible, ultra-violet, X-ray and gamma ray regions, hazardous effects on bodily tissues. </a:t>
                      </a: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2031325"/>
          </a:xfrm>
          <a:prstGeom prst="rect">
            <a:avLst/>
          </a:prstGeom>
          <a:noFill/>
        </p:spPr>
        <p:txBody>
          <a:bodyPr wrap="square" rtlCol="0">
            <a:spAutoFit/>
          </a:bodyPr>
          <a:lstStyle/>
          <a:p>
            <a:r>
              <a:rPr lang="en-GB" sz="1400" b="1" u="sng" dirty="0"/>
              <a:t>The Bigger Picture:</a:t>
            </a:r>
          </a:p>
          <a:p>
            <a:r>
              <a:rPr lang="en-GB" sz="1400" dirty="0"/>
              <a:t>Understanding of how difficult is can be for people who are visually impaired to navigate around schools and how we can improve facilities.</a:t>
            </a:r>
          </a:p>
          <a:p>
            <a:endParaRPr lang="en-GB" sz="1400" i="1" dirty="0"/>
          </a:p>
          <a:p>
            <a:r>
              <a:rPr lang="en-GB" sz="1400" b="1" i="1" dirty="0"/>
              <a:t>Career links. </a:t>
            </a:r>
            <a:r>
              <a:rPr lang="en-GB" sz="1400" i="1" dirty="0"/>
              <a:t>Optician, ophthalmologist,  lighting engineer, photographer</a:t>
            </a:r>
            <a:r>
              <a:rPr lang="en-GB" sz="1400" i="1"/>
              <a:t>, radiographer</a:t>
            </a:r>
            <a:endParaRPr lang="en-GB" sz="1400" i="1" dirty="0"/>
          </a:p>
        </p:txBody>
      </p:sp>
    </p:spTree>
    <p:extLst>
      <p:ext uri="{BB962C8B-B14F-4D97-AF65-F5344CB8AC3E}">
        <p14:creationId xmlns:p14="http://schemas.microsoft.com/office/powerpoint/2010/main" val="81172989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845</TotalTime>
  <Words>735</Words>
  <Application>Microsoft Office PowerPoint</Application>
  <PresentationFormat>Widescreen</PresentationFormat>
  <Paragraphs>42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Wardale, Stephen</cp:lastModifiedBy>
  <cp:revision>65</cp:revision>
  <cp:lastPrinted>2020-02-24T07:40:48Z</cp:lastPrinted>
  <dcterms:created xsi:type="dcterms:W3CDTF">2019-12-19T05:38:14Z</dcterms:created>
  <dcterms:modified xsi:type="dcterms:W3CDTF">2020-12-05T09:04:45Z</dcterms:modified>
</cp:coreProperties>
</file>