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1" r:id="rId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p:scale>
          <a:sx n="80" d="100"/>
          <a:sy n="80" d="100"/>
        </p:scale>
        <p:origin x="40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15/11/2020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15/11/2020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15/11/2020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15/11/2020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15/11/2020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15/11/2020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08750" y="36044"/>
            <a:ext cx="6700681"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Magnets &amp; Electromagnets: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529491"/>
            <a:ext cx="7857592" cy="1384995"/>
          </a:xfrm>
          <a:prstGeom prst="rect">
            <a:avLst/>
          </a:prstGeom>
          <a:solidFill>
            <a:schemeClr val="accent5">
              <a:lumMod val="20000"/>
              <a:lumOff val="80000"/>
            </a:schemeClr>
          </a:solidFill>
          <a:ln w="3175">
            <a:noFill/>
          </a:ln>
        </p:spPr>
        <p:txBody>
          <a:bodyPr wrap="square" rtlCol="0">
            <a:spAutoFit/>
          </a:bodyPr>
          <a:lstStyle/>
          <a:p>
            <a:r>
              <a:rPr lang="en-GB" sz="1200" b="1" dirty="0"/>
              <a:t>In this unit pupils will</a:t>
            </a:r>
            <a:r>
              <a:rPr lang="en-GB" sz="1200" dirty="0"/>
              <a:t>: learn to draw magnetic field lines, showing strength and direction. That an electromagnet can be switched on and off and can have its strength varied, which makes it more useful than a permanent magnet.</a:t>
            </a:r>
          </a:p>
          <a:p>
            <a:endParaRPr lang="en-GB" sz="1200" dirty="0"/>
          </a:p>
          <a:p>
            <a:r>
              <a:rPr lang="en-GB" sz="1200" b="1" i="1" dirty="0"/>
              <a:t>Prior knowledge KS2 NC </a:t>
            </a:r>
            <a:r>
              <a:rPr lang="en-GB" sz="1200" dirty="0"/>
              <a:t>Pupils should be taught to: identify how sounds are made, associating some of them with something vibrating; recognise that vibrations from sounds travel through a medium to the ear; find patterns between the pitch of a sound and features of the object that produced it; find patterns between the volume of a sound and the strength of the vibrations that produced it; recognise that sounds get fainter as the distance from the sound source increases.(year 4)</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545616912"/>
              </p:ext>
            </p:extLst>
          </p:nvPr>
        </p:nvGraphicFramePr>
        <p:xfrm>
          <a:off x="121134" y="2441261"/>
          <a:ext cx="12070866" cy="4465320"/>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u="sng" baseline="0" dirty="0">
                          <a:solidFill>
                            <a:srgbClr val="002060"/>
                          </a:solidFill>
                        </a:rPr>
                        <a:t>CORE KNOWLEDGE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t>Magnetic materials (iron, nickel, cobalt), electromagnets and the Earth create magnetic fields which can be described by drawing field lines to show the strength and direction.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t>The stronger the magnet, and the smaller the distance from it, the greater the force a magnetic object in the field experiences.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t>Field lines flow from the north-seeking pole to the south-seeking pole.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t>Two ‘like’ magnetic poles repel and two ‘unlike’ magnetic poles attract.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t>The Earth’s magnetic field is caused by the liquid iron and nickel outer core – the moving metal causes the magnetic field.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t>Compass needles always line up with the Earths magnetic field, the arrow points north when placed near the north pole of a bar magnet.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t>An electromagnet uses the principle that a current through a wire causes a magnetic field around the wire. A solenoid is the generic term for coil of wire used as an electromagnet.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t>Its strength depends on the current, the core and the number of turns of wire in the solenoid.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t>The core is used to strengthen  the magnetic field and plays no part in conducting electricity.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t>The magnetic field of an electromagnet decreases in strength with distance.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t>To strengthen the magnetism of an electromagnet, the number of turns can be increased or use a magnetic material for the core or increasing the current.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t>Electromagnets can be switched on and off and their strength can be varied as described.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t>This makes them useful for many everyday applications such as: motors, electric bells, relays,</a:t>
                      </a:r>
                      <a:r>
                        <a:rPr lang="en-GB" sz="1200" baseline="0" dirty="0"/>
                        <a:t> circuit breakers, loudspeakers, door entry systems. Sorting metals in scrap yards.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aseline="0" dirty="0"/>
                        <a:t>Motors contain a coil of wire through which current flows. The magnetic field generated around the wire causes the sides of the coil to feel a force.  Each side of the coil is pushed in the opposite direction and turns the coil. </a:t>
                      </a:r>
                      <a:endParaRPr lang="en-GB" sz="1200" dirty="0"/>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r>
                        <a:rPr lang="en-GB" sz="1100" b="0" u="none" dirty="0">
                          <a:solidFill>
                            <a:schemeClr val="tx1"/>
                          </a:solidFill>
                        </a:rPr>
                        <a:t>Critique the design of a device using an electromagnet and suggest improvements.</a:t>
                      </a:r>
                    </a:p>
                    <a:p>
                      <a:pPr marL="0" indent="0" algn="l">
                        <a:buFont typeface="Arial" panose="020B0604020202020204" pitchFamily="34" charset="0"/>
                        <a:buNone/>
                      </a:pPr>
                      <a:r>
                        <a:rPr lang="en-GB" sz="1100" b="0" u="none" dirty="0">
                          <a:solidFill>
                            <a:schemeClr val="tx1"/>
                          </a:solidFill>
                        </a:rPr>
                        <a:t>Suggest how bells, circuit breakers and loudspeakers work, from diagrams.</a:t>
                      </a:r>
                    </a:p>
                    <a:p>
                      <a:pPr marL="0" indent="0" algn="l">
                        <a:buFont typeface="Arial" panose="020B0604020202020204" pitchFamily="34" charset="0"/>
                        <a:buNone/>
                      </a:pPr>
                      <a:r>
                        <a:rPr lang="en-GB" sz="1100" b="0" u="none" dirty="0">
                          <a:solidFill>
                            <a:schemeClr val="tx1"/>
                          </a:solidFill>
                        </a:rPr>
                        <a:t>Predict the pattern of field lines and the force around two magnets placed near each other.</a:t>
                      </a:r>
                    </a:p>
                    <a:p>
                      <a:pPr marL="0" indent="0" algn="l">
                        <a:buFont typeface="Arial" panose="020B0604020202020204" pitchFamily="34" charset="0"/>
                        <a:buNone/>
                      </a:pPr>
                      <a:r>
                        <a:rPr lang="en-GB" sz="1100" b="0" u="none" dirty="0">
                          <a:solidFill>
                            <a:schemeClr val="tx1"/>
                          </a:solidFill>
                        </a:rPr>
                        <a:t>Predict how an object made of a magnetic material will behave if placed in or rolled through a</a:t>
                      </a:r>
                      <a:r>
                        <a:rPr lang="en-GB" sz="1100" b="0" u="none" baseline="0" dirty="0">
                          <a:solidFill>
                            <a:schemeClr val="tx1"/>
                          </a:solidFill>
                        </a:rPr>
                        <a:t> </a:t>
                      </a:r>
                      <a:r>
                        <a:rPr lang="en-GB" sz="1100" b="0" u="none" dirty="0">
                          <a:solidFill>
                            <a:schemeClr val="tx1"/>
                          </a:solidFill>
                        </a:rPr>
                        <a:t>magnetic field.</a:t>
                      </a: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100" b="1" u="none" dirty="0">
                          <a:solidFill>
                            <a:schemeClr val="tx1"/>
                          </a:solidFill>
                        </a:rPr>
                        <a:t>Magnetic force</a:t>
                      </a:r>
                      <a:r>
                        <a:rPr lang="en-GB" sz="1100" b="0" u="none" dirty="0">
                          <a:solidFill>
                            <a:schemeClr val="tx1"/>
                          </a:solidFill>
                        </a:rPr>
                        <a:t>: Non-contact force from a</a:t>
                      </a:r>
                      <a:r>
                        <a:rPr lang="en-GB" sz="1100" b="0" u="none" baseline="0" dirty="0">
                          <a:solidFill>
                            <a:schemeClr val="tx1"/>
                          </a:solidFill>
                        </a:rPr>
                        <a:t> </a:t>
                      </a:r>
                      <a:r>
                        <a:rPr lang="en-GB" sz="1100" b="0" u="none" dirty="0">
                          <a:solidFill>
                            <a:schemeClr val="tx1"/>
                          </a:solidFill>
                        </a:rPr>
                        <a:t>magnet on a magnetic material.</a:t>
                      </a:r>
                    </a:p>
                    <a:p>
                      <a:pPr marL="0" indent="0" algn="l">
                        <a:buFont typeface="Arial" panose="020B0604020202020204" pitchFamily="34" charset="0"/>
                        <a:buNone/>
                      </a:pPr>
                      <a:r>
                        <a:rPr lang="en-GB" sz="1100" b="1" u="none" dirty="0">
                          <a:solidFill>
                            <a:schemeClr val="tx1"/>
                          </a:solidFill>
                        </a:rPr>
                        <a:t>Permanent magnet</a:t>
                      </a:r>
                      <a:r>
                        <a:rPr lang="en-GB" sz="1100" b="0" u="none" dirty="0">
                          <a:solidFill>
                            <a:schemeClr val="tx1"/>
                          </a:solidFill>
                        </a:rPr>
                        <a:t>: An object that is magnetic</a:t>
                      </a:r>
                      <a:r>
                        <a:rPr lang="en-GB" sz="1100" b="0" u="none" baseline="0" dirty="0">
                          <a:solidFill>
                            <a:schemeClr val="tx1"/>
                          </a:solidFill>
                        </a:rPr>
                        <a:t> </a:t>
                      </a:r>
                      <a:r>
                        <a:rPr lang="en-GB" sz="1100" b="0" u="none" dirty="0">
                          <a:solidFill>
                            <a:schemeClr val="tx1"/>
                          </a:solidFill>
                        </a:rPr>
                        <a:t>all of the time.</a:t>
                      </a:r>
                    </a:p>
                    <a:p>
                      <a:pPr marL="0" indent="0" algn="l">
                        <a:buFont typeface="Arial" panose="020B0604020202020204" pitchFamily="34" charset="0"/>
                        <a:buNone/>
                      </a:pPr>
                      <a:r>
                        <a:rPr lang="en-GB" sz="1100" b="1" u="none" dirty="0">
                          <a:solidFill>
                            <a:schemeClr val="tx1"/>
                          </a:solidFill>
                        </a:rPr>
                        <a:t>Magnetic poles:</a:t>
                      </a:r>
                      <a:r>
                        <a:rPr lang="en-GB" sz="1100" b="0" u="none" dirty="0">
                          <a:solidFill>
                            <a:schemeClr val="tx1"/>
                          </a:solidFill>
                        </a:rPr>
                        <a:t> The ends of a magnetic</a:t>
                      </a:r>
                      <a:r>
                        <a:rPr lang="en-GB" sz="1100" b="0" u="none" baseline="0" dirty="0">
                          <a:solidFill>
                            <a:schemeClr val="tx1"/>
                          </a:solidFill>
                        </a:rPr>
                        <a:t> </a:t>
                      </a:r>
                      <a:r>
                        <a:rPr lang="en-GB" sz="1100" b="0" u="none" dirty="0">
                          <a:solidFill>
                            <a:schemeClr val="tx1"/>
                          </a:solidFill>
                        </a:rPr>
                        <a:t>field, called north-seeking (N) and</a:t>
                      </a:r>
                      <a:r>
                        <a:rPr lang="en-GB" sz="1100" b="0" u="none" baseline="0" dirty="0">
                          <a:solidFill>
                            <a:schemeClr val="tx1"/>
                          </a:solidFill>
                        </a:rPr>
                        <a:t> </a:t>
                      </a:r>
                      <a:r>
                        <a:rPr lang="en-GB" sz="1100" b="0" u="none" dirty="0">
                          <a:solidFill>
                            <a:schemeClr val="tx1"/>
                          </a:solidFill>
                        </a:rPr>
                        <a:t>south-seeking poles (S).</a:t>
                      </a:r>
                    </a:p>
                    <a:p>
                      <a:pPr marL="0" indent="0" algn="l">
                        <a:buFont typeface="Arial" panose="020B0604020202020204" pitchFamily="34" charset="0"/>
                        <a:buNone/>
                      </a:pPr>
                      <a:r>
                        <a:rPr lang="en-GB" sz="1100" b="1" u="none" dirty="0">
                          <a:solidFill>
                            <a:schemeClr val="tx1"/>
                          </a:solidFill>
                        </a:rPr>
                        <a:t>Electromagnet</a:t>
                      </a:r>
                      <a:r>
                        <a:rPr lang="en-GB" sz="1100" b="0" u="none" dirty="0">
                          <a:solidFill>
                            <a:schemeClr val="tx1"/>
                          </a:solidFill>
                        </a:rPr>
                        <a:t>: A non-permanent magnet turned</a:t>
                      </a:r>
                      <a:r>
                        <a:rPr lang="en-GB" sz="1100" b="0" u="none" baseline="0" dirty="0">
                          <a:solidFill>
                            <a:schemeClr val="tx1"/>
                          </a:solidFill>
                        </a:rPr>
                        <a:t> </a:t>
                      </a:r>
                      <a:r>
                        <a:rPr lang="en-GB" sz="1100" b="0" u="none" dirty="0">
                          <a:solidFill>
                            <a:schemeClr val="tx1"/>
                          </a:solidFill>
                        </a:rPr>
                        <a:t>on and off by controlling the current through it.</a:t>
                      </a:r>
                    </a:p>
                    <a:p>
                      <a:pPr marL="0" indent="0" algn="l">
                        <a:buFont typeface="Arial" panose="020B0604020202020204" pitchFamily="34" charset="0"/>
                        <a:buNone/>
                      </a:pPr>
                      <a:r>
                        <a:rPr lang="en-GB" sz="1100" b="1" u="none" dirty="0">
                          <a:solidFill>
                            <a:schemeClr val="tx1"/>
                          </a:solidFill>
                        </a:rPr>
                        <a:t>Solenoid: </a:t>
                      </a:r>
                      <a:r>
                        <a:rPr lang="en-GB" sz="1100" b="0" u="none" dirty="0">
                          <a:solidFill>
                            <a:schemeClr val="tx1"/>
                          </a:solidFill>
                        </a:rPr>
                        <a:t>Wire wound into a tight coil, part of an</a:t>
                      </a:r>
                    </a:p>
                    <a:p>
                      <a:pPr marL="0" indent="0" algn="l">
                        <a:buFont typeface="Arial" panose="020B0604020202020204" pitchFamily="34" charset="0"/>
                        <a:buNone/>
                      </a:pPr>
                      <a:r>
                        <a:rPr lang="en-GB" sz="1100" b="0" u="none" dirty="0">
                          <a:solidFill>
                            <a:schemeClr val="tx1"/>
                          </a:solidFill>
                        </a:rPr>
                        <a:t>electromagnet.</a:t>
                      </a:r>
                    </a:p>
                    <a:p>
                      <a:pPr marL="0" indent="0" algn="l">
                        <a:buFont typeface="Arial" panose="020B0604020202020204" pitchFamily="34" charset="0"/>
                        <a:buNone/>
                      </a:pPr>
                      <a:r>
                        <a:rPr lang="en-GB" sz="1100" b="1" u="none" dirty="0">
                          <a:solidFill>
                            <a:schemeClr val="tx1"/>
                          </a:solidFill>
                        </a:rPr>
                        <a:t>Core</a:t>
                      </a:r>
                      <a:r>
                        <a:rPr lang="en-GB" sz="1100" b="0" u="none" dirty="0">
                          <a:solidFill>
                            <a:schemeClr val="tx1"/>
                          </a:solidFill>
                        </a:rPr>
                        <a:t>: Soft iron metal which the solenoid is</a:t>
                      </a:r>
                      <a:r>
                        <a:rPr lang="en-GB" sz="1100" b="0" u="none" baseline="0" dirty="0">
                          <a:solidFill>
                            <a:schemeClr val="tx1"/>
                          </a:solidFill>
                        </a:rPr>
                        <a:t> </a:t>
                      </a:r>
                      <a:r>
                        <a:rPr lang="en-GB" sz="1100" b="0" u="none" dirty="0">
                          <a:solidFill>
                            <a:schemeClr val="tx1"/>
                          </a:solidFill>
                        </a:rPr>
                        <a:t>wrapped around.</a:t>
                      </a:r>
                    </a:p>
                  </a:txBody>
                  <a:tcPr/>
                </a:tc>
                <a:tc>
                  <a:txBody>
                    <a:bodyPr/>
                    <a:lstStyle/>
                    <a:p>
                      <a:pPr algn="l"/>
                      <a:r>
                        <a:rPr lang="en-GB" sz="1100" b="1" u="sng" dirty="0">
                          <a:solidFill>
                            <a:srgbClr val="002060"/>
                          </a:solidFill>
                        </a:rPr>
                        <a:t>WOW Zone tasks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WOW Zone: Explain how the Earth’s magnetic field is similar to that of a bar magnet. </a:t>
                      </a:r>
                      <a:r>
                        <a:rPr lang="en-GB" sz="1200" b="1" dirty="0">
                          <a:solidFill>
                            <a:srgbClr val="00B050"/>
                          </a:solidFill>
                        </a:rPr>
                        <a:t>(compulsory)</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GB" sz="1100" b="1" dirty="0">
                          <a:solidFill>
                            <a:srgbClr val="00B050"/>
                          </a:solidFill>
                        </a:rPr>
                        <a:t>WOW Zone: Explain how magnets and electromagnets are used in scrap metal yards and re-cycling depots.</a:t>
                      </a:r>
                    </a:p>
                    <a:p>
                      <a:r>
                        <a:rPr lang="en-GB" sz="1100" b="1" dirty="0">
                          <a:solidFill>
                            <a:srgbClr val="00B050"/>
                          </a:solidFill>
                        </a:rPr>
                        <a:t>WOW Zone: Write a detailed method to build and test the strength of an electromagnet. (compulsory)</a:t>
                      </a:r>
                    </a:p>
                    <a:p>
                      <a:pPr algn="l"/>
                      <a:r>
                        <a:rPr lang="en-GB" sz="1100" b="1" u="sng" dirty="0">
                          <a:solidFill>
                            <a:srgbClr val="002060"/>
                          </a:solidFill>
                        </a:rPr>
                        <a:t>WHERE NEXT?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dirty="0">
                          <a:solidFill>
                            <a:srgbClr val="002060"/>
                          </a:solidFill>
                        </a:rPr>
                        <a:t>Development in Year 11 – looking at the motor effect, motors, generator effect, induction and transformers</a:t>
                      </a:r>
                      <a:r>
                        <a:rPr lang="en-GB" sz="1100" b="0" u="none" baseline="0" dirty="0">
                          <a:solidFill>
                            <a:srgbClr val="002060"/>
                          </a:solidFill>
                        </a:rPr>
                        <a:t> including equations.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baseline="0" dirty="0">
                          <a:solidFill>
                            <a:srgbClr val="002060"/>
                          </a:solidFill>
                        </a:rPr>
                        <a:t>F=</a:t>
                      </a:r>
                      <a:r>
                        <a:rPr lang="en-GB" sz="1100" b="0" u="none" baseline="0" dirty="0" err="1">
                          <a:solidFill>
                            <a:srgbClr val="002060"/>
                          </a:solidFill>
                        </a:rPr>
                        <a:t>Bil</a:t>
                      </a:r>
                      <a:r>
                        <a:rPr lang="en-GB" sz="1100" b="0" u="none" baseline="0" dirty="0">
                          <a:solidFill>
                            <a:srgbClr val="002060"/>
                          </a:solidFill>
                        </a:rPr>
                        <a:t>       V1/V2 = n1/n2</a:t>
                      </a:r>
                      <a:endParaRPr lang="en-GB" sz="1100" b="0" u="none"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815882"/>
          </a:xfrm>
          <a:prstGeom prst="rect">
            <a:avLst/>
          </a:prstGeom>
          <a:noFill/>
        </p:spPr>
        <p:txBody>
          <a:bodyPr wrap="square" rtlCol="0">
            <a:spAutoFit/>
          </a:bodyPr>
          <a:lstStyle/>
          <a:p>
            <a:r>
              <a:rPr lang="en-GB" sz="1400" b="1" u="sng" dirty="0"/>
              <a:t>The Bigger Picture: </a:t>
            </a:r>
          </a:p>
          <a:p>
            <a:r>
              <a:rPr lang="en-GB" sz="1400" dirty="0"/>
              <a:t>Magnets play a huge part in our daily lives – not just sticking things on fridges. Medical uses include MRI scanners. School bells, car ignitions, door entry systems all use magnets. The Earth is a giant magnet.</a:t>
            </a:r>
          </a:p>
          <a:p>
            <a:r>
              <a:rPr lang="en-GB" sz="1400" b="1" i="1" dirty="0"/>
              <a:t>Career links. </a:t>
            </a:r>
            <a:r>
              <a:rPr lang="en-GB" sz="1400" dirty="0"/>
              <a:t>Radiographers, engineers, fire safety engineers, </a:t>
            </a:r>
            <a:r>
              <a:rPr lang="en-GB" sz="1400"/>
              <a:t>car mechanics</a:t>
            </a:r>
            <a:endParaRPr lang="en-GB" sz="1400" i="1" dirty="0"/>
          </a:p>
        </p:txBody>
      </p:sp>
    </p:spTree>
    <p:extLst>
      <p:ext uri="{BB962C8B-B14F-4D97-AF65-F5344CB8AC3E}">
        <p14:creationId xmlns:p14="http://schemas.microsoft.com/office/powerpoint/2010/main" val="1580310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683</TotalTime>
  <Words>794</Words>
  <Application>Microsoft Office PowerPoint</Application>
  <PresentationFormat>Widescreen</PresentationFormat>
  <Paragraphs>42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Wardale, Stephen</cp:lastModifiedBy>
  <cp:revision>61</cp:revision>
  <cp:lastPrinted>2020-02-24T07:40:48Z</cp:lastPrinted>
  <dcterms:created xsi:type="dcterms:W3CDTF">2019-12-19T05:38:14Z</dcterms:created>
  <dcterms:modified xsi:type="dcterms:W3CDTF">2020-11-15T16:53:05Z</dcterms:modified>
</cp:coreProperties>
</file>