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p:scale>
          <a:sx n="70" d="100"/>
          <a:sy n="70" d="100"/>
        </p:scale>
        <p:origin x="762"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15/11/2020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15/11/2020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15/11/2020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15/11/2020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885" y="0"/>
            <a:ext cx="5497595"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Movement: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686936"/>
            <a:ext cx="7348811" cy="1754326"/>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why we have a skeleton and how it works together with our muscles and enables us to move.  Pupils will identify the systems of the human body, and more closely examine the skeletal muscular system and identify its components; including bones, muscles and joints.</a:t>
            </a:r>
          </a:p>
          <a:p>
            <a:endParaRPr lang="en-GB" sz="1200" dirty="0"/>
          </a:p>
          <a:p>
            <a:r>
              <a:rPr lang="en-GB" sz="1200" b="1" dirty="0"/>
              <a:t>Prior knowledge (KS2/KS3) – </a:t>
            </a:r>
            <a:r>
              <a:rPr lang="en-GB" sz="1200" dirty="0"/>
              <a:t>Pupils should be able to describe the simple functions of the basic parts of the digestive system in humans. Pupils should also be able to identify and name the main parts of the human circulatory system, and describe the functions of the heart, blood vessels and blood. They will recognise the role of the skeletal muscular system in exercise and its link to healthy living.</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947492577"/>
              </p:ext>
            </p:extLst>
          </p:nvPr>
        </p:nvGraphicFramePr>
        <p:xfrm>
          <a:off x="121134" y="2441261"/>
          <a:ext cx="11935883" cy="4328160"/>
        </p:xfrm>
        <a:graphic>
          <a:graphicData uri="http://schemas.openxmlformats.org/drawingml/2006/table">
            <a:tbl>
              <a:tblPr firstRow="1" bandRow="1">
                <a:tableStyleId>{5940675A-B579-460E-94D1-54222C63F5DA}</a:tableStyleId>
              </a:tblPr>
              <a:tblGrid>
                <a:gridCol w="6272387">
                  <a:extLst>
                    <a:ext uri="{9D8B030D-6E8A-4147-A177-3AD203B41FA5}">
                      <a16:colId xmlns:a16="http://schemas.microsoft.com/office/drawing/2014/main" val="3001272792"/>
                    </a:ext>
                  </a:extLst>
                </a:gridCol>
                <a:gridCol w="3512846">
                  <a:extLst>
                    <a:ext uri="{9D8B030D-6E8A-4147-A177-3AD203B41FA5}">
                      <a16:colId xmlns:a16="http://schemas.microsoft.com/office/drawing/2014/main" val="1897910160"/>
                    </a:ext>
                  </a:extLst>
                </a:gridCol>
                <a:gridCol w="2150650">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100" b="1" u="sng" baseline="0" dirty="0">
                        <a:solidFill>
                          <a:srgbClr val="002060"/>
                        </a:solidFill>
                      </a:endParaRPr>
                    </a:p>
                    <a:p>
                      <a:r>
                        <a:rPr lang="en-GB" sz="1200" dirty="0"/>
                        <a:t>Cells work together as tissues.</a:t>
                      </a:r>
                      <a:r>
                        <a:rPr lang="en-GB" sz="1200" baseline="0" dirty="0"/>
                        <a:t> </a:t>
                      </a:r>
                      <a:r>
                        <a:rPr lang="en-GB" sz="1200" dirty="0"/>
                        <a:t>Tissues work together as organs.</a:t>
                      </a:r>
                      <a:r>
                        <a:rPr lang="en-GB" sz="1200" baseline="0" dirty="0"/>
                        <a:t> </a:t>
                      </a:r>
                      <a:r>
                        <a:rPr lang="en-GB" sz="1200" dirty="0"/>
                        <a:t>Organs work together as organ systems.</a:t>
                      </a:r>
                    </a:p>
                    <a:p>
                      <a:r>
                        <a:rPr lang="en-GB" sz="1200" b="0" i="0" kern="1200" dirty="0">
                          <a:solidFill>
                            <a:schemeClr val="tx1"/>
                          </a:solidFill>
                          <a:effectLst/>
                          <a:latin typeface="+mn-lt"/>
                          <a:ea typeface="+mn-ea"/>
                          <a:cs typeface="+mn-cs"/>
                        </a:rPr>
                        <a:t>The muscular</a:t>
                      </a:r>
                      <a:r>
                        <a:rPr lang="en-GB" sz="1200" b="0" i="0" kern="1200" baseline="0" dirty="0">
                          <a:solidFill>
                            <a:schemeClr val="tx1"/>
                          </a:solidFill>
                          <a:effectLst/>
                          <a:latin typeface="+mn-lt"/>
                          <a:ea typeface="+mn-ea"/>
                          <a:cs typeface="+mn-cs"/>
                        </a:rPr>
                        <a:t> skeletal system supports the body and causes movement by muscles and bones.</a:t>
                      </a:r>
                    </a:p>
                    <a:p>
                      <a:r>
                        <a:rPr lang="en-GB" sz="1200" b="0" i="0" kern="1200" baseline="0" dirty="0">
                          <a:solidFill>
                            <a:schemeClr val="tx1"/>
                          </a:solidFill>
                          <a:effectLst/>
                          <a:latin typeface="+mn-lt"/>
                          <a:ea typeface="+mn-ea"/>
                          <a:cs typeface="+mn-cs"/>
                        </a:rPr>
                        <a:t>The circulatory system transports substances around the body in the blood.</a:t>
                      </a:r>
                    </a:p>
                    <a:p>
                      <a:r>
                        <a:rPr lang="en-GB" sz="1200" b="0" i="0" kern="1200" baseline="0" dirty="0">
                          <a:solidFill>
                            <a:schemeClr val="tx1"/>
                          </a:solidFill>
                          <a:effectLst/>
                          <a:latin typeface="+mn-lt"/>
                          <a:ea typeface="+mn-ea"/>
                          <a:cs typeface="+mn-cs"/>
                        </a:rPr>
                        <a:t>The respiratory system takes in oxygen and removed carbon dioxide from the blood.</a:t>
                      </a:r>
                    </a:p>
                    <a:p>
                      <a:r>
                        <a:rPr lang="en-GB" sz="1200" b="0" i="0" kern="1200" baseline="0" dirty="0">
                          <a:solidFill>
                            <a:schemeClr val="tx1"/>
                          </a:solidFill>
                          <a:effectLst/>
                          <a:latin typeface="+mn-lt"/>
                          <a:ea typeface="+mn-ea"/>
                          <a:cs typeface="+mn-cs"/>
                        </a:rPr>
                        <a:t>The digestive system breaks down and then absorbs food molecules.</a:t>
                      </a:r>
                    </a:p>
                    <a:p>
                      <a:r>
                        <a:rPr lang="en-GB" sz="1200" dirty="0"/>
                        <a:t>The skeleton is made up of all the bones in the body</a:t>
                      </a:r>
                      <a:br>
                        <a:rPr lang="en-GB" sz="1200" dirty="0"/>
                      </a:br>
                      <a:r>
                        <a:rPr lang="en-GB" sz="1200" dirty="0"/>
                        <a:t>The skeleton has four functions: it protects vital organs, for example, the skull protects the brain, it supports the body, it helps the body move. </a:t>
                      </a:r>
                    </a:p>
                    <a:p>
                      <a:r>
                        <a:rPr lang="en-GB" sz="1200" dirty="0"/>
                        <a:t>Our bones also contain bone marrow which makes blood cells, bone marrow can be vital in the treatment of leukaemia. </a:t>
                      </a:r>
                    </a:p>
                    <a:p>
                      <a:r>
                        <a:rPr lang="en-GB" sz="1200" dirty="0"/>
                        <a:t>Joints allow for skeletal movement. We have hinge joints, ball and socket joints and pivot joints. You can calculate the moment ( a turning effect) of a joint by measuring the force and multiplying this by the distance from the joint. Moment = force x distance. </a:t>
                      </a:r>
                    </a:p>
                    <a:p>
                      <a:r>
                        <a:rPr lang="en-GB" sz="1200" baseline="0" dirty="0"/>
                        <a:t>B</a:t>
                      </a:r>
                      <a:r>
                        <a:rPr lang="en-GB" sz="1200" dirty="0"/>
                        <a:t>ones are held together by ligaments and </a:t>
                      </a:r>
                      <a:r>
                        <a:rPr lang="en-GB" sz="1200" baseline="0" dirty="0"/>
                        <a:t>t</a:t>
                      </a:r>
                      <a:r>
                        <a:rPr lang="en-GB" sz="1200" dirty="0"/>
                        <a:t>he ends of bones are covered in cartilage which reduce friction created by movement</a:t>
                      </a:r>
                      <a:r>
                        <a:rPr lang="en-GB" sz="1200" baseline="0" dirty="0"/>
                        <a:t>. </a:t>
                      </a:r>
                      <a:r>
                        <a:rPr lang="en-GB" sz="1200" dirty="0"/>
                        <a:t>The strength of a muscle can be measured using weights; a newton meter is used to measure forces in newton's.</a:t>
                      </a:r>
                    </a:p>
                    <a:p>
                      <a:r>
                        <a:rPr lang="en-GB" sz="1200" dirty="0"/>
                        <a:t>Muscles work in pairs called antagonistic pairs to move bones about a joint. The biceps and the triceps are an example of an antagonistic pair of muscles. As the bicep contracts, the triceps relaxes and </a:t>
                      </a:r>
                      <a:r>
                        <a:rPr lang="en-GB" sz="1200" dirty="0" err="1"/>
                        <a:t>vica</a:t>
                      </a:r>
                      <a:r>
                        <a:rPr lang="en-GB" sz="1200" dirty="0"/>
                        <a:t> versa. Muscles need to rest to overcome muscle fatigue.</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200" dirty="0"/>
                        <a:t>Identify further organ systems; reproductive</a:t>
                      </a:r>
                      <a:r>
                        <a:rPr lang="en-GB" sz="1200" baseline="0" dirty="0"/>
                        <a:t> and immune</a:t>
                      </a:r>
                      <a:r>
                        <a:rPr lang="en-GB" sz="1200" dirty="0"/>
                        <a:t>.</a:t>
                      </a:r>
                    </a:p>
                    <a:p>
                      <a:pPr marL="0" indent="0" algn="l">
                        <a:buFont typeface="Arial" panose="020B0604020202020204" pitchFamily="34" charset="0"/>
                        <a:buNone/>
                      </a:pPr>
                      <a:r>
                        <a:rPr lang="en-GB" sz="1200" dirty="0"/>
                        <a:t>Knee cap</a:t>
                      </a:r>
                      <a:r>
                        <a:rPr lang="en-GB" sz="1200" baseline="0" dirty="0"/>
                        <a:t> = </a:t>
                      </a:r>
                      <a:r>
                        <a:rPr lang="en-GB" sz="1200" dirty="0"/>
                        <a:t>Patella</a:t>
                      </a:r>
                    </a:p>
                    <a:p>
                      <a:pPr marL="0" indent="0" algn="l">
                        <a:buFont typeface="Arial" panose="020B0604020202020204" pitchFamily="34" charset="0"/>
                        <a:buNone/>
                      </a:pPr>
                      <a:r>
                        <a:rPr lang="en-GB" sz="1200" dirty="0"/>
                        <a:t>Collar bone = Clavicle</a:t>
                      </a:r>
                    </a:p>
                    <a:p>
                      <a:pPr marL="0" indent="0" algn="l">
                        <a:buFont typeface="Arial" panose="020B0604020202020204" pitchFamily="34" charset="0"/>
                        <a:buNone/>
                      </a:pPr>
                      <a:r>
                        <a:rPr lang="en-GB" sz="1200" dirty="0"/>
                        <a:t>Jaw = Mandible</a:t>
                      </a: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200" dirty="0"/>
                        <a:t>Cell</a:t>
                      </a:r>
                    </a:p>
                    <a:p>
                      <a:pPr marL="0" indent="0" algn="l">
                        <a:buFont typeface="Arial" panose="020B0604020202020204" pitchFamily="34" charset="0"/>
                        <a:buNone/>
                      </a:pPr>
                      <a:r>
                        <a:rPr lang="en-GB" sz="1200" dirty="0"/>
                        <a:t>Tissue</a:t>
                      </a:r>
                    </a:p>
                    <a:p>
                      <a:pPr marL="0" indent="0" algn="l">
                        <a:buFont typeface="Arial" panose="020B0604020202020204" pitchFamily="34" charset="0"/>
                        <a:buNone/>
                      </a:pPr>
                      <a:r>
                        <a:rPr lang="en-GB" sz="1200" dirty="0"/>
                        <a:t>Organ System</a:t>
                      </a:r>
                    </a:p>
                    <a:p>
                      <a:pPr marL="0" indent="0" algn="l">
                        <a:buFont typeface="Arial" panose="020B0604020202020204" pitchFamily="34" charset="0"/>
                        <a:buNone/>
                      </a:pPr>
                      <a:r>
                        <a:rPr lang="en-GB" sz="1200" dirty="0"/>
                        <a:t>Organism</a:t>
                      </a:r>
                    </a:p>
                    <a:p>
                      <a:pPr marL="0" indent="0" algn="l">
                        <a:buFont typeface="Arial" panose="020B0604020202020204" pitchFamily="34" charset="0"/>
                        <a:buNone/>
                      </a:pPr>
                      <a:r>
                        <a:rPr lang="en-GB" sz="1200" dirty="0"/>
                        <a:t>Circulatory System</a:t>
                      </a:r>
                    </a:p>
                    <a:p>
                      <a:pPr marL="0" indent="0" algn="l">
                        <a:buFont typeface="Arial" panose="020B0604020202020204" pitchFamily="34" charset="0"/>
                        <a:buNone/>
                      </a:pPr>
                      <a:r>
                        <a:rPr lang="en-GB" sz="1200" dirty="0"/>
                        <a:t>Muscular Skeletal System</a:t>
                      </a:r>
                    </a:p>
                    <a:p>
                      <a:pPr marL="0" indent="0" algn="l">
                        <a:buFont typeface="Arial" panose="020B0604020202020204" pitchFamily="34" charset="0"/>
                        <a:buNone/>
                      </a:pPr>
                      <a:r>
                        <a:rPr lang="en-GB" sz="1200" dirty="0"/>
                        <a:t>Digestive System</a:t>
                      </a:r>
                    </a:p>
                    <a:p>
                      <a:pPr marL="0" indent="0" algn="l">
                        <a:buFont typeface="Arial" panose="020B0604020202020204" pitchFamily="34" charset="0"/>
                        <a:buNone/>
                      </a:pPr>
                      <a:r>
                        <a:rPr lang="en-GB" sz="1200" dirty="0"/>
                        <a:t>Respiratory</a:t>
                      </a:r>
                      <a:r>
                        <a:rPr lang="en-GB" sz="1200" baseline="0" dirty="0"/>
                        <a:t> System</a:t>
                      </a:r>
                      <a:endParaRPr lang="en-GB" sz="1200" dirty="0"/>
                    </a:p>
                    <a:p>
                      <a:pPr marL="0" indent="0" algn="l">
                        <a:buFont typeface="Arial" panose="020B0604020202020204" pitchFamily="34" charset="0"/>
                        <a:buNone/>
                      </a:pPr>
                      <a:r>
                        <a:rPr lang="en-GB" sz="1200" dirty="0"/>
                        <a:t>Bone</a:t>
                      </a:r>
                    </a:p>
                    <a:p>
                      <a:pPr marL="0" indent="0" algn="l">
                        <a:buFont typeface="Arial" panose="020B0604020202020204" pitchFamily="34" charset="0"/>
                        <a:buNone/>
                      </a:pPr>
                      <a:r>
                        <a:rPr lang="en-GB" sz="1200" dirty="0"/>
                        <a:t>Skeleton</a:t>
                      </a:r>
                    </a:p>
                    <a:p>
                      <a:pPr marL="0" indent="0" algn="l">
                        <a:buFont typeface="Arial" panose="020B0604020202020204" pitchFamily="34" charset="0"/>
                        <a:buNone/>
                      </a:pPr>
                      <a:r>
                        <a:rPr lang="en-GB" sz="1200" dirty="0"/>
                        <a:t>Bone Marrow</a:t>
                      </a:r>
                    </a:p>
                    <a:p>
                      <a:pPr marL="0" indent="0" algn="l">
                        <a:buFont typeface="Arial" panose="020B0604020202020204" pitchFamily="34" charset="0"/>
                        <a:buNone/>
                      </a:pPr>
                      <a:r>
                        <a:rPr lang="en-GB" sz="1200" dirty="0"/>
                        <a:t>Joints</a:t>
                      </a:r>
                    </a:p>
                    <a:p>
                      <a:pPr marL="0" indent="0" algn="l">
                        <a:buFont typeface="Arial" panose="020B0604020202020204" pitchFamily="34" charset="0"/>
                        <a:buNone/>
                      </a:pPr>
                      <a:r>
                        <a:rPr lang="en-GB" sz="1200" dirty="0"/>
                        <a:t>Cartilage</a:t>
                      </a:r>
                    </a:p>
                    <a:p>
                      <a:pPr marL="0" indent="0" algn="l">
                        <a:buFont typeface="Arial" panose="020B0604020202020204" pitchFamily="34" charset="0"/>
                        <a:buNone/>
                      </a:pPr>
                      <a:r>
                        <a:rPr lang="en-GB" sz="1200" dirty="0"/>
                        <a:t>Ligament</a:t>
                      </a:r>
                    </a:p>
                    <a:p>
                      <a:pPr marL="0" indent="0" algn="l">
                        <a:buFont typeface="Arial" panose="020B0604020202020204" pitchFamily="34" charset="0"/>
                        <a:buNone/>
                      </a:pPr>
                      <a:r>
                        <a:rPr lang="en-GB" sz="1200" dirty="0"/>
                        <a:t>Tendons</a:t>
                      </a:r>
                    </a:p>
                    <a:p>
                      <a:pPr marL="0" indent="0" algn="l">
                        <a:buFont typeface="Arial" panose="020B0604020202020204" pitchFamily="34" charset="0"/>
                        <a:buNone/>
                      </a:pPr>
                      <a:r>
                        <a:rPr lang="en-GB" sz="1200" dirty="0"/>
                        <a:t>Antagonistic Muscle</a:t>
                      </a:r>
                      <a:r>
                        <a:rPr lang="en-GB" sz="1200" baseline="0" dirty="0"/>
                        <a:t> Pair</a:t>
                      </a:r>
                      <a:endParaRPr lang="en-GB" sz="1200" dirty="0"/>
                    </a:p>
                  </a:txBody>
                  <a:tcPr/>
                </a:tc>
                <a:tc>
                  <a:txBody>
                    <a:bodyPr/>
                    <a:lstStyle/>
                    <a:p>
                      <a:pPr algn="l"/>
                      <a:r>
                        <a:rPr lang="en-GB" sz="1100" b="1" u="sng" dirty="0">
                          <a:solidFill>
                            <a:srgbClr val="002060"/>
                          </a:solidFill>
                        </a:rPr>
                        <a:t>WOW zone tasks</a:t>
                      </a:r>
                    </a:p>
                    <a:p>
                      <a:pPr algn="l"/>
                      <a:endParaRPr lang="en-GB" sz="1100" b="1" u="sng" dirty="0">
                        <a:solidFill>
                          <a:srgbClr val="002060"/>
                        </a:solidFill>
                      </a:endParaRPr>
                    </a:p>
                    <a:p>
                      <a:pPr algn="l"/>
                      <a:r>
                        <a:rPr lang="en-GB" sz="1200" dirty="0"/>
                        <a:t>Write an account to explain how the muscles in the leg are used as an antagonistic pair during the kicking of a ball.</a:t>
                      </a:r>
                    </a:p>
                    <a:p>
                      <a:pPr algn="l"/>
                      <a:endParaRPr lang="en-GB" sz="1200" dirty="0"/>
                    </a:p>
                    <a:p>
                      <a:pPr algn="l"/>
                      <a:r>
                        <a:rPr lang="en-GB" sz="1200" dirty="0"/>
                        <a:t>Produce a fact-sheet to be given to patients who are considering having hip-replacement surgery.</a:t>
                      </a: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endParaRPr lang="en-GB" sz="1100" b="1" u="sng" dirty="0">
                        <a:solidFill>
                          <a:srgbClr val="002060"/>
                        </a:solidFill>
                      </a:endParaRPr>
                    </a:p>
                    <a:p>
                      <a:pPr algn="l"/>
                      <a:r>
                        <a:rPr lang="en-GB" sz="1200" dirty="0"/>
                        <a:t>KS3 - Breathing Unit</a:t>
                      </a:r>
                    </a:p>
                    <a:p>
                      <a:pPr algn="l"/>
                      <a:r>
                        <a:rPr lang="en-GB" sz="1200" dirty="0"/>
                        <a:t>        - Digestive System Unit</a:t>
                      </a:r>
                    </a:p>
                    <a:p>
                      <a:pPr algn="l"/>
                      <a:endParaRPr lang="en-GB" sz="1200" dirty="0"/>
                    </a:p>
                    <a:p>
                      <a:pPr algn="l"/>
                      <a:r>
                        <a:rPr lang="en-GB" sz="1200" dirty="0"/>
                        <a:t>KS4</a:t>
                      </a:r>
                      <a:r>
                        <a:rPr lang="en-GB" sz="1200" baseline="0" dirty="0"/>
                        <a:t> - The Respiratory System</a:t>
                      </a:r>
                    </a:p>
                    <a:p>
                      <a:pPr algn="l"/>
                      <a:r>
                        <a:rPr lang="en-GB" sz="1200" baseline="0" dirty="0"/>
                        <a:t>        - The Nervous System</a:t>
                      </a:r>
                      <a:endParaRPr lang="en-GB" sz="1200" dirty="0"/>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154436"/>
          </a:xfrm>
          <a:prstGeom prst="rect">
            <a:avLst/>
          </a:prstGeom>
          <a:noFill/>
        </p:spPr>
        <p:txBody>
          <a:bodyPr wrap="square" rtlCol="0">
            <a:spAutoFit/>
          </a:bodyPr>
          <a:lstStyle/>
          <a:p>
            <a:r>
              <a:rPr lang="en-GB" sz="1400" b="1" u="sng" dirty="0"/>
              <a:t>The bigger picture:</a:t>
            </a:r>
          </a:p>
          <a:p>
            <a:r>
              <a:rPr lang="en-GB" sz="1400" i="1" dirty="0"/>
              <a:t>Links to healthy living – role of skeletal muscular system in exercise and healthy living, risk of injury.</a:t>
            </a:r>
          </a:p>
          <a:p>
            <a:endParaRPr lang="en-GB" sz="1400" i="1" dirty="0"/>
          </a:p>
          <a:p>
            <a:endParaRPr lang="en-GB" sz="1400" i="1" dirty="0"/>
          </a:p>
          <a:p>
            <a:r>
              <a:rPr lang="en-GB" sz="1400" i="1" dirty="0"/>
              <a:t>Career link - Physiotherapist</a:t>
            </a:r>
          </a:p>
          <a:p>
            <a:endParaRPr lang="en-GB" dirty="0"/>
          </a:p>
          <a:p>
            <a:endParaRPr lang="en-GB" dirty="0"/>
          </a:p>
        </p:txBody>
      </p:sp>
    </p:spTree>
    <p:extLst>
      <p:ext uri="{BB962C8B-B14F-4D97-AF65-F5344CB8AC3E}">
        <p14:creationId xmlns:p14="http://schemas.microsoft.com/office/powerpoint/2010/main" val="1955853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475</TotalTime>
  <Words>594</Words>
  <Application>Microsoft Office PowerPoint</Application>
  <PresentationFormat>Widescreen</PresentationFormat>
  <Paragraphs>60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Wardale, Stephen</cp:lastModifiedBy>
  <cp:revision>40</cp:revision>
  <cp:lastPrinted>2020-02-24T15:45:41Z</cp:lastPrinted>
  <dcterms:created xsi:type="dcterms:W3CDTF">2019-12-19T05:38:14Z</dcterms:created>
  <dcterms:modified xsi:type="dcterms:W3CDTF">2020-11-15T17:07:50Z</dcterms:modified>
</cp:coreProperties>
</file>