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90" d="100"/>
          <a:sy n="90" d="100"/>
        </p:scale>
        <p:origin x="72" y="-11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01/03/2020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01/03/2020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01/03/2020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01/03/2020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250145" y="0"/>
            <a:ext cx="2972417"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Particle Model</a:t>
            </a:r>
          </a:p>
        </p:txBody>
      </p:sp>
      <p:sp>
        <p:nvSpPr>
          <p:cNvPr id="5" name="TextBox 4">
            <a:extLst>
              <a:ext uri="{FF2B5EF4-FFF2-40B4-BE49-F238E27FC236}">
                <a16:creationId xmlns:a16="http://schemas.microsoft.com/office/drawing/2014/main" id="{31CB9A6E-E90D-41E8-AD2D-6A0C767F502F}"/>
              </a:ext>
            </a:extLst>
          </p:cNvPr>
          <p:cNvSpPr txBox="1"/>
          <p:nvPr/>
        </p:nvSpPr>
        <p:spPr>
          <a:xfrm>
            <a:off x="2302" y="502486"/>
            <a:ext cx="7468081"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particulate nature of matter, learning about the three states of matter and the changes that happen between these states. Pupils will carry out experiments to investigate the changes of state through observations, recording and analysing data. </a:t>
            </a:r>
            <a:endParaRPr lang="en-GB" sz="1200" b="1" i="1" dirty="0"/>
          </a:p>
          <a:p>
            <a:r>
              <a:rPr lang="en-GB" sz="1200" b="1" i="1" dirty="0"/>
              <a:t>Prior knowledge</a:t>
            </a:r>
          </a:p>
          <a:p>
            <a:r>
              <a:rPr lang="en-GB" sz="1200" b="1" i="1" dirty="0"/>
              <a:t>KS2 NC – </a:t>
            </a:r>
            <a:r>
              <a:rPr lang="en-GB" sz="1200" i="1" dirty="0"/>
              <a:t>Pupils should explore a variety of everyday materials and develop simple descriptions of the states of matter (solids hold their shape; liquids form a pool not a pile; gases escape from an unsealed container). Pupils should observe water as a solid, a liquid and a gas and should note the changes to water when it is heated or cooled (Y4).</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288280204"/>
              </p:ext>
            </p:extLst>
          </p:nvPr>
        </p:nvGraphicFramePr>
        <p:xfrm>
          <a:off x="60567" y="2441478"/>
          <a:ext cx="12070866" cy="431123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0" u="none" baseline="0" dirty="0">
                          <a:solidFill>
                            <a:srgbClr val="002060"/>
                          </a:solidFill>
                        </a:rPr>
                        <a:t>Matter is made of particles and can exist as a solid, a liquid or a gas.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Solids and liquids have a fixed volume and cannot be compressed because the particles are touching one another. Only solids have a fixed shape as the particles cannot move freely. Liquids and gases (fluids) can flow because the particles are able to move but only gases can be compressed due to spaces between the particles. Particles in a solid have the least kinetic energy and the particles in </a:t>
                      </a:r>
                      <a:r>
                        <a:rPr lang="en-GB" sz="1100" b="0" u="none" baseline="0">
                          <a:solidFill>
                            <a:srgbClr val="002060"/>
                          </a:solidFill>
                        </a:rPr>
                        <a:t>a gas </a:t>
                      </a:r>
                      <a:r>
                        <a:rPr lang="en-GB" sz="1100" b="0" u="none" baseline="0" dirty="0">
                          <a:solidFill>
                            <a:srgbClr val="002060"/>
                          </a:solidFill>
                        </a:rPr>
                        <a:t>have the most kinetic energy.</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Changing from a solid to liquid is melting, changing from a liquid to gas is evaporating and changing from a solid to a gas is sublimating. Particles gain kinetic energy during these changes of state and the internal energy of the system increases. Changing from a gas to a liquid is evaporating, changing from a liquid to a solid is freezing and changing from a gas to a solid is deposition. Particles lose kinetic energy during these changes of state and the internal energy of the system decreases.  Energy changes are due to changes in temperature.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When a change of state occurs the temperature remains constant and is representing by a horizontal line on a change of state graph and is described as specific latent heat. Each pure substance (a single element or compound) has its own melting and boiling point which can be used to identify that substance. Ice melts at 0°C and water boils at 100°C at standard pressure.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Gas pressure is the force exerted by a gas on the walls of its container by the collisions of particles with the container surface. Increasing the temperature increases the gas pressure as the gas particles have more kinetic energy so collide with the inside of the container more frequently and with more force. This will link to the forces topic which includes pressure in solids and liquids in Year 9.</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Density = mass</a:t>
                      </a:r>
                      <a:r>
                        <a:rPr lang="en-GB" sz="1100" b="0" u="none" baseline="0" dirty="0">
                          <a:solidFill>
                            <a:srgbClr val="002060"/>
                          </a:solidFill>
                        </a:rPr>
                        <a:t> / volume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Water boils at a lower temperature at high altitude due to the lower gas pressure of the atmosphere.</a:t>
                      </a: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i="0" u="none" dirty="0">
                          <a:solidFill>
                            <a:srgbClr val="002060"/>
                          </a:solidFill>
                        </a:rPr>
                        <a:t>Evaporation</a:t>
                      </a:r>
                    </a:p>
                    <a:p>
                      <a:pPr marL="0" indent="0" algn="l">
                        <a:buFont typeface="Arial" panose="020B0604020202020204" pitchFamily="34" charset="0"/>
                        <a:buNone/>
                      </a:pPr>
                      <a:r>
                        <a:rPr lang="en-GB" sz="1100" b="0" i="0" u="none" dirty="0">
                          <a:solidFill>
                            <a:srgbClr val="002060"/>
                          </a:solidFill>
                        </a:rPr>
                        <a:t>Condensation</a:t>
                      </a:r>
                    </a:p>
                    <a:p>
                      <a:pPr marL="0" indent="0" algn="l">
                        <a:buFont typeface="Arial" panose="020B0604020202020204" pitchFamily="34" charset="0"/>
                        <a:buNone/>
                      </a:pPr>
                      <a:r>
                        <a:rPr lang="en-GB" sz="1100" b="0" i="0" u="none" dirty="0">
                          <a:solidFill>
                            <a:srgbClr val="002060"/>
                          </a:solidFill>
                        </a:rPr>
                        <a:t>Melting</a:t>
                      </a:r>
                    </a:p>
                    <a:p>
                      <a:pPr marL="0" indent="0" algn="l">
                        <a:buFont typeface="Arial" panose="020B0604020202020204" pitchFamily="34" charset="0"/>
                        <a:buNone/>
                      </a:pPr>
                      <a:r>
                        <a:rPr lang="en-GB" sz="1100" b="0" i="0" u="none" dirty="0">
                          <a:solidFill>
                            <a:srgbClr val="002060"/>
                          </a:solidFill>
                        </a:rPr>
                        <a:t>Freezing</a:t>
                      </a:r>
                    </a:p>
                    <a:p>
                      <a:pPr marL="0" indent="0" algn="l">
                        <a:buFont typeface="Arial" panose="020B0604020202020204" pitchFamily="34" charset="0"/>
                        <a:buNone/>
                      </a:pPr>
                      <a:r>
                        <a:rPr lang="en-GB" sz="1100" b="0" i="0" u="none" dirty="0">
                          <a:solidFill>
                            <a:srgbClr val="002060"/>
                          </a:solidFill>
                        </a:rPr>
                        <a:t>Sublimation</a:t>
                      </a:r>
                    </a:p>
                    <a:p>
                      <a:pPr marL="0" indent="0" algn="l">
                        <a:buFont typeface="Arial" panose="020B0604020202020204" pitchFamily="34" charset="0"/>
                        <a:buNone/>
                      </a:pPr>
                      <a:r>
                        <a:rPr lang="en-GB" sz="1100" b="0" i="0" u="none" dirty="0">
                          <a:solidFill>
                            <a:srgbClr val="002060"/>
                          </a:solidFill>
                        </a:rPr>
                        <a:t>Deposition</a:t>
                      </a:r>
                    </a:p>
                    <a:p>
                      <a:pPr marL="0" indent="0" algn="l">
                        <a:buFont typeface="Arial" panose="020B0604020202020204" pitchFamily="34" charset="0"/>
                        <a:buNone/>
                      </a:pPr>
                      <a:r>
                        <a:rPr lang="en-GB" sz="1100" b="0" i="0" u="none" dirty="0">
                          <a:solidFill>
                            <a:srgbClr val="002060"/>
                          </a:solidFill>
                        </a:rPr>
                        <a:t>Temperature</a:t>
                      </a:r>
                    </a:p>
                    <a:p>
                      <a:pPr marL="0" indent="0" algn="l">
                        <a:buFont typeface="Arial" panose="020B0604020202020204" pitchFamily="34" charset="0"/>
                        <a:buNone/>
                      </a:pPr>
                      <a:r>
                        <a:rPr lang="en-GB" sz="1100" b="0" i="0" u="none" dirty="0">
                          <a:solidFill>
                            <a:srgbClr val="002060"/>
                          </a:solidFill>
                        </a:rPr>
                        <a:t>Kinetic (etymology from Greek meaning ‘to move’)</a:t>
                      </a:r>
                    </a:p>
                    <a:p>
                      <a:pPr marL="0" indent="0" algn="l">
                        <a:buFont typeface="Arial" panose="020B0604020202020204" pitchFamily="34" charset="0"/>
                        <a:buNone/>
                      </a:pPr>
                      <a:r>
                        <a:rPr lang="en-GB" sz="1100" b="0" i="0" u="none" dirty="0">
                          <a:solidFill>
                            <a:srgbClr val="002060"/>
                          </a:solidFill>
                        </a:rPr>
                        <a:t>Internal</a:t>
                      </a:r>
                    </a:p>
                    <a:p>
                      <a:pPr marL="0" indent="0" algn="l">
                        <a:buFont typeface="Arial" panose="020B0604020202020204" pitchFamily="34" charset="0"/>
                        <a:buNone/>
                      </a:pPr>
                      <a:r>
                        <a:rPr lang="en-GB" sz="1100" b="0" i="0" u="none" dirty="0">
                          <a:solidFill>
                            <a:srgbClr val="002060"/>
                          </a:solidFill>
                        </a:rPr>
                        <a:t>Latent (etymology from Latin</a:t>
                      </a:r>
                      <a:r>
                        <a:rPr lang="en-GB" sz="1100" b="0" i="0" u="none" baseline="0" dirty="0">
                          <a:solidFill>
                            <a:srgbClr val="002060"/>
                          </a:solidFill>
                        </a:rPr>
                        <a:t> for ‘being hidden’)</a:t>
                      </a:r>
                      <a:endParaRPr lang="en-GB" sz="1100" b="0" i="0" u="none" dirty="0">
                        <a:solidFill>
                          <a:srgbClr val="002060"/>
                        </a:solidFill>
                      </a:endParaRPr>
                    </a:p>
                    <a:p>
                      <a:pPr marL="0" indent="0" algn="l">
                        <a:buFont typeface="Arial" panose="020B0604020202020204" pitchFamily="34" charset="0"/>
                        <a:buNone/>
                      </a:pPr>
                      <a:r>
                        <a:rPr lang="en-GB" sz="1100" b="0" i="0" u="none" dirty="0">
                          <a:solidFill>
                            <a:srgbClr val="002060"/>
                          </a:solidFill>
                        </a:rPr>
                        <a:t>Pressure (etymology from Latin for ‘pressed’)</a:t>
                      </a:r>
                    </a:p>
                    <a:p>
                      <a:pPr marL="0" indent="0" algn="l">
                        <a:buFont typeface="Arial" panose="020B0604020202020204" pitchFamily="34" charset="0"/>
                        <a:buNone/>
                      </a:pPr>
                      <a:r>
                        <a:rPr lang="en-GB" sz="1100" b="0" i="0" u="none" dirty="0">
                          <a:solidFill>
                            <a:srgbClr val="002060"/>
                          </a:solidFill>
                        </a:rPr>
                        <a:t>Density</a:t>
                      </a:r>
                    </a:p>
                  </a:txBody>
                  <a:tcPr/>
                </a:tc>
                <a:tc>
                  <a:txBody>
                    <a:bodyPr/>
                    <a:lstStyle/>
                    <a:p>
                      <a:pPr algn="l"/>
                      <a:r>
                        <a:rPr lang="en-GB" sz="1100" b="1" u="sng" dirty="0">
                          <a:solidFill>
                            <a:srgbClr val="002060"/>
                          </a:solidFill>
                        </a:rPr>
                        <a:t>WOW zone tasks</a:t>
                      </a:r>
                    </a:p>
                    <a:p>
                      <a:pPr algn="l"/>
                      <a:endParaRPr lang="en-GB" sz="1100" b="0" u="none" dirty="0">
                        <a:solidFill>
                          <a:srgbClr val="002060"/>
                        </a:solidFill>
                      </a:endParaRPr>
                    </a:p>
                    <a:p>
                      <a:pPr algn="l"/>
                      <a:r>
                        <a:rPr lang="en-GB" sz="1100" b="0" u="none" dirty="0">
                          <a:solidFill>
                            <a:srgbClr val="002060"/>
                          </a:solidFill>
                        </a:rPr>
                        <a:t>Compare the particle model of solids, liquids and gases.</a:t>
                      </a:r>
                    </a:p>
                    <a:p>
                      <a:pPr algn="l"/>
                      <a:endParaRPr lang="en-GB" sz="1100" b="0" u="none" dirty="0">
                        <a:solidFill>
                          <a:srgbClr val="002060"/>
                        </a:solidFill>
                      </a:endParaRPr>
                    </a:p>
                    <a:p>
                      <a:pPr algn="l"/>
                      <a:r>
                        <a:rPr lang="en-GB" sz="1100" b="0" u="none" dirty="0">
                          <a:solidFill>
                            <a:srgbClr val="002060"/>
                          </a:solidFill>
                        </a:rPr>
                        <a:t>Compare and</a:t>
                      </a:r>
                      <a:r>
                        <a:rPr lang="en-GB" sz="1100" b="0" u="none" baseline="0" dirty="0">
                          <a:solidFill>
                            <a:srgbClr val="002060"/>
                          </a:solidFill>
                        </a:rPr>
                        <a:t> contrast the properties of solids, liquids and gases with reference to the particles model.</a:t>
                      </a:r>
                    </a:p>
                    <a:p>
                      <a:pPr algn="l"/>
                      <a:endParaRPr lang="en-GB" sz="1100" b="0" u="none" baseline="0" dirty="0">
                        <a:solidFill>
                          <a:srgbClr val="002060"/>
                        </a:solidFill>
                      </a:endParaRPr>
                    </a:p>
                    <a:p>
                      <a:pPr algn="l"/>
                      <a:r>
                        <a:rPr lang="en-GB" sz="1100" b="0" u="none" baseline="0" dirty="0">
                          <a:solidFill>
                            <a:srgbClr val="002060"/>
                          </a:solidFill>
                        </a:rPr>
                        <a:t>Describe a change of state graph.</a:t>
                      </a:r>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KS3 – Year 9 Forces.</a:t>
                      </a:r>
                    </a:p>
                    <a:p>
                      <a:pPr algn="l"/>
                      <a:endParaRPr lang="en-GB" sz="1100" b="0" u="none" dirty="0">
                        <a:solidFill>
                          <a:srgbClr val="002060"/>
                        </a:solidFill>
                      </a:endParaRPr>
                    </a:p>
                    <a:p>
                      <a:pPr algn="l"/>
                      <a:r>
                        <a:rPr lang="en-GB" sz="1100" b="0" u="none" dirty="0">
                          <a:solidFill>
                            <a:srgbClr val="002060"/>
                          </a:solidFill>
                        </a:rPr>
                        <a:t>Ks4</a:t>
                      </a:r>
                      <a:r>
                        <a:rPr lang="en-GB" sz="1100" b="0" u="none" baseline="0" dirty="0">
                          <a:solidFill>
                            <a:srgbClr val="002060"/>
                          </a:solidFill>
                        </a:rPr>
                        <a:t> – Physics Paper 1 (Molecules and Matter).</a:t>
                      </a:r>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3073" t="2724" r="2388" b="2722"/>
          <a:stretch/>
        </p:blipFill>
        <p:spPr>
          <a:xfrm>
            <a:off x="7470383" y="0"/>
            <a:ext cx="4721617" cy="2308324"/>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12591" y="323165"/>
            <a:ext cx="3157774" cy="1877437"/>
          </a:xfrm>
          <a:prstGeom prst="rect">
            <a:avLst/>
          </a:prstGeom>
          <a:noFill/>
        </p:spPr>
        <p:txBody>
          <a:bodyPr wrap="square" rtlCol="0">
            <a:spAutoFit/>
          </a:bodyPr>
          <a:lstStyle/>
          <a:p>
            <a:r>
              <a:rPr lang="en-GB" sz="1400" b="1" u="sng" dirty="0"/>
              <a:t>The bigger picture:</a:t>
            </a:r>
          </a:p>
          <a:p>
            <a:r>
              <a:rPr lang="en-GB" sz="1400" i="1" dirty="0"/>
              <a:t>Links to heat transfer, molecules and matter in KS4 physics. Separation techniques, pure substances and mixtures in the chemical analysis topic for KS4 chemistry.</a:t>
            </a:r>
          </a:p>
          <a:p>
            <a:r>
              <a:rPr lang="en-GB" sz="1400" i="1" dirty="0"/>
              <a:t>Career link – meteorologist. </a:t>
            </a:r>
            <a:endParaRPr lang="en-GB" dirty="0"/>
          </a:p>
          <a:p>
            <a:endParaRPr lang="en-GB" dirty="0"/>
          </a:p>
        </p:txBody>
      </p:sp>
    </p:spTree>
    <p:extLst>
      <p:ext uri="{BB962C8B-B14F-4D97-AF65-F5344CB8AC3E}">
        <p14:creationId xmlns:p14="http://schemas.microsoft.com/office/powerpoint/2010/main" val="23775990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467</TotalTime>
  <Words>641</Words>
  <Application>Microsoft Office PowerPoint</Application>
  <PresentationFormat>Widescreen</PresentationFormat>
  <Paragraphs>53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Stephen</cp:lastModifiedBy>
  <cp:revision>70</cp:revision>
  <cp:lastPrinted>2020-02-24T12:44:23Z</cp:lastPrinted>
  <dcterms:created xsi:type="dcterms:W3CDTF">2019-12-19T05:38:14Z</dcterms:created>
  <dcterms:modified xsi:type="dcterms:W3CDTF">2020-03-01T10:12:54Z</dcterms:modified>
</cp:coreProperties>
</file>