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3" autoAdjust="0"/>
    <p:restoredTop sz="94653" autoAdjust="0"/>
  </p:normalViewPr>
  <p:slideViewPr>
    <p:cSldViewPr snapToGrid="0">
      <p:cViewPr varScale="1">
        <p:scale>
          <a:sx n="82" d="100"/>
          <a:sy n="82" d="100"/>
        </p:scale>
        <p:origin x="78"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29/08/2020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107773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29/08/2020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412600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29/08/2020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205175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29/08/2020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256002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C50371-5075-4C55-A911-0A74CE16328A}" type="datetimeFigureOut">
              <a:rPr lang="en-GB" smtClean="0"/>
              <a:t>29/08/2020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136012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3C50371-5075-4C55-A911-0A74CE16328A}" type="datetimeFigureOut">
              <a:rPr lang="en-GB" smtClean="0"/>
              <a:t>29/08/2020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192902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3C50371-5075-4C55-A911-0A74CE16328A}" type="datetimeFigureOut">
              <a:rPr lang="en-GB" smtClean="0"/>
              <a:t>29/08/2020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49677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3C50371-5075-4C55-A911-0A74CE16328A}" type="datetimeFigureOut">
              <a:rPr lang="en-GB" smtClean="0"/>
              <a:t>29/08/2020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592332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50371-5075-4C55-A911-0A74CE16328A}" type="datetimeFigureOut">
              <a:rPr lang="en-GB" smtClean="0"/>
              <a:t>29/08/2020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3620078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C50371-5075-4C55-A911-0A74CE16328A}" type="datetimeFigureOut">
              <a:rPr lang="en-GB" smtClean="0"/>
              <a:t>29/08/2020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340110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C50371-5075-4C55-A911-0A74CE16328A}" type="datetimeFigureOut">
              <a:rPr lang="en-GB" smtClean="0"/>
              <a:t>29/08/2020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48521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50371-5075-4C55-A911-0A74CE16328A}" type="datetimeFigureOut">
              <a:rPr lang="en-GB" smtClean="0"/>
              <a:t>29/08/2020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2873F-C719-4411-9D18-C420AEAFB325}" type="slidenum">
              <a:rPr lang="en-GB" smtClean="0"/>
              <a:t>‹#›</a:t>
            </a:fld>
            <a:endParaRPr lang="en-GB"/>
          </a:p>
        </p:txBody>
      </p:sp>
    </p:spTree>
    <p:extLst>
      <p:ext uri="{BB962C8B-B14F-4D97-AF65-F5344CB8AC3E}">
        <p14:creationId xmlns:p14="http://schemas.microsoft.com/office/powerpoint/2010/main" val="4293058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21134" y="30778"/>
            <a:ext cx="5579028" cy="441146"/>
          </a:xfrm>
          <a:prstGeom prst="rect">
            <a:avLst/>
          </a:prstGeom>
          <a:noFill/>
        </p:spPr>
        <p:txBody>
          <a:bodyPr wrap="square" lIns="132080" tIns="66040" rIns="132080" bIns="66040">
            <a:spAutoFit/>
          </a:bodyPr>
          <a:lstStyle/>
          <a:p>
            <a:r>
              <a:rPr lang="en-US" sz="2000" b="1" u="sng" dirty="0">
                <a:ln w="0"/>
                <a:solidFill>
                  <a:srgbClr val="002060"/>
                </a:solidFill>
                <a:effectLst>
                  <a:outerShdw blurRad="38100" dist="25400" dir="5400000" algn="ctr" rotWithShape="0">
                    <a:srgbClr val="6E747A">
                      <a:alpha val="43000"/>
                    </a:srgbClr>
                  </a:outerShdw>
                </a:effectLst>
              </a:rPr>
              <a:t>Metals &amp; Periodic Table: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69038" y="471924"/>
            <a:ext cx="7348811" cy="2031325"/>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properties of metals and non metals.  They will also explore the periodic table and the main groups within it, understanding key properties about each group and be able to describe trends and patterns. </a:t>
            </a:r>
          </a:p>
          <a:p>
            <a:endParaRPr lang="en-GB" sz="1200" b="1" i="1" dirty="0"/>
          </a:p>
          <a:p>
            <a:r>
              <a:rPr lang="en-GB" sz="1200" b="1" i="1" dirty="0"/>
              <a:t>Prior knowledge (KS2/KS3)</a:t>
            </a:r>
          </a:p>
          <a:p>
            <a:r>
              <a:rPr lang="en-GB" sz="1200" dirty="0"/>
              <a:t>Knowledge of the periodic table is not required or covered at ks2 but pupils are expected to compare and group together everyday materials on the basis of their properties, including their hardness, solubility, transparency, conductivity (electrical and thermal), and response to magnets in KS2.  They are also expected to give reasons, based on evidence from comparative and fair tests, for the particular uses of everyday materials, including metals</a:t>
            </a:r>
            <a:r>
              <a:rPr lang="en-GB" dirty="0"/>
              <a:t>. </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509302113"/>
              </p:ext>
            </p:extLst>
          </p:nvPr>
        </p:nvGraphicFramePr>
        <p:xfrm>
          <a:off x="164123" y="2592814"/>
          <a:ext cx="12027877" cy="4311231"/>
        </p:xfrm>
        <a:graphic>
          <a:graphicData uri="http://schemas.openxmlformats.org/drawingml/2006/table">
            <a:tbl>
              <a:tblPr firstRow="1" bandRow="1">
                <a:tableStyleId>{5940675A-B579-460E-94D1-54222C63F5DA}</a:tableStyleId>
              </a:tblPr>
              <a:tblGrid>
                <a:gridCol w="6300332">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r>
                        <a:rPr lang="en-GB" sz="1200" kern="1200" dirty="0">
                          <a:solidFill>
                            <a:schemeClr val="tx1"/>
                          </a:solidFill>
                          <a:effectLst/>
                          <a:latin typeface="+mn-lt"/>
                          <a:ea typeface="+mn-ea"/>
                          <a:cs typeface="+mn-cs"/>
                        </a:rPr>
                        <a:t>The periodic table is split into two sections, metals and non metals.  Metals tend to be hard, dense, good conductors of electricity and thermal energy, sonorous, ductile, generally strong and have high melting points.  There are exceptions such as gold and silver and the alkali metals, which are not strong and hard.  There are fewer non metals in the periodic table than metals and the properties of these differ from the metals.  These are mostly gases, tend to be softer (if solid), poor conductors of electricity and thermal energy and have low melting points.  </a:t>
                      </a:r>
                    </a:p>
                    <a:p>
                      <a:r>
                        <a:rPr lang="en-GB" sz="1200" kern="1200" dirty="0">
                          <a:solidFill>
                            <a:schemeClr val="tx1"/>
                          </a:solidFill>
                          <a:effectLst/>
                          <a:latin typeface="+mn-lt"/>
                          <a:ea typeface="+mn-ea"/>
                          <a:cs typeface="+mn-cs"/>
                        </a:rPr>
                        <a:t>The periodic table is split into groups (columns) and periods (rows).  Pupils are required to know about group 1, 7 and 0.  </a:t>
                      </a:r>
                    </a:p>
                    <a:p>
                      <a:r>
                        <a:rPr lang="en-GB" sz="1200" kern="1200" dirty="0">
                          <a:solidFill>
                            <a:schemeClr val="tx1"/>
                          </a:solidFill>
                          <a:effectLst/>
                          <a:latin typeface="+mn-lt"/>
                          <a:ea typeface="+mn-ea"/>
                          <a:cs typeface="+mn-cs"/>
                        </a:rPr>
                        <a:t>Group 1 are known as the alkali metals (knowledge of why they are called this can be covered in KS4).  They are soft, less dense than most other metals in the PT, are shiny when cut, have lower melting points than most metals and are very reactive, especially with water. They produce hydrogen gas when they react with water. </a:t>
                      </a:r>
                    </a:p>
                    <a:p>
                      <a:r>
                        <a:rPr lang="en-GB" sz="1200" kern="1200" dirty="0">
                          <a:solidFill>
                            <a:schemeClr val="tx1"/>
                          </a:solidFill>
                          <a:effectLst/>
                          <a:latin typeface="+mn-lt"/>
                          <a:ea typeface="+mn-ea"/>
                          <a:cs typeface="+mn-cs"/>
                        </a:rPr>
                        <a:t>Group 7 are known as the halogens.  These are a group of non metal elements that do not conduct electricity and have low melting points.  They are a mixture of solids, liquids and gases.  Group 7 elements are very reactive and get more reactive the higher you go in the group.  They also appear pale in their appearance. </a:t>
                      </a:r>
                    </a:p>
                    <a:p>
                      <a:r>
                        <a:rPr lang="en-GB" sz="1200" kern="1200" dirty="0">
                          <a:solidFill>
                            <a:schemeClr val="tx1"/>
                          </a:solidFill>
                          <a:effectLst/>
                          <a:latin typeface="+mn-lt"/>
                          <a:ea typeface="+mn-ea"/>
                          <a:cs typeface="+mn-cs"/>
                        </a:rPr>
                        <a:t>Group 0 are known as the noble gases.  As the name suggests, these are all gases and are very unreactive which is due to their structure (more detail at KS4).  They generally do not take part in any reactions at all and are colourless gases at room temperature. As they are generally unreactive, they tend to be used around electricity and can be used in advertising signs (neon) or strip lights (argon). </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rgbClr val="002060"/>
                          </a:solidFill>
                        </a:rPr>
                        <a:t>Begin to look at structure of atoms in the groups, what similarities and differences do they have?</a:t>
                      </a:r>
                    </a:p>
                    <a:p>
                      <a:pPr marL="0" indent="0" algn="l">
                        <a:buFont typeface="Arial" panose="020B0604020202020204" pitchFamily="34" charset="0"/>
                        <a:buNone/>
                      </a:pPr>
                      <a:r>
                        <a:rPr lang="en-GB" sz="1100" b="0" u="none" dirty="0">
                          <a:solidFill>
                            <a:srgbClr val="002060"/>
                          </a:solidFill>
                        </a:rPr>
                        <a:t>Compare transition metals with metals in group 1/2</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400" b="1" u="sng"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Metal</a:t>
                      </a:r>
                    </a:p>
                    <a:p>
                      <a:r>
                        <a:rPr lang="en-GB" sz="1400" kern="1200" dirty="0">
                          <a:solidFill>
                            <a:schemeClr val="tx1"/>
                          </a:solidFill>
                          <a:effectLst/>
                          <a:latin typeface="+mn-lt"/>
                          <a:ea typeface="+mn-ea"/>
                          <a:cs typeface="+mn-cs"/>
                        </a:rPr>
                        <a:t>Non Metal</a:t>
                      </a:r>
                    </a:p>
                    <a:p>
                      <a:r>
                        <a:rPr lang="en-GB" sz="1400" kern="1200" dirty="0">
                          <a:solidFill>
                            <a:schemeClr val="tx1"/>
                          </a:solidFill>
                          <a:effectLst/>
                          <a:latin typeface="+mn-lt"/>
                          <a:ea typeface="+mn-ea"/>
                          <a:cs typeface="+mn-cs"/>
                        </a:rPr>
                        <a:t>Property (etymology)</a:t>
                      </a:r>
                    </a:p>
                    <a:p>
                      <a:r>
                        <a:rPr lang="en-GB" sz="1400" kern="1200" dirty="0">
                          <a:solidFill>
                            <a:schemeClr val="tx1"/>
                          </a:solidFill>
                          <a:effectLst/>
                          <a:latin typeface="+mn-lt"/>
                          <a:ea typeface="+mn-ea"/>
                          <a:cs typeface="+mn-cs"/>
                        </a:rPr>
                        <a:t>Sonorous</a:t>
                      </a:r>
                    </a:p>
                    <a:p>
                      <a:r>
                        <a:rPr lang="en-GB" sz="1400" kern="1200" dirty="0">
                          <a:solidFill>
                            <a:schemeClr val="tx1"/>
                          </a:solidFill>
                          <a:effectLst/>
                          <a:latin typeface="+mn-lt"/>
                          <a:ea typeface="+mn-ea"/>
                          <a:cs typeface="+mn-cs"/>
                        </a:rPr>
                        <a:t>Ductile</a:t>
                      </a:r>
                    </a:p>
                    <a:p>
                      <a:r>
                        <a:rPr lang="en-GB" sz="1400" kern="1200" dirty="0">
                          <a:solidFill>
                            <a:schemeClr val="tx1"/>
                          </a:solidFill>
                          <a:effectLst/>
                          <a:latin typeface="+mn-lt"/>
                          <a:ea typeface="+mn-ea"/>
                          <a:cs typeface="+mn-cs"/>
                        </a:rPr>
                        <a:t>Conductor (conductivity is covered in later units so this might be worth looking at etymology wise)</a:t>
                      </a:r>
                    </a:p>
                    <a:p>
                      <a:r>
                        <a:rPr lang="en-GB" sz="1400" kern="1200" dirty="0">
                          <a:solidFill>
                            <a:schemeClr val="tx1"/>
                          </a:solidFill>
                          <a:effectLst/>
                          <a:latin typeface="+mn-lt"/>
                          <a:ea typeface="+mn-ea"/>
                          <a:cs typeface="+mn-cs"/>
                        </a:rPr>
                        <a:t>Strong</a:t>
                      </a:r>
                    </a:p>
                    <a:p>
                      <a:r>
                        <a:rPr lang="en-GB" sz="1400" kern="1200" dirty="0">
                          <a:solidFill>
                            <a:schemeClr val="tx1"/>
                          </a:solidFill>
                          <a:effectLst/>
                          <a:latin typeface="+mn-lt"/>
                          <a:ea typeface="+mn-ea"/>
                          <a:cs typeface="+mn-cs"/>
                        </a:rPr>
                        <a:t>Periodic (etymology)</a:t>
                      </a:r>
                    </a:p>
                    <a:p>
                      <a:r>
                        <a:rPr lang="en-GB" sz="1400" kern="1200" dirty="0">
                          <a:solidFill>
                            <a:schemeClr val="tx1"/>
                          </a:solidFill>
                          <a:effectLst/>
                          <a:latin typeface="+mn-lt"/>
                          <a:ea typeface="+mn-ea"/>
                          <a:cs typeface="+mn-cs"/>
                        </a:rPr>
                        <a:t>Group</a:t>
                      </a:r>
                    </a:p>
                    <a:p>
                      <a:r>
                        <a:rPr lang="en-GB" sz="1400" kern="1200" dirty="0">
                          <a:solidFill>
                            <a:schemeClr val="tx1"/>
                          </a:solidFill>
                          <a:effectLst/>
                          <a:latin typeface="+mn-lt"/>
                          <a:ea typeface="+mn-ea"/>
                          <a:cs typeface="+mn-cs"/>
                        </a:rPr>
                        <a:t>Period</a:t>
                      </a:r>
                    </a:p>
                    <a:p>
                      <a:r>
                        <a:rPr lang="en-GB" sz="1400" kern="1200" dirty="0">
                          <a:solidFill>
                            <a:schemeClr val="tx1"/>
                          </a:solidFill>
                          <a:effectLst/>
                          <a:latin typeface="+mn-lt"/>
                          <a:ea typeface="+mn-ea"/>
                          <a:cs typeface="+mn-cs"/>
                        </a:rPr>
                        <a:t>Trend</a:t>
                      </a:r>
                    </a:p>
                    <a:p>
                      <a:r>
                        <a:rPr lang="en-GB" sz="1400" kern="1200" dirty="0">
                          <a:solidFill>
                            <a:schemeClr val="tx1"/>
                          </a:solidFill>
                          <a:effectLst/>
                          <a:latin typeface="+mn-lt"/>
                          <a:ea typeface="+mn-ea"/>
                          <a:cs typeface="+mn-cs"/>
                        </a:rPr>
                        <a:t>Pattern </a:t>
                      </a:r>
                    </a:p>
                  </a:txBody>
                  <a:tcPr/>
                </a:tc>
                <a:tc>
                  <a:txBody>
                    <a:bodyPr/>
                    <a:lstStyle/>
                    <a:p>
                      <a:pPr algn="l"/>
                      <a:r>
                        <a:rPr lang="en-GB" sz="1100" b="1" u="sng" dirty="0">
                          <a:solidFill>
                            <a:srgbClr val="002060"/>
                          </a:solidFill>
                        </a:rPr>
                        <a:t>WOW zone tasks</a:t>
                      </a:r>
                    </a:p>
                    <a:p>
                      <a:pPr algn="l"/>
                      <a:endParaRPr lang="en-GB" sz="1100" b="1" u="sng" dirty="0">
                        <a:solidFill>
                          <a:srgbClr val="002060"/>
                        </a:solidFill>
                      </a:endParaRPr>
                    </a:p>
                    <a:p>
                      <a:pPr algn="l"/>
                      <a:endParaRPr lang="en-GB" sz="1100" b="0" u="none" baseline="0" dirty="0">
                        <a:solidFill>
                          <a:srgbClr val="002060"/>
                        </a:solidFill>
                      </a:endParaRPr>
                    </a:p>
                    <a:p>
                      <a:pPr algn="l"/>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endParaRPr lang="en-GB" sz="1100" b="0" u="none" dirty="0">
                        <a:solidFill>
                          <a:srgbClr val="00206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effectLst/>
                        <a:latin typeface="+mn-lt"/>
                        <a:ea typeface="+mn-ea"/>
                        <a:cs typeface="+mn-cs"/>
                      </a:endParaRPr>
                    </a:p>
                    <a:p>
                      <a:pPr algn="ctr"/>
                      <a:endParaRPr lang="en-GB" sz="1100" b="1" u="sng" dirty="0">
                        <a:solidFill>
                          <a:srgbClr val="00206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At KS4, pupils are expected to understand and interpret the periodic table, how it is organised, its structure and have structural detail of the first 20 elements.  They should be able to compare both the physical and chemical properties of elements</a:t>
                      </a:r>
                      <a:r>
                        <a:rPr lang="en-GB" sz="1800" kern="1200" dirty="0">
                          <a:solidFill>
                            <a:schemeClr val="tx1"/>
                          </a:solidFill>
                          <a:effectLst/>
                          <a:latin typeface="+mn-lt"/>
                          <a:ea typeface="+mn-ea"/>
                          <a:cs typeface="+mn-cs"/>
                        </a:rPr>
                        <a:t>. </a:t>
                      </a: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3077766"/>
          </a:xfrm>
          <a:prstGeom prst="rect">
            <a:avLst/>
          </a:prstGeom>
          <a:noFill/>
        </p:spPr>
        <p:txBody>
          <a:bodyPr wrap="square" rtlCol="0">
            <a:spAutoFit/>
          </a:bodyPr>
          <a:lstStyle/>
          <a:p>
            <a:r>
              <a:rPr lang="en-GB" sz="1400" b="1" u="sng" dirty="0"/>
              <a:t>The bigger picture:</a:t>
            </a:r>
          </a:p>
          <a:p>
            <a:r>
              <a:rPr lang="en-GB" sz="1400" b="1" i="1" dirty="0"/>
              <a:t>Personal development opportunities </a:t>
            </a:r>
            <a:r>
              <a:rPr lang="en-GB" sz="1400" i="1" dirty="0"/>
              <a:t>– explore the wider world and the materials used to create it </a:t>
            </a:r>
          </a:p>
          <a:p>
            <a:endParaRPr lang="en-GB" sz="1400" i="1" dirty="0"/>
          </a:p>
          <a:p>
            <a:r>
              <a:rPr lang="en-GB" sz="1400" b="1" i="1" dirty="0"/>
              <a:t>Career links </a:t>
            </a:r>
            <a:r>
              <a:rPr lang="en-GB" sz="1400" i="1" dirty="0"/>
              <a:t>– </a:t>
            </a:r>
          </a:p>
          <a:p>
            <a:r>
              <a:rPr lang="en-GB" sz="1400" dirty="0"/>
              <a:t>Engineer, welder, construction worker, architect, health and safety industry etc (pretty much anything that involves materials)</a:t>
            </a:r>
          </a:p>
          <a:p>
            <a:endParaRPr lang="en-GB" dirty="0"/>
          </a:p>
          <a:p>
            <a:endParaRPr lang="en-GB" dirty="0"/>
          </a:p>
          <a:p>
            <a:endParaRPr lang="en-GB" dirty="0"/>
          </a:p>
        </p:txBody>
      </p:sp>
    </p:spTree>
    <p:extLst>
      <p:ext uri="{BB962C8B-B14F-4D97-AF65-F5344CB8AC3E}">
        <p14:creationId xmlns:p14="http://schemas.microsoft.com/office/powerpoint/2010/main" val="1759268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658</Words>
  <Application>Microsoft Office PowerPoint</Application>
  <PresentationFormat>Widescreen</PresentationFormat>
  <Paragraphs>47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Wardale, Stephen</dc:creator>
  <cp:lastModifiedBy>Wardale, Stephen</cp:lastModifiedBy>
  <cp:revision>20</cp:revision>
  <dcterms:created xsi:type="dcterms:W3CDTF">2020-02-24T11:06:27Z</dcterms:created>
  <dcterms:modified xsi:type="dcterms:W3CDTF">2020-08-29T07:15:32Z</dcterms:modified>
</cp:coreProperties>
</file>