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70" d="100"/>
          <a:sy n="70" d="100"/>
        </p:scale>
        <p:origin x="738" y="1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6AF1430-4041-4AB8-BEBE-BE9E9A26F3E4}" type="datetimeFigureOut">
              <a:rPr lang="en-GB" smtClean="0"/>
              <a:t>24/02/2020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39018EC-ECB2-450C-8B81-EC80A74161D0}" type="slidenum">
              <a:rPr lang="en-GB" smtClean="0"/>
              <a:t>‹#›</a:t>
            </a:fld>
            <a:endParaRPr lang="en-GB"/>
          </a:p>
        </p:txBody>
      </p:sp>
    </p:spTree>
    <p:extLst>
      <p:ext uri="{BB962C8B-B14F-4D97-AF65-F5344CB8AC3E}">
        <p14:creationId xmlns:p14="http://schemas.microsoft.com/office/powerpoint/2010/main" val="1092783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6AF1430-4041-4AB8-BEBE-BE9E9A26F3E4}" type="datetimeFigureOut">
              <a:rPr lang="en-GB" smtClean="0"/>
              <a:t>24/02/2020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39018EC-ECB2-450C-8B81-EC80A74161D0}" type="slidenum">
              <a:rPr lang="en-GB" smtClean="0"/>
              <a:t>‹#›</a:t>
            </a:fld>
            <a:endParaRPr lang="en-GB"/>
          </a:p>
        </p:txBody>
      </p:sp>
    </p:spTree>
    <p:extLst>
      <p:ext uri="{BB962C8B-B14F-4D97-AF65-F5344CB8AC3E}">
        <p14:creationId xmlns:p14="http://schemas.microsoft.com/office/powerpoint/2010/main" val="8528321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6AF1430-4041-4AB8-BEBE-BE9E9A26F3E4}" type="datetimeFigureOut">
              <a:rPr lang="en-GB" smtClean="0"/>
              <a:t>24/02/2020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39018EC-ECB2-450C-8B81-EC80A74161D0}" type="slidenum">
              <a:rPr lang="en-GB" smtClean="0"/>
              <a:t>‹#›</a:t>
            </a:fld>
            <a:endParaRPr lang="en-GB"/>
          </a:p>
        </p:txBody>
      </p:sp>
    </p:spTree>
    <p:extLst>
      <p:ext uri="{BB962C8B-B14F-4D97-AF65-F5344CB8AC3E}">
        <p14:creationId xmlns:p14="http://schemas.microsoft.com/office/powerpoint/2010/main" val="40419797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6AF1430-4041-4AB8-BEBE-BE9E9A26F3E4}" type="datetimeFigureOut">
              <a:rPr lang="en-GB" smtClean="0"/>
              <a:t>24/02/2020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39018EC-ECB2-450C-8B81-EC80A74161D0}" type="slidenum">
              <a:rPr lang="en-GB" smtClean="0"/>
              <a:t>‹#›</a:t>
            </a:fld>
            <a:endParaRPr lang="en-GB"/>
          </a:p>
        </p:txBody>
      </p:sp>
    </p:spTree>
    <p:extLst>
      <p:ext uri="{BB962C8B-B14F-4D97-AF65-F5344CB8AC3E}">
        <p14:creationId xmlns:p14="http://schemas.microsoft.com/office/powerpoint/2010/main" val="362434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6AF1430-4041-4AB8-BEBE-BE9E9A26F3E4}" type="datetimeFigureOut">
              <a:rPr lang="en-GB" smtClean="0"/>
              <a:t>24/02/2020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39018EC-ECB2-450C-8B81-EC80A74161D0}" type="slidenum">
              <a:rPr lang="en-GB" smtClean="0"/>
              <a:t>‹#›</a:t>
            </a:fld>
            <a:endParaRPr lang="en-GB"/>
          </a:p>
        </p:txBody>
      </p:sp>
    </p:spTree>
    <p:extLst>
      <p:ext uri="{BB962C8B-B14F-4D97-AF65-F5344CB8AC3E}">
        <p14:creationId xmlns:p14="http://schemas.microsoft.com/office/powerpoint/2010/main" val="17050905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6AF1430-4041-4AB8-BEBE-BE9E9A26F3E4}" type="datetimeFigureOut">
              <a:rPr lang="en-GB" smtClean="0"/>
              <a:t>24/02/2020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39018EC-ECB2-450C-8B81-EC80A74161D0}" type="slidenum">
              <a:rPr lang="en-GB" smtClean="0"/>
              <a:t>‹#›</a:t>
            </a:fld>
            <a:endParaRPr lang="en-GB"/>
          </a:p>
        </p:txBody>
      </p:sp>
    </p:spTree>
    <p:extLst>
      <p:ext uri="{BB962C8B-B14F-4D97-AF65-F5344CB8AC3E}">
        <p14:creationId xmlns:p14="http://schemas.microsoft.com/office/powerpoint/2010/main" val="25739156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6AF1430-4041-4AB8-BEBE-BE9E9A26F3E4}" type="datetimeFigureOut">
              <a:rPr lang="en-GB" smtClean="0"/>
              <a:t>24/02/2020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39018EC-ECB2-450C-8B81-EC80A74161D0}" type="slidenum">
              <a:rPr lang="en-GB" smtClean="0"/>
              <a:t>‹#›</a:t>
            </a:fld>
            <a:endParaRPr lang="en-GB"/>
          </a:p>
        </p:txBody>
      </p:sp>
    </p:spTree>
    <p:extLst>
      <p:ext uri="{BB962C8B-B14F-4D97-AF65-F5344CB8AC3E}">
        <p14:creationId xmlns:p14="http://schemas.microsoft.com/office/powerpoint/2010/main" val="9751846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6AF1430-4041-4AB8-BEBE-BE9E9A26F3E4}" type="datetimeFigureOut">
              <a:rPr lang="en-GB" smtClean="0"/>
              <a:t>24/02/2020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39018EC-ECB2-450C-8B81-EC80A74161D0}" type="slidenum">
              <a:rPr lang="en-GB" smtClean="0"/>
              <a:t>‹#›</a:t>
            </a:fld>
            <a:endParaRPr lang="en-GB"/>
          </a:p>
        </p:txBody>
      </p:sp>
    </p:spTree>
    <p:extLst>
      <p:ext uri="{BB962C8B-B14F-4D97-AF65-F5344CB8AC3E}">
        <p14:creationId xmlns:p14="http://schemas.microsoft.com/office/powerpoint/2010/main" val="32874309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AF1430-4041-4AB8-BEBE-BE9E9A26F3E4}" type="datetimeFigureOut">
              <a:rPr lang="en-GB" smtClean="0"/>
              <a:t>24/02/2020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39018EC-ECB2-450C-8B81-EC80A74161D0}" type="slidenum">
              <a:rPr lang="en-GB" smtClean="0"/>
              <a:t>‹#›</a:t>
            </a:fld>
            <a:endParaRPr lang="en-GB"/>
          </a:p>
        </p:txBody>
      </p:sp>
    </p:spTree>
    <p:extLst>
      <p:ext uri="{BB962C8B-B14F-4D97-AF65-F5344CB8AC3E}">
        <p14:creationId xmlns:p14="http://schemas.microsoft.com/office/powerpoint/2010/main" val="39153552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6AF1430-4041-4AB8-BEBE-BE9E9A26F3E4}" type="datetimeFigureOut">
              <a:rPr lang="en-GB" smtClean="0"/>
              <a:t>24/02/2020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39018EC-ECB2-450C-8B81-EC80A74161D0}" type="slidenum">
              <a:rPr lang="en-GB" smtClean="0"/>
              <a:t>‹#›</a:t>
            </a:fld>
            <a:endParaRPr lang="en-GB"/>
          </a:p>
        </p:txBody>
      </p:sp>
    </p:spTree>
    <p:extLst>
      <p:ext uri="{BB962C8B-B14F-4D97-AF65-F5344CB8AC3E}">
        <p14:creationId xmlns:p14="http://schemas.microsoft.com/office/powerpoint/2010/main" val="34171148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6AF1430-4041-4AB8-BEBE-BE9E9A26F3E4}" type="datetimeFigureOut">
              <a:rPr lang="en-GB" smtClean="0"/>
              <a:t>24/02/2020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39018EC-ECB2-450C-8B81-EC80A74161D0}" type="slidenum">
              <a:rPr lang="en-GB" smtClean="0"/>
              <a:t>‹#›</a:t>
            </a:fld>
            <a:endParaRPr lang="en-GB"/>
          </a:p>
        </p:txBody>
      </p:sp>
    </p:spTree>
    <p:extLst>
      <p:ext uri="{BB962C8B-B14F-4D97-AF65-F5344CB8AC3E}">
        <p14:creationId xmlns:p14="http://schemas.microsoft.com/office/powerpoint/2010/main" val="2380558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AF1430-4041-4AB8-BEBE-BE9E9A26F3E4}" type="datetimeFigureOut">
              <a:rPr lang="en-GB" smtClean="0"/>
              <a:t>24/02/2020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9018EC-ECB2-450C-8B81-EC80A74161D0}" type="slidenum">
              <a:rPr lang="en-GB" smtClean="0"/>
              <a:t>‹#›</a:t>
            </a:fld>
            <a:endParaRPr lang="en-GB"/>
          </a:p>
        </p:txBody>
      </p:sp>
    </p:spTree>
    <p:extLst>
      <p:ext uri="{BB962C8B-B14F-4D97-AF65-F5344CB8AC3E}">
        <p14:creationId xmlns:p14="http://schemas.microsoft.com/office/powerpoint/2010/main" val="40746750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AFAD1CB-A943-4AA4-98D0-ACDEB906C165}"/>
              </a:ext>
            </a:extLst>
          </p:cNvPr>
          <p:cNvSpPr/>
          <p:nvPr/>
        </p:nvSpPr>
        <p:spPr>
          <a:xfrm>
            <a:off x="-104729" y="0"/>
            <a:ext cx="5705281" cy="502702"/>
          </a:xfrm>
          <a:prstGeom prst="rect">
            <a:avLst/>
          </a:prstGeom>
          <a:noFill/>
        </p:spPr>
        <p:txBody>
          <a:bodyPr wrap="none" lIns="132080" tIns="66040" rIns="132080" bIns="66040">
            <a:spAutoFit/>
          </a:bodyPr>
          <a:lstStyle/>
          <a:p>
            <a:pPr algn="ctr"/>
            <a:r>
              <a:rPr lang="en-US" sz="2400" b="1" u="sng" dirty="0" smtClean="0">
                <a:ln w="0"/>
                <a:solidFill>
                  <a:srgbClr val="002060"/>
                </a:solidFill>
                <a:effectLst>
                  <a:outerShdw blurRad="38100" dist="25400" dir="5400000" algn="ctr" rotWithShape="0">
                    <a:srgbClr val="6E747A">
                      <a:alpha val="43000"/>
                    </a:srgbClr>
                  </a:outerShdw>
                </a:effectLst>
              </a:rPr>
              <a:t>Plant Reproduction: </a:t>
            </a:r>
            <a:r>
              <a:rPr lang="en-US" sz="2400" b="1" u="sng" dirty="0">
                <a:ln w="0"/>
                <a:solidFill>
                  <a:srgbClr val="002060"/>
                </a:solidFill>
                <a:effectLst>
                  <a:outerShdw blurRad="38100" dist="25400" dir="5400000" algn="ctr" rotWithShape="0">
                    <a:srgbClr val="6E747A">
                      <a:alpha val="43000"/>
                    </a:srgbClr>
                  </a:outerShdw>
                </a:effectLst>
              </a:rPr>
              <a:t>Journey of Knowledge</a:t>
            </a:r>
          </a:p>
        </p:txBody>
      </p:sp>
      <p:sp>
        <p:nvSpPr>
          <p:cNvPr id="5" name="TextBox 4">
            <a:extLst>
              <a:ext uri="{FF2B5EF4-FFF2-40B4-BE49-F238E27FC236}">
                <a16:creationId xmlns:a16="http://schemas.microsoft.com/office/drawing/2014/main" id="{31CB9A6E-E90D-41E8-AD2D-6A0C767F502F}"/>
              </a:ext>
            </a:extLst>
          </p:cNvPr>
          <p:cNvSpPr txBox="1"/>
          <p:nvPr/>
        </p:nvSpPr>
        <p:spPr>
          <a:xfrm>
            <a:off x="121134" y="452370"/>
            <a:ext cx="7742706" cy="1938992"/>
          </a:xfrm>
          <a:prstGeom prst="rect">
            <a:avLst/>
          </a:prstGeom>
          <a:solidFill>
            <a:schemeClr val="accent5">
              <a:lumMod val="20000"/>
              <a:lumOff val="80000"/>
            </a:schemeClr>
          </a:solidFill>
          <a:ln w="3175">
            <a:noFill/>
          </a:ln>
        </p:spPr>
        <p:txBody>
          <a:bodyPr wrap="square" rtlCol="0">
            <a:spAutoFit/>
          </a:bodyPr>
          <a:lstStyle/>
          <a:p>
            <a:r>
              <a:rPr lang="en-GB" sz="1200" b="1" dirty="0"/>
              <a:t>Context and Introduction to Unit</a:t>
            </a:r>
          </a:p>
          <a:p>
            <a:r>
              <a:rPr lang="en-GB" sz="1200" dirty="0" smtClean="0"/>
              <a:t>This unit begins with a recap on plants as organisms, their general structure and basic functions of key organs. Pupils will then develop their knowledge and understanding of reproduction through looking at plant organs and methods for the processes of pollination, fertilisation, seed dispersal and germination. Pupils will explore these by looking at a variety of different plants through both looking at images and by investigating with real plants.</a:t>
            </a:r>
          </a:p>
          <a:p>
            <a:r>
              <a:rPr lang="en-GB" sz="1200" b="1" i="1" dirty="0" smtClean="0"/>
              <a:t>Prior </a:t>
            </a:r>
            <a:r>
              <a:rPr lang="en-GB" sz="1200" b="1" i="1" dirty="0"/>
              <a:t>knowledge (KS2/KS3)</a:t>
            </a:r>
          </a:p>
          <a:p>
            <a:r>
              <a:rPr lang="en-GB" sz="1200" dirty="0" smtClean="0"/>
              <a:t>During KS2 pupils are expected to identify and describe the functions of the parts of flowering plants. They are also expected to have started to explore the part that the parts of the flowers play in the life cycle of flowering plants including pollination, seed formation and see dispersal. Pupils should be able to label the parts of the flowering plant and link the part to the plan life cycle but will not have explored HOW these processes take place.</a:t>
            </a:r>
            <a:endParaRPr lang="en-GB" sz="1200" dirty="0"/>
          </a:p>
        </p:txBody>
      </p:sp>
      <p:graphicFrame>
        <p:nvGraphicFramePr>
          <p:cNvPr id="6" name="Table 6">
            <a:extLst>
              <a:ext uri="{FF2B5EF4-FFF2-40B4-BE49-F238E27FC236}">
                <a16:creationId xmlns:a16="http://schemas.microsoft.com/office/drawing/2014/main" id="{BEA7F948-0AE4-44BF-A804-D96AF7A9AAD2}"/>
              </a:ext>
            </a:extLst>
          </p:cNvPr>
          <p:cNvGraphicFramePr>
            <a:graphicFrameLocks noGrp="1"/>
          </p:cNvGraphicFramePr>
          <p:nvPr>
            <p:extLst>
              <p:ext uri="{D42A27DB-BD31-4B8C-83A1-F6EECF244321}">
                <p14:modId xmlns:p14="http://schemas.microsoft.com/office/powerpoint/2010/main" val="2249826256"/>
              </p:ext>
            </p:extLst>
          </p:nvPr>
        </p:nvGraphicFramePr>
        <p:xfrm>
          <a:off x="121134" y="2391363"/>
          <a:ext cx="12070866" cy="4361130"/>
        </p:xfrm>
        <a:graphic>
          <a:graphicData uri="http://schemas.openxmlformats.org/drawingml/2006/table">
            <a:tbl>
              <a:tblPr firstRow="1" bandRow="1">
                <a:tableStyleId>{5940675A-B579-460E-94D1-54222C63F5DA}</a:tableStyleId>
              </a:tblPr>
              <a:tblGrid>
                <a:gridCol w="7368237">
                  <a:extLst>
                    <a:ext uri="{9D8B030D-6E8A-4147-A177-3AD203B41FA5}">
                      <a16:colId xmlns:a16="http://schemas.microsoft.com/office/drawing/2014/main" val="3001272792"/>
                    </a:ext>
                  </a:extLst>
                </a:gridCol>
                <a:gridCol w="2527657">
                  <a:extLst>
                    <a:ext uri="{9D8B030D-6E8A-4147-A177-3AD203B41FA5}">
                      <a16:colId xmlns:a16="http://schemas.microsoft.com/office/drawing/2014/main" val="1897910160"/>
                    </a:ext>
                  </a:extLst>
                </a:gridCol>
                <a:gridCol w="2174972">
                  <a:extLst>
                    <a:ext uri="{9D8B030D-6E8A-4147-A177-3AD203B41FA5}">
                      <a16:colId xmlns:a16="http://schemas.microsoft.com/office/drawing/2014/main" val="3498275268"/>
                    </a:ext>
                  </a:extLst>
                </a:gridCol>
              </a:tblGrid>
              <a:tr h="4361130">
                <a:tc>
                  <a:txBody>
                    <a:bodyPr/>
                    <a:lstStyle/>
                    <a:p>
                      <a:pPr marL="0" indent="0" algn="l">
                        <a:buFont typeface="Arial" panose="020B0604020202020204" pitchFamily="34" charset="0"/>
                        <a:buNone/>
                      </a:pPr>
                      <a:r>
                        <a:rPr lang="en-GB" sz="1100" b="1" u="sng" baseline="0" dirty="0">
                          <a:solidFill>
                            <a:srgbClr val="002060"/>
                          </a:solidFill>
                        </a:rPr>
                        <a:t>CORE </a:t>
                      </a:r>
                      <a:r>
                        <a:rPr lang="en-GB" sz="1100" b="1" u="sng" baseline="0" dirty="0" smtClean="0">
                          <a:solidFill>
                            <a:srgbClr val="002060"/>
                          </a:solidFill>
                        </a:rPr>
                        <a:t>KNOWLEDGE</a:t>
                      </a:r>
                    </a:p>
                    <a:p>
                      <a:pPr marL="0" indent="0" algn="l">
                        <a:buFont typeface="Arial" panose="020B0604020202020204" pitchFamily="34" charset="0"/>
                        <a:buNone/>
                      </a:pPr>
                      <a:r>
                        <a:rPr lang="en-GB" sz="1100" b="0" u="none" baseline="0" dirty="0" smtClean="0">
                          <a:solidFill>
                            <a:schemeClr val="tx1">
                              <a:lumMod val="95000"/>
                              <a:lumOff val="5000"/>
                            </a:schemeClr>
                          </a:solidFill>
                        </a:rPr>
                        <a:t>Plants are living organisms (</a:t>
                      </a:r>
                      <a:r>
                        <a:rPr lang="en-GB" sz="1100" b="0" i="1" u="none" baseline="0" dirty="0" smtClean="0">
                          <a:solidFill>
                            <a:schemeClr val="tx1">
                              <a:lumMod val="95000"/>
                              <a:lumOff val="5000"/>
                            </a:schemeClr>
                          </a:solidFill>
                        </a:rPr>
                        <a:t>refresh MRSGREN/MRSNERG from primary and what an organism means</a:t>
                      </a:r>
                      <a:r>
                        <a:rPr lang="en-GB" sz="1100" b="0" u="none" baseline="0" dirty="0" smtClean="0">
                          <a:solidFill>
                            <a:schemeClr val="tx1">
                              <a:lumMod val="95000"/>
                              <a:lumOff val="5000"/>
                            </a:schemeClr>
                          </a:solidFill>
                        </a:rPr>
                        <a:t>) and they need water, sunlight and nutrients to survive. Label the following key organs on a plant (</a:t>
                      </a:r>
                      <a:r>
                        <a:rPr lang="en-GB" sz="1100" b="0" i="1" u="none" baseline="0" dirty="0" smtClean="0">
                          <a:solidFill>
                            <a:schemeClr val="tx1">
                              <a:lumMod val="95000"/>
                              <a:lumOff val="5000"/>
                            </a:schemeClr>
                          </a:solidFill>
                        </a:rPr>
                        <a:t>use different diagrams to check application e.g. tree, cactus</a:t>
                      </a:r>
                      <a:r>
                        <a:rPr lang="en-GB" sz="1100" b="0" u="none" baseline="0" dirty="0" smtClean="0">
                          <a:solidFill>
                            <a:schemeClr val="tx1">
                              <a:lumMod val="95000"/>
                              <a:lumOff val="5000"/>
                            </a:schemeClr>
                          </a:solidFill>
                        </a:rPr>
                        <a:t>) – root, stem, leaves, flower. The root anchors the plant in the group and absorbs water, the stem transports water, minerals and sugar around the plant, the leaves make food (glucose for the plant), the flower is for reproduction.</a:t>
                      </a:r>
                    </a:p>
                    <a:p>
                      <a:pPr marL="0" indent="0" algn="l">
                        <a:buFont typeface="Arial" panose="020B0604020202020204" pitchFamily="34" charset="0"/>
                        <a:buNone/>
                      </a:pPr>
                      <a:endParaRPr lang="en-GB" sz="1100" b="0" u="none" baseline="0" dirty="0" smtClean="0">
                        <a:solidFill>
                          <a:schemeClr val="tx1">
                            <a:lumMod val="95000"/>
                            <a:lumOff val="5000"/>
                          </a:schemeClr>
                        </a:solidFill>
                      </a:endParaRPr>
                    </a:p>
                    <a:p>
                      <a:pPr marL="0" indent="0" algn="l">
                        <a:buFont typeface="Arial" panose="020B0604020202020204" pitchFamily="34" charset="0"/>
                        <a:buNone/>
                      </a:pPr>
                      <a:r>
                        <a:rPr lang="en-GB" sz="1100" b="0" u="none" baseline="0" dirty="0" smtClean="0">
                          <a:solidFill>
                            <a:schemeClr val="tx1">
                              <a:lumMod val="95000"/>
                              <a:lumOff val="5000"/>
                            </a:schemeClr>
                          </a:solidFill>
                        </a:rPr>
                        <a:t>Label the following parts of a flower on a diagram and identify whether they are male or female organs and state the function: MALE – Stamen is the male reproductive part, it contains the anther which produces pollen and the filament which hold up the anther. FEMALE – The carpel is the female reproductive part, it contains the stigma which is sticky to ‘catch’ pollen, the style which holds up the stigma and the ovary which contains ovules. Ovule is the female sex cell, pollen is the male sex cell.</a:t>
                      </a:r>
                    </a:p>
                    <a:p>
                      <a:pPr marL="0" indent="0" algn="l">
                        <a:buFont typeface="Arial" panose="020B0604020202020204" pitchFamily="34" charset="0"/>
                        <a:buNone/>
                      </a:pPr>
                      <a:endParaRPr lang="en-GB" sz="1100" b="0" u="none" baseline="0" dirty="0" smtClean="0">
                        <a:solidFill>
                          <a:schemeClr val="tx1">
                            <a:lumMod val="95000"/>
                            <a:lumOff val="5000"/>
                          </a:schemeClr>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b="0" u="none" baseline="0" dirty="0" smtClean="0">
                          <a:solidFill>
                            <a:schemeClr val="tx1">
                              <a:lumMod val="95000"/>
                              <a:lumOff val="5000"/>
                            </a:schemeClr>
                          </a:solidFill>
                        </a:rPr>
                        <a:t>Pollination is the transfer of pollen from the anther to the stigma, it can be caused by wind, insects or other animals. Examples of adaptations for pollination: INSECT – brightly coloured and sweet smelling petals, pollen is sticky, anthers and stigma held firmly into flower, stigma is sticky. WIND – small petals, large quantities of pollen, low mass pollen, anther loosely attached, stigma hangs out of flower.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100" b="0" u="none" baseline="0" dirty="0" smtClean="0">
                        <a:solidFill>
                          <a:schemeClr val="tx1">
                            <a:lumMod val="95000"/>
                            <a:lumOff val="5000"/>
                          </a:schemeClr>
                        </a:solidFill>
                      </a:endParaRPr>
                    </a:p>
                    <a:p>
                      <a:pPr marL="0" indent="0" algn="l">
                        <a:buFont typeface="Arial" panose="020B0604020202020204" pitchFamily="34" charset="0"/>
                        <a:buNone/>
                      </a:pPr>
                      <a:r>
                        <a:rPr lang="en-GB" sz="1100" b="0" u="none" baseline="0" dirty="0" smtClean="0">
                          <a:solidFill>
                            <a:schemeClr val="tx1">
                              <a:lumMod val="95000"/>
                              <a:lumOff val="5000"/>
                            </a:schemeClr>
                          </a:solidFill>
                        </a:rPr>
                        <a:t>Fertilisation in plants occurs when the nucleus of the pollen grain joins with the nucleus of the ovule. </a:t>
                      </a:r>
                    </a:p>
                    <a:p>
                      <a:pPr marL="0" indent="0" algn="l">
                        <a:buFont typeface="Arial" panose="020B0604020202020204" pitchFamily="34" charset="0"/>
                        <a:buNone/>
                      </a:pPr>
                      <a:r>
                        <a:rPr lang="en-GB" sz="1100" b="0" u="none" baseline="0" dirty="0" smtClean="0">
                          <a:solidFill>
                            <a:schemeClr val="tx1">
                              <a:lumMod val="95000"/>
                              <a:lumOff val="5000"/>
                            </a:schemeClr>
                          </a:solidFill>
                        </a:rPr>
                        <a:t>Bees are crucial for pollinating plants, particularly crops in the UK. The bee population is declining and this could decrease pollination and subsequently affect food production in the UK.</a:t>
                      </a:r>
                    </a:p>
                    <a:p>
                      <a:pPr marL="0" indent="0" algn="l">
                        <a:buFont typeface="Arial" panose="020B0604020202020204" pitchFamily="34" charset="0"/>
                        <a:buNone/>
                      </a:pPr>
                      <a:endParaRPr lang="en-GB" sz="1100" b="0" u="none" baseline="0" dirty="0" smtClean="0">
                        <a:solidFill>
                          <a:schemeClr val="tx1">
                            <a:lumMod val="95000"/>
                            <a:lumOff val="5000"/>
                          </a:schemeClr>
                        </a:solidFill>
                      </a:endParaRPr>
                    </a:p>
                    <a:p>
                      <a:pPr marL="0" indent="0" algn="l">
                        <a:buFont typeface="Arial" panose="020B0604020202020204" pitchFamily="34" charset="0"/>
                        <a:buNone/>
                      </a:pPr>
                      <a:r>
                        <a:rPr lang="en-GB" sz="1100" b="0" i="0" u="none" baseline="0" dirty="0" smtClean="0">
                          <a:solidFill>
                            <a:schemeClr val="tx1">
                              <a:lumMod val="95000"/>
                              <a:lumOff val="5000"/>
                            </a:schemeClr>
                          </a:solidFill>
                        </a:rPr>
                        <a:t>After fertilisation the ovary develops into a fruit and the ovules become seeds.</a:t>
                      </a:r>
                    </a:p>
                    <a:p>
                      <a:pPr marL="0" indent="0" algn="l">
                        <a:buFont typeface="Arial" panose="020B0604020202020204" pitchFamily="34" charset="0"/>
                        <a:buNone/>
                      </a:pPr>
                      <a:r>
                        <a:rPr lang="en-GB" sz="1100" b="0" i="0" u="none" baseline="0" dirty="0" smtClean="0">
                          <a:solidFill>
                            <a:schemeClr val="tx1">
                              <a:lumMod val="95000"/>
                              <a:lumOff val="5000"/>
                            </a:schemeClr>
                          </a:solidFill>
                        </a:rPr>
                        <a:t>A seed can dispersed by wind (dandelion), animal (droppings), water (Willow trees) or explosive (peapod). Seed dispersal is important because the seed needs space to grow where they do not have to compete too much for resources. Germination is when a seed starts to grow and requires water, oxygen and warmth for optimal conditions.</a:t>
                      </a:r>
                      <a:endParaRPr lang="en-GB" sz="1100" b="0" i="0" u="sng" baseline="0" dirty="0" smtClean="0">
                        <a:solidFill>
                          <a:srgbClr val="002060"/>
                        </a:solidFill>
                      </a:endParaRPr>
                    </a:p>
                  </a:txBody>
                  <a:tcPr/>
                </a:tc>
                <a:tc>
                  <a:txBody>
                    <a:bodyPr/>
                    <a:lstStyle/>
                    <a:p>
                      <a:pPr marL="0" indent="0" algn="l">
                        <a:buFont typeface="Arial" panose="020B0604020202020204" pitchFamily="34" charset="0"/>
                        <a:buNone/>
                      </a:pPr>
                      <a:r>
                        <a:rPr lang="en-GB" sz="1100" b="1" u="sng" dirty="0">
                          <a:solidFill>
                            <a:srgbClr val="002060"/>
                          </a:solidFill>
                        </a:rPr>
                        <a:t>ABOVE AND BEYOND</a:t>
                      </a:r>
                    </a:p>
                    <a:p>
                      <a:pPr marL="0" indent="0" algn="l">
                        <a:buFont typeface="Arial" panose="020B0604020202020204" pitchFamily="34" charset="0"/>
                        <a:buNone/>
                      </a:pPr>
                      <a:r>
                        <a:rPr lang="en-GB" sz="1100" b="0" u="none" dirty="0" smtClean="0">
                          <a:solidFill>
                            <a:schemeClr val="tx1"/>
                          </a:solidFill>
                        </a:rPr>
                        <a:t>Research</a:t>
                      </a:r>
                      <a:r>
                        <a:rPr lang="en-GB" sz="1100" b="0" u="none" baseline="0" dirty="0" smtClean="0">
                          <a:solidFill>
                            <a:schemeClr val="tx1"/>
                          </a:solidFill>
                        </a:rPr>
                        <a:t> a range of plants and explore their adaptations for seed dispersal and pollination.</a:t>
                      </a:r>
                    </a:p>
                    <a:p>
                      <a:pPr marL="0" indent="0" algn="l">
                        <a:buFont typeface="Arial" panose="020B0604020202020204" pitchFamily="34" charset="0"/>
                        <a:buNone/>
                      </a:pPr>
                      <a:endParaRPr lang="en-GB" sz="1100" b="0" u="none" baseline="0" dirty="0" smtClean="0">
                        <a:solidFill>
                          <a:schemeClr val="tx1"/>
                        </a:solidFill>
                      </a:endParaRPr>
                    </a:p>
                    <a:p>
                      <a:pPr marL="0" indent="0" algn="l">
                        <a:buFont typeface="Arial" panose="020B0604020202020204" pitchFamily="34" charset="0"/>
                        <a:buNone/>
                      </a:pPr>
                      <a:r>
                        <a:rPr lang="en-GB" sz="1100" b="0" u="none" baseline="0" dirty="0" smtClean="0">
                          <a:solidFill>
                            <a:schemeClr val="tx1"/>
                          </a:solidFill>
                        </a:rPr>
                        <a:t>Explain why light is not a requirement for germination (no sunlight underground).</a:t>
                      </a:r>
                    </a:p>
                    <a:p>
                      <a:pPr marL="0" indent="0" algn="l">
                        <a:buFont typeface="Arial" panose="020B0604020202020204" pitchFamily="34" charset="0"/>
                        <a:buNone/>
                      </a:pPr>
                      <a:endParaRPr lang="en-GB" sz="1100" b="1" u="sng" dirty="0">
                        <a:solidFill>
                          <a:srgbClr val="002060"/>
                        </a:solidFill>
                      </a:endParaRPr>
                    </a:p>
                    <a:p>
                      <a:pPr marL="0" indent="0" algn="l">
                        <a:buFont typeface="Arial" panose="020B0604020202020204" pitchFamily="34" charset="0"/>
                        <a:buNone/>
                      </a:pPr>
                      <a:endParaRPr lang="en-GB" sz="1100" b="1" u="sng" dirty="0">
                        <a:solidFill>
                          <a:srgbClr val="002060"/>
                        </a:solidFill>
                      </a:endParaRPr>
                    </a:p>
                    <a:p>
                      <a:pPr marL="0" indent="0" algn="l">
                        <a:buFont typeface="Arial" panose="020B0604020202020204" pitchFamily="34" charset="0"/>
                        <a:buNone/>
                      </a:pPr>
                      <a:r>
                        <a:rPr lang="en-GB" sz="1100" b="1" u="sng" dirty="0">
                          <a:solidFill>
                            <a:srgbClr val="002060"/>
                          </a:solidFill>
                        </a:rPr>
                        <a:t>VOCABULARY</a:t>
                      </a:r>
                    </a:p>
                    <a:p>
                      <a:pPr marL="0" indent="0" algn="l">
                        <a:buFont typeface="Arial" panose="020B0604020202020204" pitchFamily="34" charset="0"/>
                        <a:buNone/>
                      </a:pPr>
                      <a:r>
                        <a:rPr lang="en-GB" sz="1100" b="0" u="none" dirty="0" smtClean="0">
                          <a:solidFill>
                            <a:schemeClr val="tx1"/>
                          </a:solidFill>
                        </a:rPr>
                        <a:t>Organism</a:t>
                      </a:r>
                    </a:p>
                    <a:p>
                      <a:pPr marL="0" indent="0" algn="l">
                        <a:buFont typeface="Arial" panose="020B0604020202020204" pitchFamily="34" charset="0"/>
                        <a:buNone/>
                      </a:pPr>
                      <a:r>
                        <a:rPr lang="en-GB" sz="1100" b="0" u="none" dirty="0" smtClean="0">
                          <a:solidFill>
                            <a:schemeClr val="tx1"/>
                          </a:solidFill>
                        </a:rPr>
                        <a:t>Root</a:t>
                      </a:r>
                    </a:p>
                    <a:p>
                      <a:pPr marL="0" indent="0" algn="l">
                        <a:buFont typeface="Arial" panose="020B0604020202020204" pitchFamily="34" charset="0"/>
                        <a:buNone/>
                      </a:pPr>
                      <a:r>
                        <a:rPr lang="en-GB" sz="1100" b="0" u="none" dirty="0" smtClean="0">
                          <a:solidFill>
                            <a:schemeClr val="tx1"/>
                          </a:solidFill>
                        </a:rPr>
                        <a:t>Stem</a:t>
                      </a:r>
                    </a:p>
                    <a:p>
                      <a:pPr marL="0" indent="0" algn="l">
                        <a:buFont typeface="Arial" panose="020B0604020202020204" pitchFamily="34" charset="0"/>
                        <a:buNone/>
                      </a:pPr>
                      <a:r>
                        <a:rPr lang="en-GB" sz="1100" b="0" u="none" dirty="0" smtClean="0">
                          <a:solidFill>
                            <a:schemeClr val="tx1"/>
                          </a:solidFill>
                        </a:rPr>
                        <a:t>Leaves</a:t>
                      </a:r>
                    </a:p>
                    <a:p>
                      <a:pPr marL="0" indent="0" algn="l">
                        <a:buFont typeface="Arial" panose="020B0604020202020204" pitchFamily="34" charset="0"/>
                        <a:buNone/>
                      </a:pPr>
                      <a:r>
                        <a:rPr lang="en-GB" sz="1100" b="0" u="none" dirty="0" smtClean="0">
                          <a:solidFill>
                            <a:schemeClr val="tx1"/>
                          </a:solidFill>
                        </a:rPr>
                        <a:t>Flower</a:t>
                      </a:r>
                    </a:p>
                    <a:p>
                      <a:pPr marL="0" indent="0" algn="l">
                        <a:buFont typeface="Arial" panose="020B0604020202020204" pitchFamily="34" charset="0"/>
                        <a:buNone/>
                      </a:pPr>
                      <a:r>
                        <a:rPr lang="en-GB" sz="1100" b="0" u="none" dirty="0" smtClean="0">
                          <a:solidFill>
                            <a:schemeClr val="tx1"/>
                          </a:solidFill>
                        </a:rPr>
                        <a:t>Sex cell</a:t>
                      </a:r>
                    </a:p>
                    <a:p>
                      <a:pPr marL="0" indent="0" algn="l">
                        <a:buFont typeface="Arial" panose="020B0604020202020204" pitchFamily="34" charset="0"/>
                        <a:buNone/>
                      </a:pPr>
                      <a:r>
                        <a:rPr lang="en-GB" sz="1100" b="0" u="none" dirty="0" smtClean="0">
                          <a:solidFill>
                            <a:schemeClr val="tx1"/>
                          </a:solidFill>
                        </a:rPr>
                        <a:t>Stamen, pollen, filament.</a:t>
                      </a:r>
                    </a:p>
                    <a:p>
                      <a:pPr marL="0" indent="0" algn="l">
                        <a:buFont typeface="Arial" panose="020B0604020202020204" pitchFamily="34" charset="0"/>
                        <a:buNone/>
                      </a:pPr>
                      <a:r>
                        <a:rPr lang="en-GB" sz="1100" b="0" u="none" dirty="0" smtClean="0">
                          <a:solidFill>
                            <a:schemeClr val="tx1"/>
                          </a:solidFill>
                        </a:rPr>
                        <a:t>Carpel, stigma</a:t>
                      </a:r>
                      <a:r>
                        <a:rPr lang="en-GB" sz="1100" b="0" u="none" baseline="0" dirty="0" smtClean="0">
                          <a:solidFill>
                            <a:schemeClr val="tx1"/>
                          </a:solidFill>
                        </a:rPr>
                        <a:t>, style, ovary, ovule.</a:t>
                      </a:r>
                      <a:endParaRPr lang="en-GB" sz="1100" b="0" u="none" dirty="0" smtClean="0">
                        <a:solidFill>
                          <a:schemeClr val="tx1"/>
                        </a:solidFill>
                      </a:endParaRPr>
                    </a:p>
                    <a:p>
                      <a:pPr marL="0" indent="0" algn="l">
                        <a:buFont typeface="Arial" panose="020B0604020202020204" pitchFamily="34" charset="0"/>
                        <a:buNone/>
                      </a:pPr>
                      <a:r>
                        <a:rPr lang="en-GB" sz="1100" b="0" u="none" dirty="0" smtClean="0">
                          <a:solidFill>
                            <a:schemeClr val="tx1"/>
                          </a:solidFill>
                        </a:rPr>
                        <a:t>Reproduction</a:t>
                      </a:r>
                    </a:p>
                    <a:p>
                      <a:pPr marL="0" indent="0" algn="l">
                        <a:buFont typeface="Arial" panose="020B0604020202020204" pitchFamily="34" charset="0"/>
                        <a:buNone/>
                      </a:pPr>
                      <a:r>
                        <a:rPr lang="en-GB" sz="1100" b="0" u="none" dirty="0" smtClean="0">
                          <a:solidFill>
                            <a:schemeClr val="tx1"/>
                          </a:solidFill>
                        </a:rPr>
                        <a:t>Pollination</a:t>
                      </a:r>
                    </a:p>
                    <a:p>
                      <a:pPr marL="0" indent="0" algn="l">
                        <a:buFont typeface="Arial" panose="020B0604020202020204" pitchFamily="34" charset="0"/>
                        <a:buNone/>
                      </a:pPr>
                      <a:r>
                        <a:rPr lang="en-GB" sz="1100" b="0" u="none" dirty="0" smtClean="0">
                          <a:solidFill>
                            <a:schemeClr val="tx1"/>
                          </a:solidFill>
                        </a:rPr>
                        <a:t>Fertilisation</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b="0" u="none" dirty="0" smtClean="0">
                          <a:solidFill>
                            <a:schemeClr val="tx1"/>
                          </a:solidFill>
                        </a:rPr>
                        <a:t>Adaptations (etymology)</a:t>
                      </a:r>
                    </a:p>
                    <a:p>
                      <a:pPr marL="0" indent="0" algn="l">
                        <a:buFont typeface="Arial" panose="020B0604020202020204" pitchFamily="34" charset="0"/>
                        <a:buNone/>
                      </a:pPr>
                      <a:r>
                        <a:rPr lang="en-GB" sz="1100" b="0" u="none" dirty="0" smtClean="0">
                          <a:solidFill>
                            <a:schemeClr val="tx1"/>
                          </a:solidFill>
                        </a:rPr>
                        <a:t>Seed</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b="0" u="none" dirty="0" smtClean="0">
                          <a:solidFill>
                            <a:schemeClr val="tx1"/>
                          </a:solidFill>
                        </a:rPr>
                        <a:t>Dispersal (etymology)</a:t>
                      </a:r>
                    </a:p>
                    <a:p>
                      <a:pPr marL="0" indent="0" algn="l">
                        <a:buFont typeface="Arial" panose="020B0604020202020204" pitchFamily="34" charset="0"/>
                        <a:buNone/>
                      </a:pPr>
                      <a:r>
                        <a:rPr lang="en-GB" sz="1100" b="0" u="none" dirty="0" smtClean="0">
                          <a:solidFill>
                            <a:schemeClr val="tx1"/>
                          </a:solidFill>
                        </a:rPr>
                        <a:t>Germination (etymology)</a:t>
                      </a:r>
                      <a:endParaRPr lang="en-GB" sz="1100" b="0" u="none" dirty="0">
                        <a:solidFill>
                          <a:schemeClr val="tx1"/>
                        </a:solidFill>
                      </a:endParaRPr>
                    </a:p>
                  </a:txBody>
                  <a:tcPr/>
                </a:tc>
                <a:tc>
                  <a:txBody>
                    <a:bodyPr/>
                    <a:lstStyle/>
                    <a:p>
                      <a:pPr algn="l"/>
                      <a:r>
                        <a:rPr lang="en-GB" sz="1100" b="1" u="sng" dirty="0">
                          <a:solidFill>
                            <a:srgbClr val="002060"/>
                          </a:solidFill>
                        </a:rPr>
                        <a:t>WOW zone tasks</a:t>
                      </a:r>
                    </a:p>
                    <a:p>
                      <a:pPr algn="ctr"/>
                      <a:endParaRPr lang="en-GB" sz="1100" b="1" u="sng" dirty="0">
                        <a:solidFill>
                          <a:srgbClr val="002060"/>
                        </a:solidFill>
                      </a:endParaRPr>
                    </a:p>
                    <a:p>
                      <a:pPr algn="l"/>
                      <a:r>
                        <a:rPr lang="en-GB" sz="1100" b="0" u="none" dirty="0" smtClean="0">
                          <a:solidFill>
                            <a:schemeClr val="tx1"/>
                          </a:solidFill>
                        </a:rPr>
                        <a:t>Describe</a:t>
                      </a:r>
                      <a:r>
                        <a:rPr lang="en-GB" sz="1100" b="0" u="none" baseline="0" dirty="0" smtClean="0">
                          <a:solidFill>
                            <a:schemeClr val="tx1"/>
                          </a:solidFill>
                        </a:rPr>
                        <a:t> the difference between pollination and fertilisation referring the specific parts of the plant involved for each.</a:t>
                      </a:r>
                      <a:endParaRPr lang="en-GB" sz="1100" b="0" u="none" dirty="0" smtClean="0">
                        <a:solidFill>
                          <a:schemeClr val="tx1"/>
                        </a:solidFill>
                      </a:endParaRPr>
                    </a:p>
                    <a:p>
                      <a:pPr algn="l"/>
                      <a:endParaRPr lang="en-GB" sz="1100" b="0" u="none" dirty="0" smtClean="0">
                        <a:solidFill>
                          <a:schemeClr val="tx1"/>
                        </a:solidFill>
                      </a:endParaRPr>
                    </a:p>
                    <a:p>
                      <a:pPr algn="l"/>
                      <a:r>
                        <a:rPr lang="en-GB" sz="1100" b="0" u="none" dirty="0" smtClean="0">
                          <a:solidFill>
                            <a:schemeClr val="tx1"/>
                          </a:solidFill>
                        </a:rPr>
                        <a:t>Describe the four methods by which plants disperse seeds and provide a</a:t>
                      </a:r>
                      <a:r>
                        <a:rPr lang="en-GB" sz="1100" b="0" u="none" baseline="0" dirty="0" smtClean="0">
                          <a:solidFill>
                            <a:schemeClr val="tx1"/>
                          </a:solidFill>
                        </a:rPr>
                        <a:t> specific example for each.</a:t>
                      </a:r>
                      <a:endParaRPr lang="en-GB" sz="1100" b="1" u="sng" dirty="0">
                        <a:solidFill>
                          <a:schemeClr val="tx1"/>
                        </a:solidFill>
                      </a:endParaRPr>
                    </a:p>
                    <a:p>
                      <a:pPr algn="ctr"/>
                      <a:endParaRPr lang="en-GB" sz="1100" b="1" u="sng" dirty="0">
                        <a:solidFill>
                          <a:srgbClr val="002060"/>
                        </a:solidFill>
                      </a:endParaRPr>
                    </a:p>
                    <a:p>
                      <a:pPr algn="l"/>
                      <a:r>
                        <a:rPr lang="en-GB" sz="1100" b="1" u="sng" dirty="0">
                          <a:solidFill>
                            <a:srgbClr val="002060"/>
                          </a:solidFill>
                        </a:rPr>
                        <a:t>WHERE NEXT?</a:t>
                      </a:r>
                    </a:p>
                    <a:p>
                      <a:pPr algn="ctr"/>
                      <a:endParaRPr lang="en-GB" sz="1100" b="1" u="sng" dirty="0">
                        <a:solidFill>
                          <a:srgbClr val="002060"/>
                        </a:solidFill>
                      </a:endParaRPr>
                    </a:p>
                    <a:p>
                      <a:pPr algn="l"/>
                      <a:r>
                        <a:rPr lang="en-GB" sz="1100" b="0" u="none" dirty="0" smtClean="0">
                          <a:solidFill>
                            <a:schemeClr val="tx1"/>
                          </a:solidFill>
                        </a:rPr>
                        <a:t>In Year 8 pupils will move on to study ‘Plants and Photosynthesis’, this unit will focu</a:t>
                      </a:r>
                      <a:r>
                        <a:rPr lang="en-GB" sz="1100" b="0" u="none" baseline="0" dirty="0" smtClean="0">
                          <a:solidFill>
                            <a:schemeClr val="tx1"/>
                          </a:solidFill>
                        </a:rPr>
                        <a:t>s on how plants make food and will look more in depth at the structure and function of the leaf. At GCSE pupils will revisit this content in ‘Inheritance and Evolution’ where they study sexual reproduction and how it happens in animals and plants.</a:t>
                      </a:r>
                      <a:endParaRPr lang="en-GB" sz="1100" b="0" u="none" dirty="0">
                        <a:solidFill>
                          <a:schemeClr val="tx1"/>
                        </a:solidFill>
                      </a:endParaRPr>
                    </a:p>
                  </a:txBody>
                  <a:tcPr/>
                </a:tc>
                <a:extLst>
                  <a:ext uri="{0D108BD9-81ED-4DB2-BD59-A6C34878D82A}">
                    <a16:rowId xmlns:a16="http://schemas.microsoft.com/office/drawing/2014/main" val="1196057531"/>
                  </a:ext>
                </a:extLst>
              </a:tr>
            </a:tbl>
          </a:graphicData>
        </a:graphic>
      </p:graphicFrame>
      <p:pic>
        <p:nvPicPr>
          <p:cNvPr id="2" name="Picture 1">
            <a:extLst>
              <a:ext uri="{FF2B5EF4-FFF2-40B4-BE49-F238E27FC236}">
                <a16:creationId xmlns:a16="http://schemas.microsoft.com/office/drawing/2014/main" id="{26BD886F-BFA3-4C08-B1F4-AEEF3149A16B}"/>
              </a:ext>
            </a:extLst>
          </p:cNvPr>
          <p:cNvPicPr>
            <a:picLocks noChangeAspect="1"/>
          </p:cNvPicPr>
          <p:nvPr/>
        </p:nvPicPr>
        <p:blipFill rotWithShape="1">
          <a:blip r:embed="rId2"/>
          <a:srcRect l="12198" t="10947" r="11997" b="12411"/>
          <a:stretch/>
        </p:blipFill>
        <p:spPr>
          <a:xfrm>
            <a:off x="8002012" y="0"/>
            <a:ext cx="4189988" cy="2341463"/>
          </a:xfrm>
          <a:prstGeom prst="rect">
            <a:avLst/>
          </a:prstGeom>
        </p:spPr>
      </p:pic>
      <p:sp>
        <p:nvSpPr>
          <p:cNvPr id="3" name="TextBox 2">
            <a:extLst>
              <a:ext uri="{FF2B5EF4-FFF2-40B4-BE49-F238E27FC236}">
                <a16:creationId xmlns:a16="http://schemas.microsoft.com/office/drawing/2014/main" id="{DAF1A2B9-78B7-485C-8FE3-4C6AFC205AEA}"/>
              </a:ext>
            </a:extLst>
          </p:cNvPr>
          <p:cNvSpPr txBox="1"/>
          <p:nvPr/>
        </p:nvSpPr>
        <p:spPr>
          <a:xfrm>
            <a:off x="8438271" y="251351"/>
            <a:ext cx="3294184" cy="2154436"/>
          </a:xfrm>
          <a:prstGeom prst="rect">
            <a:avLst/>
          </a:prstGeom>
          <a:noFill/>
        </p:spPr>
        <p:txBody>
          <a:bodyPr wrap="square" rtlCol="0">
            <a:spAutoFit/>
          </a:bodyPr>
          <a:lstStyle/>
          <a:p>
            <a:r>
              <a:rPr lang="en-GB" sz="1400" b="1" u="sng" dirty="0"/>
              <a:t>The bigger picture:</a:t>
            </a:r>
          </a:p>
          <a:p>
            <a:r>
              <a:rPr lang="en-GB" sz="1400" i="1" dirty="0"/>
              <a:t>Personal development </a:t>
            </a:r>
            <a:r>
              <a:rPr lang="en-GB" sz="1400" i="1" dirty="0" smtClean="0"/>
              <a:t>opportunities – impact of decline of the bees on food production, look at possibility that  this is due to human activity.</a:t>
            </a:r>
          </a:p>
          <a:p>
            <a:endParaRPr lang="en-GB" sz="1400" i="1" dirty="0"/>
          </a:p>
          <a:p>
            <a:r>
              <a:rPr lang="en-GB" sz="1400" i="1" dirty="0"/>
              <a:t>Career </a:t>
            </a:r>
            <a:r>
              <a:rPr lang="en-GB" sz="1400" i="1" dirty="0" smtClean="0"/>
              <a:t>links – botanist.</a:t>
            </a:r>
            <a:endParaRPr lang="en-GB" sz="1400" i="1" dirty="0"/>
          </a:p>
          <a:p>
            <a:endParaRPr lang="en-GB" dirty="0"/>
          </a:p>
          <a:p>
            <a:endParaRPr lang="en-GB" dirty="0"/>
          </a:p>
        </p:txBody>
      </p:sp>
    </p:spTree>
    <p:extLst>
      <p:ext uri="{BB962C8B-B14F-4D97-AF65-F5344CB8AC3E}">
        <p14:creationId xmlns:p14="http://schemas.microsoft.com/office/powerpoint/2010/main" val="28928098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95</TotalTime>
  <Words>795</Words>
  <Application>Microsoft Office PowerPoint</Application>
  <PresentationFormat>Widescreen</PresentationFormat>
  <Paragraphs>52</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Hillside High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Hillside High School</dc:creator>
  <cp:lastModifiedBy>Hillside High School</cp:lastModifiedBy>
  <cp:revision>21</cp:revision>
  <dcterms:created xsi:type="dcterms:W3CDTF">2020-02-24T12:13:35Z</dcterms:created>
  <dcterms:modified xsi:type="dcterms:W3CDTF">2020-02-24T13:49:18Z</dcterms:modified>
</cp:coreProperties>
</file>