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0" d="100"/>
          <a:sy n="90"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D524F9E-9995-462B-845C-C3D404263B4F}"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EFB14E-000C-4ECD-B108-B0E7E780D0DC}" type="slidenum">
              <a:rPr lang="en-GB" smtClean="0"/>
              <a:t>‹#›</a:t>
            </a:fld>
            <a:endParaRPr lang="en-GB"/>
          </a:p>
        </p:txBody>
      </p:sp>
    </p:spTree>
    <p:extLst>
      <p:ext uri="{BB962C8B-B14F-4D97-AF65-F5344CB8AC3E}">
        <p14:creationId xmlns:p14="http://schemas.microsoft.com/office/powerpoint/2010/main" val="4151015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D524F9E-9995-462B-845C-C3D404263B4F}"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EFB14E-000C-4ECD-B108-B0E7E780D0DC}" type="slidenum">
              <a:rPr lang="en-GB" smtClean="0"/>
              <a:t>‹#›</a:t>
            </a:fld>
            <a:endParaRPr lang="en-GB"/>
          </a:p>
        </p:txBody>
      </p:sp>
    </p:spTree>
    <p:extLst>
      <p:ext uri="{BB962C8B-B14F-4D97-AF65-F5344CB8AC3E}">
        <p14:creationId xmlns:p14="http://schemas.microsoft.com/office/powerpoint/2010/main" val="3883799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D524F9E-9995-462B-845C-C3D404263B4F}"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EFB14E-000C-4ECD-B108-B0E7E780D0DC}" type="slidenum">
              <a:rPr lang="en-GB" smtClean="0"/>
              <a:t>‹#›</a:t>
            </a:fld>
            <a:endParaRPr lang="en-GB"/>
          </a:p>
        </p:txBody>
      </p:sp>
    </p:spTree>
    <p:extLst>
      <p:ext uri="{BB962C8B-B14F-4D97-AF65-F5344CB8AC3E}">
        <p14:creationId xmlns:p14="http://schemas.microsoft.com/office/powerpoint/2010/main" val="66521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D524F9E-9995-462B-845C-C3D404263B4F}"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EFB14E-000C-4ECD-B108-B0E7E780D0DC}" type="slidenum">
              <a:rPr lang="en-GB" smtClean="0"/>
              <a:t>‹#›</a:t>
            </a:fld>
            <a:endParaRPr lang="en-GB"/>
          </a:p>
        </p:txBody>
      </p:sp>
    </p:spTree>
    <p:extLst>
      <p:ext uri="{BB962C8B-B14F-4D97-AF65-F5344CB8AC3E}">
        <p14:creationId xmlns:p14="http://schemas.microsoft.com/office/powerpoint/2010/main" val="843934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D524F9E-9995-462B-845C-C3D404263B4F}"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EFB14E-000C-4ECD-B108-B0E7E780D0DC}" type="slidenum">
              <a:rPr lang="en-GB" smtClean="0"/>
              <a:t>‹#›</a:t>
            </a:fld>
            <a:endParaRPr lang="en-GB"/>
          </a:p>
        </p:txBody>
      </p:sp>
    </p:spTree>
    <p:extLst>
      <p:ext uri="{BB962C8B-B14F-4D97-AF65-F5344CB8AC3E}">
        <p14:creationId xmlns:p14="http://schemas.microsoft.com/office/powerpoint/2010/main" val="414043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D524F9E-9995-462B-845C-C3D404263B4F}"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EFB14E-000C-4ECD-B108-B0E7E780D0DC}" type="slidenum">
              <a:rPr lang="en-GB" smtClean="0"/>
              <a:t>‹#›</a:t>
            </a:fld>
            <a:endParaRPr lang="en-GB"/>
          </a:p>
        </p:txBody>
      </p:sp>
    </p:spTree>
    <p:extLst>
      <p:ext uri="{BB962C8B-B14F-4D97-AF65-F5344CB8AC3E}">
        <p14:creationId xmlns:p14="http://schemas.microsoft.com/office/powerpoint/2010/main" val="3137829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D524F9E-9995-462B-845C-C3D404263B4F}" type="datetimeFigureOut">
              <a:rPr lang="en-GB" smtClean="0"/>
              <a:t>18/11/2020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EFB14E-000C-4ECD-B108-B0E7E780D0DC}" type="slidenum">
              <a:rPr lang="en-GB" smtClean="0"/>
              <a:t>‹#›</a:t>
            </a:fld>
            <a:endParaRPr lang="en-GB"/>
          </a:p>
        </p:txBody>
      </p:sp>
    </p:spTree>
    <p:extLst>
      <p:ext uri="{BB962C8B-B14F-4D97-AF65-F5344CB8AC3E}">
        <p14:creationId xmlns:p14="http://schemas.microsoft.com/office/powerpoint/2010/main" val="3721713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D524F9E-9995-462B-845C-C3D404263B4F}" type="datetimeFigureOut">
              <a:rPr lang="en-GB" smtClean="0"/>
              <a:t>18/11/2020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EFB14E-000C-4ECD-B108-B0E7E780D0DC}" type="slidenum">
              <a:rPr lang="en-GB" smtClean="0"/>
              <a:t>‹#›</a:t>
            </a:fld>
            <a:endParaRPr lang="en-GB"/>
          </a:p>
        </p:txBody>
      </p:sp>
    </p:spTree>
    <p:extLst>
      <p:ext uri="{BB962C8B-B14F-4D97-AF65-F5344CB8AC3E}">
        <p14:creationId xmlns:p14="http://schemas.microsoft.com/office/powerpoint/2010/main" val="166693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524F9E-9995-462B-845C-C3D404263B4F}" type="datetimeFigureOut">
              <a:rPr lang="en-GB" smtClean="0"/>
              <a:t>18/11/2020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EFB14E-000C-4ECD-B108-B0E7E780D0DC}" type="slidenum">
              <a:rPr lang="en-GB" smtClean="0"/>
              <a:t>‹#›</a:t>
            </a:fld>
            <a:endParaRPr lang="en-GB"/>
          </a:p>
        </p:txBody>
      </p:sp>
    </p:spTree>
    <p:extLst>
      <p:ext uri="{BB962C8B-B14F-4D97-AF65-F5344CB8AC3E}">
        <p14:creationId xmlns:p14="http://schemas.microsoft.com/office/powerpoint/2010/main" val="2616805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524F9E-9995-462B-845C-C3D404263B4F}"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EFB14E-000C-4ECD-B108-B0E7E780D0DC}" type="slidenum">
              <a:rPr lang="en-GB" smtClean="0"/>
              <a:t>‹#›</a:t>
            </a:fld>
            <a:endParaRPr lang="en-GB"/>
          </a:p>
        </p:txBody>
      </p:sp>
    </p:spTree>
    <p:extLst>
      <p:ext uri="{BB962C8B-B14F-4D97-AF65-F5344CB8AC3E}">
        <p14:creationId xmlns:p14="http://schemas.microsoft.com/office/powerpoint/2010/main" val="2612795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D524F9E-9995-462B-845C-C3D404263B4F}"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EFB14E-000C-4ECD-B108-B0E7E780D0DC}" type="slidenum">
              <a:rPr lang="en-GB" smtClean="0"/>
              <a:t>‹#›</a:t>
            </a:fld>
            <a:endParaRPr lang="en-GB"/>
          </a:p>
        </p:txBody>
      </p:sp>
    </p:spTree>
    <p:extLst>
      <p:ext uri="{BB962C8B-B14F-4D97-AF65-F5344CB8AC3E}">
        <p14:creationId xmlns:p14="http://schemas.microsoft.com/office/powerpoint/2010/main" val="4246013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524F9E-9995-462B-845C-C3D404263B4F}" type="datetimeFigureOut">
              <a:rPr lang="en-GB" smtClean="0"/>
              <a:t>18/11/2020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EFB14E-000C-4ECD-B108-B0E7E780D0DC}" type="slidenum">
              <a:rPr lang="en-GB" smtClean="0"/>
              <a:t>‹#›</a:t>
            </a:fld>
            <a:endParaRPr lang="en-GB"/>
          </a:p>
        </p:txBody>
      </p:sp>
    </p:spTree>
    <p:extLst>
      <p:ext uri="{BB962C8B-B14F-4D97-AF65-F5344CB8AC3E}">
        <p14:creationId xmlns:p14="http://schemas.microsoft.com/office/powerpoint/2010/main" val="288542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8728" y="0"/>
            <a:ext cx="7435241"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Plants and Photosynthesis: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2302" y="502486"/>
            <a:ext cx="7468081"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chemical reaction photosynthesis, learning about how the plant obtains the raw materials for this, where it happens and the factors affecting the rate. Pupils will make links plants being a food source and sustainability issues with a growing population. They will link their knowledge of photosynthesis to greenhouse design to improve food security.</a:t>
            </a:r>
            <a:endParaRPr lang="en-GB" sz="1200" b="1" i="1" dirty="0"/>
          </a:p>
          <a:p>
            <a:r>
              <a:rPr lang="en-GB" sz="1200" b="1" i="1" dirty="0"/>
              <a:t>Prior knowledge</a:t>
            </a:r>
          </a:p>
          <a:p>
            <a:r>
              <a:rPr lang="en-GB" sz="1200" b="1" i="1" dirty="0"/>
              <a:t>KS2 NC – </a:t>
            </a:r>
            <a:r>
              <a:rPr lang="en-GB" sz="1200" i="1" dirty="0"/>
              <a:t>Pupils should be able to label the organs of a flowering plant. They will recognise the basic requirements of plants for life (as simple as water, light, nutrients and room). Pupils should also be aware of plant life cycles including pollination and seed dispersal (note – most of this is early KS2 so knowledge will need to be revisited as may not have been covered in Year5/6).</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308175874"/>
              </p:ext>
            </p:extLst>
          </p:nvPr>
        </p:nvGraphicFramePr>
        <p:xfrm>
          <a:off x="60567" y="2441478"/>
          <a:ext cx="12070866" cy="4311231"/>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GB" sz="1100" b="0" u="none" baseline="0" dirty="0">
                          <a:solidFill>
                            <a:srgbClr val="002060"/>
                          </a:solidFill>
                        </a:rPr>
                        <a:t>Photosynthesis is a chemical reaction that takes place in the leaves of plants. This reaction makes the ‘food’ for the plant.</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Carbon dioxide + water                         glucose + oxygen</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Carbon dioxide enters the leaves through the stomata from the air. Water enters the roots from the soil.</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The reaction requires light energy. Chlorophyll is a pigment found in chloroplasts. Chlorophyll absorbs light energy needed for photosynthesis.</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The palisade cells are the specific site of photosynthesis within the leaf. These contain lots of chloroplasts.</a:t>
                      </a:r>
                    </a:p>
                    <a:p>
                      <a:pPr marL="0" indent="0" algn="l">
                        <a:buFont typeface="Arial" panose="020B0604020202020204" pitchFamily="34" charset="0"/>
                        <a:buNone/>
                      </a:pPr>
                      <a:endParaRPr lang="en-GB" sz="1100" b="0" u="none" baseline="0" dirty="0">
                        <a:solidFill>
                          <a:srgbClr val="002060"/>
                        </a:solidFill>
                      </a:endParaRPr>
                    </a:p>
                    <a:p>
                      <a:pPr marL="0" indent="0" algn="l">
                        <a:buFont typeface="Arial" panose="020B0604020202020204" pitchFamily="34" charset="0"/>
                        <a:buNone/>
                      </a:pPr>
                      <a:r>
                        <a:rPr lang="en-GB" sz="1100" b="0" u="none" baseline="0" dirty="0">
                          <a:solidFill>
                            <a:srgbClr val="002060"/>
                          </a:solidFill>
                        </a:rPr>
                        <a:t>Glucose molecules join together to form chains of starch. Starch is stored in the plant. The reagent used to test for starch is iodine solution. The colour change is brown/orange to blue/black for a positive result.</a:t>
                      </a:r>
                    </a:p>
                    <a:p>
                      <a:pPr marL="0" indent="0" algn="l">
                        <a:buFont typeface="Arial" panose="020B0604020202020204" pitchFamily="34" charset="0"/>
                        <a:buNone/>
                      </a:pPr>
                      <a:endParaRPr lang="en-GB"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rgbClr val="002060"/>
                          </a:solidFill>
                        </a:rPr>
                        <a:t>Limiting factors are factors that can slow down the rate of photosynthesis. These are temperature, light and carbon dioxide. Increasing light intensity increases the rate of photosynthesis up to a point then other factors become a limiting factor. Increasing carbon dioxide concentration increases the rate of photosynthesis up to a point then other factors become a limiting factor. Photosynthesis works best at warm temperatures (30-40</a:t>
                      </a:r>
                      <a:r>
                        <a:rPr lang="en-GB" sz="1100" b="0" u="none" baseline="30000" dirty="0">
                          <a:solidFill>
                            <a:srgbClr val="002060"/>
                          </a:solidFill>
                        </a:rPr>
                        <a:t>0</a:t>
                      </a:r>
                      <a:r>
                        <a:rPr lang="en-GB" sz="1100" b="0" u="none" baseline="0" dirty="0">
                          <a:solidFill>
                            <a:srgbClr val="002060"/>
                          </a:solidFill>
                        </a:rPr>
                        <a:t>C), the rate of photosynthesis slows at lower temperatures and stops altogether at high temperatures.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rgbClr val="002060"/>
                          </a:solidFill>
                        </a:rPr>
                        <a:t>A plant obtains minerals from the soil, these are for healthy growth. One example is nitrates, these help the plant to grow. Fertilisers can be used to add nitrates to help crops grow.</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rgbClr val="002060"/>
                          </a:solidFill>
                        </a:rPr>
                        <a:t>Formulae:</a:t>
                      </a:r>
                    </a:p>
                    <a:p>
                      <a:pPr marL="0" indent="0" algn="l">
                        <a:buFont typeface="Arial" panose="020B0604020202020204" pitchFamily="34" charset="0"/>
                        <a:buNone/>
                      </a:pPr>
                      <a:r>
                        <a:rPr lang="en-GB" sz="1100" b="0" u="none" dirty="0">
                          <a:solidFill>
                            <a:srgbClr val="002060"/>
                          </a:solidFill>
                        </a:rPr>
                        <a:t>CO</a:t>
                      </a:r>
                      <a:r>
                        <a:rPr lang="en-GB" sz="1100" b="0" u="none" baseline="-25000" dirty="0">
                          <a:solidFill>
                            <a:srgbClr val="002060"/>
                          </a:solidFill>
                        </a:rPr>
                        <a:t>2</a:t>
                      </a:r>
                    </a:p>
                    <a:p>
                      <a:pPr marL="0" indent="0" algn="l">
                        <a:buFont typeface="Arial" panose="020B0604020202020204" pitchFamily="34" charset="0"/>
                        <a:buNone/>
                      </a:pPr>
                      <a:r>
                        <a:rPr lang="en-GB" sz="1100" b="0" u="none" dirty="0">
                          <a:solidFill>
                            <a:srgbClr val="002060"/>
                          </a:solidFill>
                        </a:rPr>
                        <a:t>O</a:t>
                      </a:r>
                      <a:r>
                        <a:rPr lang="en-GB" sz="1100" b="0" u="none" baseline="-25000" dirty="0">
                          <a:solidFill>
                            <a:srgbClr val="002060"/>
                          </a:solidFill>
                        </a:rPr>
                        <a:t>2</a:t>
                      </a:r>
                    </a:p>
                    <a:p>
                      <a:pPr marL="0" indent="0" algn="l">
                        <a:buFont typeface="Arial" panose="020B0604020202020204" pitchFamily="34" charset="0"/>
                        <a:buNone/>
                      </a:pPr>
                      <a:r>
                        <a:rPr lang="en-GB" sz="1100" b="0" u="none" dirty="0">
                          <a:solidFill>
                            <a:srgbClr val="002060"/>
                          </a:solidFill>
                        </a:rPr>
                        <a:t>C</a:t>
                      </a:r>
                      <a:r>
                        <a:rPr lang="en-GB" sz="1100" b="0" u="none" baseline="-25000" dirty="0">
                          <a:solidFill>
                            <a:srgbClr val="002060"/>
                          </a:solidFill>
                        </a:rPr>
                        <a:t>6</a:t>
                      </a:r>
                      <a:r>
                        <a:rPr lang="en-GB" sz="1100" b="0" u="none" dirty="0">
                          <a:solidFill>
                            <a:srgbClr val="002060"/>
                          </a:solidFill>
                        </a:rPr>
                        <a:t>H</a:t>
                      </a:r>
                      <a:r>
                        <a:rPr lang="en-GB" sz="1100" b="0" u="none" baseline="-25000" dirty="0">
                          <a:solidFill>
                            <a:srgbClr val="002060"/>
                          </a:solidFill>
                        </a:rPr>
                        <a:t>12</a:t>
                      </a:r>
                      <a:r>
                        <a:rPr lang="en-GB" sz="1100" b="0" u="none" dirty="0">
                          <a:solidFill>
                            <a:srgbClr val="002060"/>
                          </a:solidFill>
                        </a:rPr>
                        <a:t>0</a:t>
                      </a:r>
                      <a:r>
                        <a:rPr lang="en-GB" sz="1100" b="0" u="none" baseline="-25000" dirty="0">
                          <a:solidFill>
                            <a:srgbClr val="002060"/>
                          </a:solidFill>
                        </a:rPr>
                        <a:t>6</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Glucose is stored as starch because starch is insoluble.</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i="0" u="none" dirty="0">
                          <a:solidFill>
                            <a:srgbClr val="002060"/>
                          </a:solidFill>
                        </a:rPr>
                        <a:t>Photosynthesis (etymology).</a:t>
                      </a:r>
                    </a:p>
                    <a:p>
                      <a:pPr marL="0" indent="0" algn="l">
                        <a:buFont typeface="Arial" panose="020B0604020202020204" pitchFamily="34" charset="0"/>
                        <a:buNone/>
                      </a:pPr>
                      <a:r>
                        <a:rPr lang="en-GB" sz="1100" b="0" i="0" u="none" dirty="0">
                          <a:solidFill>
                            <a:srgbClr val="002060"/>
                          </a:solidFill>
                        </a:rPr>
                        <a:t>Sunlight</a:t>
                      </a:r>
                    </a:p>
                    <a:p>
                      <a:pPr marL="0" indent="0" algn="l">
                        <a:buFont typeface="Arial" panose="020B0604020202020204" pitchFamily="34" charset="0"/>
                        <a:buNone/>
                      </a:pPr>
                      <a:r>
                        <a:rPr lang="en-GB" sz="1100" b="0" i="0" u="none" dirty="0">
                          <a:solidFill>
                            <a:srgbClr val="002060"/>
                          </a:solidFill>
                        </a:rPr>
                        <a:t>Carbon dioxide</a:t>
                      </a:r>
                    </a:p>
                    <a:p>
                      <a:pPr marL="0" indent="0" algn="l">
                        <a:buFont typeface="Arial" panose="020B0604020202020204" pitchFamily="34" charset="0"/>
                        <a:buNone/>
                      </a:pPr>
                      <a:r>
                        <a:rPr lang="en-GB" sz="1100" b="0" i="0" u="none" dirty="0">
                          <a:solidFill>
                            <a:srgbClr val="002060"/>
                          </a:solidFill>
                        </a:rPr>
                        <a:t>Water</a:t>
                      </a:r>
                    </a:p>
                    <a:p>
                      <a:pPr marL="0" indent="0" algn="l">
                        <a:buFont typeface="Arial" panose="020B0604020202020204" pitchFamily="34" charset="0"/>
                        <a:buNone/>
                      </a:pPr>
                      <a:r>
                        <a:rPr lang="en-GB" sz="1100" b="0" i="0" u="none" dirty="0">
                          <a:solidFill>
                            <a:srgbClr val="002060"/>
                          </a:solidFill>
                        </a:rPr>
                        <a:t>Roots</a:t>
                      </a:r>
                    </a:p>
                    <a:p>
                      <a:pPr marL="0" indent="0" algn="l">
                        <a:buFont typeface="Arial" panose="020B0604020202020204" pitchFamily="34" charset="0"/>
                        <a:buNone/>
                      </a:pPr>
                      <a:r>
                        <a:rPr lang="en-GB" sz="1100" b="0" i="0" u="none" dirty="0">
                          <a:solidFill>
                            <a:srgbClr val="002060"/>
                          </a:solidFill>
                        </a:rPr>
                        <a:t>Stem</a:t>
                      </a:r>
                    </a:p>
                    <a:p>
                      <a:pPr marL="0" indent="0" algn="l">
                        <a:buFont typeface="Arial" panose="020B0604020202020204" pitchFamily="34" charset="0"/>
                        <a:buNone/>
                      </a:pPr>
                      <a:r>
                        <a:rPr lang="en-GB" sz="1100" b="0" i="0" u="none" dirty="0">
                          <a:solidFill>
                            <a:srgbClr val="002060"/>
                          </a:solidFill>
                        </a:rPr>
                        <a:t>Leaves</a:t>
                      </a:r>
                    </a:p>
                    <a:p>
                      <a:pPr marL="0" indent="0" algn="l">
                        <a:buFont typeface="Arial" panose="020B0604020202020204" pitchFamily="34" charset="0"/>
                        <a:buNone/>
                      </a:pPr>
                      <a:r>
                        <a:rPr lang="en-GB" sz="1100" b="0" i="0" u="none" dirty="0">
                          <a:solidFill>
                            <a:srgbClr val="002060"/>
                          </a:solidFill>
                        </a:rPr>
                        <a:t>Palisade cells</a:t>
                      </a:r>
                    </a:p>
                    <a:p>
                      <a:pPr marL="0" indent="0" algn="l">
                        <a:buFont typeface="Arial" panose="020B0604020202020204" pitchFamily="34" charset="0"/>
                        <a:buNone/>
                      </a:pPr>
                      <a:r>
                        <a:rPr lang="en-GB" sz="1100" b="0" i="0" u="none" dirty="0">
                          <a:solidFill>
                            <a:srgbClr val="002060"/>
                          </a:solidFill>
                        </a:rPr>
                        <a:t>Limiting factor</a:t>
                      </a:r>
                    </a:p>
                    <a:p>
                      <a:pPr marL="0" indent="0" algn="l">
                        <a:buFont typeface="Arial" panose="020B0604020202020204" pitchFamily="34" charset="0"/>
                        <a:buNone/>
                      </a:pPr>
                      <a:r>
                        <a:rPr lang="en-GB" sz="1100" b="0" i="0" u="none" dirty="0">
                          <a:solidFill>
                            <a:srgbClr val="002060"/>
                          </a:solidFill>
                        </a:rPr>
                        <a:t>Iodine solution</a:t>
                      </a:r>
                    </a:p>
                    <a:p>
                      <a:pPr marL="0" indent="0" algn="l">
                        <a:buFont typeface="Arial" panose="020B0604020202020204" pitchFamily="34" charset="0"/>
                        <a:buNone/>
                      </a:pPr>
                      <a:r>
                        <a:rPr lang="en-GB" sz="1100" b="0" i="0" u="none" dirty="0">
                          <a:solidFill>
                            <a:srgbClr val="002060"/>
                          </a:solidFill>
                        </a:rPr>
                        <a:t>Reagent</a:t>
                      </a:r>
                    </a:p>
                    <a:p>
                      <a:pPr marL="0" indent="0" algn="l">
                        <a:buFont typeface="Arial" panose="020B0604020202020204" pitchFamily="34" charset="0"/>
                        <a:buNone/>
                      </a:pPr>
                      <a:r>
                        <a:rPr lang="en-GB" sz="1100" b="0" i="0" u="none" dirty="0">
                          <a:solidFill>
                            <a:srgbClr val="002060"/>
                          </a:solidFill>
                        </a:rPr>
                        <a:t>Starch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i="0" u="none" dirty="0">
                          <a:solidFill>
                            <a:srgbClr val="002060"/>
                          </a:solidFill>
                        </a:rPr>
                        <a:t>Chlorophyll (etymology).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i="0" u="none" dirty="0">
                          <a:solidFill>
                            <a:srgbClr val="002060"/>
                          </a:solidFill>
                        </a:rPr>
                        <a:t>Chloroplasts (etymology).</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US" sz="1100" b="1" u="sng" dirty="0">
                          <a:solidFill>
                            <a:srgbClr val="002060"/>
                          </a:solidFill>
                        </a:rPr>
                        <a:t>Personal development</a:t>
                      </a:r>
                    </a:p>
                    <a:p>
                      <a:pPr algn="l"/>
                      <a:endParaRPr lang="en-US" sz="1100" b="1" u="sng" dirty="0">
                        <a:solidFill>
                          <a:srgbClr val="002060"/>
                        </a:solidFill>
                      </a:endParaRPr>
                    </a:p>
                    <a:p>
                      <a:pPr algn="l"/>
                      <a:endParaRPr lang="en-US" sz="1100" b="1" u="sng" dirty="0">
                        <a:solidFill>
                          <a:srgbClr val="002060"/>
                        </a:solidFill>
                      </a:endParaRPr>
                    </a:p>
                    <a:p>
                      <a:pPr algn="l"/>
                      <a:endParaRPr lang="en-US" sz="1100" b="1" u="sng" dirty="0">
                        <a:solidFill>
                          <a:srgbClr val="002060"/>
                        </a:solidFill>
                      </a:endParaRPr>
                    </a:p>
                    <a:p>
                      <a:pPr algn="l"/>
                      <a:r>
                        <a:rPr lang="en-US" sz="1100" b="1" u="sng" dirty="0">
                          <a:solidFill>
                            <a:srgbClr val="002060"/>
                          </a:solidFill>
                        </a:rPr>
                        <a:t>Literacy development</a:t>
                      </a:r>
                    </a:p>
                    <a:p>
                      <a:pPr algn="l"/>
                      <a:r>
                        <a:rPr lang="en-US" sz="1100" b="0" u="none" dirty="0">
                          <a:solidFill>
                            <a:srgbClr val="002060"/>
                          </a:solidFill>
                        </a:rPr>
                        <a:t>Annotate the word equation for photosynthesis</a:t>
                      </a:r>
                      <a:endParaRPr lang="en-US" sz="1100" b="1" u="sng" dirty="0">
                        <a:solidFill>
                          <a:srgbClr val="002060"/>
                        </a:solidFill>
                      </a:endParaRPr>
                    </a:p>
                    <a:p>
                      <a:pPr algn="l"/>
                      <a:endParaRPr lang="en-US" sz="1100" b="1" u="sng" dirty="0">
                        <a:solidFill>
                          <a:srgbClr val="002060"/>
                        </a:solidFill>
                      </a:endParaRPr>
                    </a:p>
                    <a:p>
                      <a:pPr algn="l"/>
                      <a:r>
                        <a:rPr lang="en-US" sz="1100" b="1" u="sng" dirty="0">
                          <a:solidFill>
                            <a:srgbClr val="002060"/>
                          </a:solidFill>
                        </a:rPr>
                        <a:t>Numeracy development</a:t>
                      </a:r>
                    </a:p>
                    <a:p>
                      <a:pPr algn="l"/>
                      <a:r>
                        <a:rPr lang="en-US" sz="1100" b="0" u="none" dirty="0">
                          <a:solidFill>
                            <a:srgbClr val="002060"/>
                          </a:solidFill>
                        </a:rPr>
                        <a:t>Balanced symbol equation for photosynthesis. Use data to describe the pattern/trend of limiting factors from a graph.</a:t>
                      </a:r>
                      <a:endParaRPr lang="en-GB" sz="1100" b="0" u="none" dirty="0">
                        <a:solidFill>
                          <a:srgbClr val="002060"/>
                        </a:solidFill>
                      </a:endParaRPr>
                    </a:p>
                    <a:p>
                      <a:pPr algn="l"/>
                      <a:endParaRPr lang="en-GB" sz="1100" b="1" u="sng" dirty="0">
                        <a:solidFill>
                          <a:srgbClr val="002060"/>
                        </a:solidFill>
                      </a:endParaRPr>
                    </a:p>
                    <a:p>
                      <a:pPr algn="l"/>
                      <a:endParaRPr lang="en-GB" sz="1100" b="1" u="sng" dirty="0">
                        <a:solidFill>
                          <a:srgbClr val="002060"/>
                        </a:solidFill>
                      </a:endParaRPr>
                    </a:p>
                    <a:p>
                      <a:pPr algn="l"/>
                      <a:r>
                        <a:rPr lang="en-GB" sz="1100" b="1" u="sng" dirty="0">
                          <a:solidFill>
                            <a:srgbClr val="002060"/>
                          </a:solidFill>
                        </a:rPr>
                        <a:t>WOW zone tasks</a:t>
                      </a:r>
                    </a:p>
                    <a:p>
                      <a:pPr algn="l"/>
                      <a:r>
                        <a:rPr lang="en-GB" sz="1100" b="0" u="none" dirty="0">
                          <a:solidFill>
                            <a:srgbClr val="002060"/>
                          </a:solidFill>
                        </a:rPr>
                        <a:t>Describe the process of photosynthesis.</a:t>
                      </a:r>
                    </a:p>
                    <a:p>
                      <a:pPr algn="l"/>
                      <a:endParaRPr lang="en-GB" sz="1100" b="0" u="none" dirty="0">
                        <a:solidFill>
                          <a:srgbClr val="002060"/>
                        </a:solidFill>
                      </a:endParaRPr>
                    </a:p>
                    <a:p>
                      <a:pPr algn="l"/>
                      <a:r>
                        <a:rPr lang="en-GB" sz="1100" b="1" u="sng" dirty="0">
                          <a:solidFill>
                            <a:srgbClr val="002060"/>
                          </a:solidFill>
                        </a:rPr>
                        <a:t>WHERE NEXT?</a:t>
                      </a:r>
                    </a:p>
                    <a:p>
                      <a:pPr algn="l"/>
                      <a:endParaRPr lang="en-GB" sz="1100" b="0" u="none" dirty="0">
                        <a:solidFill>
                          <a:srgbClr val="002060"/>
                        </a:solidFill>
                      </a:endParaRPr>
                    </a:p>
                    <a:p>
                      <a:pPr algn="l"/>
                      <a:r>
                        <a:rPr lang="en-GB" sz="1100" b="0" u="none" dirty="0">
                          <a:solidFill>
                            <a:srgbClr val="002060"/>
                          </a:solidFill>
                        </a:rPr>
                        <a:t>KS4 – Biology Paper 2 – Bioenergetics unit.</a:t>
                      </a:r>
                    </a:p>
                    <a:p>
                      <a:pPr algn="l"/>
                      <a:endParaRPr lang="en-GB" sz="1100" b="0" u="none"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3073" t="2724" r="2388" b="2722"/>
          <a:stretch/>
        </p:blipFill>
        <p:spPr>
          <a:xfrm>
            <a:off x="7470383" y="0"/>
            <a:ext cx="4721617" cy="2308324"/>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212591" y="323165"/>
            <a:ext cx="3157774" cy="1661993"/>
          </a:xfrm>
          <a:prstGeom prst="rect">
            <a:avLst/>
          </a:prstGeom>
          <a:noFill/>
        </p:spPr>
        <p:txBody>
          <a:bodyPr wrap="square" rtlCol="0">
            <a:spAutoFit/>
          </a:bodyPr>
          <a:lstStyle/>
          <a:p>
            <a:r>
              <a:rPr lang="en-GB" sz="1400" b="1" u="sng" dirty="0"/>
              <a:t>The bigger picture:</a:t>
            </a:r>
          </a:p>
          <a:p>
            <a:r>
              <a:rPr lang="en-GB" sz="1400" i="1" dirty="0"/>
              <a:t>Links to food production – need for food security and to aid the development of drugs. Greenhouse design.</a:t>
            </a:r>
          </a:p>
          <a:p>
            <a:endParaRPr lang="en-GB" sz="1400" i="1" dirty="0"/>
          </a:p>
          <a:p>
            <a:r>
              <a:rPr lang="en-GB" sz="1400" i="1" dirty="0"/>
              <a:t>Career link – botanist.</a:t>
            </a:r>
            <a:endParaRPr lang="en-GB" dirty="0"/>
          </a:p>
          <a:p>
            <a:endParaRPr lang="en-GB" dirty="0"/>
          </a:p>
        </p:txBody>
      </p:sp>
      <p:cxnSp>
        <p:nvCxnSpPr>
          <p:cNvPr id="8" name="Straight Arrow Connector 7">
            <a:extLst>
              <a:ext uri="{FF2B5EF4-FFF2-40B4-BE49-F238E27FC236}">
                <a16:creationId xmlns:a16="http://schemas.microsoft.com/office/drawing/2014/main" id="{C50962EB-DA88-49A3-B673-B4718EB87694}"/>
              </a:ext>
            </a:extLst>
          </p:cNvPr>
          <p:cNvCxnSpPr/>
          <p:nvPr/>
        </p:nvCxnSpPr>
        <p:spPr>
          <a:xfrm>
            <a:off x="1643270" y="3246783"/>
            <a:ext cx="51683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7405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239058" y="-20554"/>
            <a:ext cx="6746783"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Plants and Photosynthesis: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600438"/>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the following two WOW zone tasks (guidance and mark schemes can be found within the lesson resources):</a:t>
            </a:r>
          </a:p>
          <a:p>
            <a:r>
              <a:rPr lang="en-GB" sz="1400" b="0" u="none" dirty="0">
                <a:solidFill>
                  <a:srgbClr val="002060"/>
                </a:solidFill>
              </a:rPr>
              <a:t>1. Write out the word equation for photosynthesis and describe how the raw materials are obtained.</a:t>
            </a:r>
          </a:p>
          <a:p>
            <a:endParaRPr lang="en-GB" sz="1400" b="0" u="none" dirty="0">
              <a:solidFill>
                <a:srgbClr val="002060"/>
              </a:solidFill>
            </a:endParaRPr>
          </a:p>
          <a:p>
            <a:r>
              <a:rPr lang="en-GB" sz="1400" b="0" u="none" dirty="0">
                <a:solidFill>
                  <a:srgbClr val="002060"/>
                </a:solidFill>
              </a:rPr>
              <a:t>2. Provide limiting factor graphs – Using the secondary data describe how each factor affects the rate of photosynthesis. Include data in your descriptions.</a:t>
            </a:r>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combine the Biology, Chemistry and Physics curriculum covered so far.  </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610186400"/>
              </p:ext>
            </p:extLst>
          </p:nvPr>
        </p:nvGraphicFramePr>
        <p:xfrm>
          <a:off x="118065" y="2161516"/>
          <a:ext cx="11934500" cy="4405261"/>
        </p:xfrm>
        <a:graphic>
          <a:graphicData uri="http://schemas.openxmlformats.org/drawingml/2006/table">
            <a:tbl>
              <a:tblPr firstRow="1" bandRow="1">
                <a:tableStyleId>{69CF1AB2-1976-4502-BF36-3FF5EA218861}</a:tableStyleId>
              </a:tblPr>
              <a:tblGrid>
                <a:gridCol w="1870223">
                  <a:extLst>
                    <a:ext uri="{9D8B030D-6E8A-4147-A177-3AD203B41FA5}">
                      <a16:colId xmlns:a16="http://schemas.microsoft.com/office/drawing/2014/main" val="26545288"/>
                    </a:ext>
                  </a:extLst>
                </a:gridCol>
                <a:gridCol w="2307265">
                  <a:extLst>
                    <a:ext uri="{9D8B030D-6E8A-4147-A177-3AD203B41FA5}">
                      <a16:colId xmlns:a16="http://schemas.microsoft.com/office/drawing/2014/main" val="3735789182"/>
                    </a:ext>
                  </a:extLst>
                </a:gridCol>
                <a:gridCol w="5178056">
                  <a:extLst>
                    <a:ext uri="{9D8B030D-6E8A-4147-A177-3AD203B41FA5}">
                      <a16:colId xmlns:a16="http://schemas.microsoft.com/office/drawing/2014/main" val="3033360634"/>
                    </a:ext>
                  </a:extLst>
                </a:gridCol>
                <a:gridCol w="2578956">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have basic knowledge of how plants make food:</a:t>
                      </a:r>
                    </a:p>
                    <a:p>
                      <a:endParaRPr lang="en-US" sz="1100" dirty="0">
                        <a:solidFill>
                          <a:schemeClr val="tx1"/>
                        </a:solidFill>
                      </a:endParaRPr>
                    </a:p>
                    <a:p>
                      <a:r>
                        <a:rPr lang="en-US" sz="1100" dirty="0">
                          <a:solidFill>
                            <a:schemeClr val="tx1"/>
                          </a:solidFill>
                        </a:rPr>
                        <a:t>Pupils understand and can recall that plants make their own food. With support with the reactants and products they can arrange them into the equation for photosynthesis.</a:t>
                      </a:r>
                    </a:p>
                    <a:p>
                      <a:endParaRPr lang="en-US" sz="1100" dirty="0">
                        <a:solidFill>
                          <a:schemeClr val="tx1"/>
                        </a:solidFill>
                      </a:endParaRPr>
                    </a:p>
                    <a:p>
                      <a:r>
                        <a:rPr lang="en-US" sz="1100" dirty="0">
                          <a:solidFill>
                            <a:schemeClr val="tx1"/>
                          </a:solidFill>
                        </a:rPr>
                        <a:t>Pupils can make basic links to how plants grow e.g. they will not grow without water or without sunlight.</a:t>
                      </a:r>
                      <a:endParaRPr lang="en-GB" sz="1100" dirty="0">
                        <a:solidFill>
                          <a:schemeClr val="tx1"/>
                        </a:solidFill>
                      </a:endParaRPr>
                    </a:p>
                  </a:txBody>
                  <a:tcPr/>
                </a:tc>
                <a:tc>
                  <a:txBody>
                    <a:bodyPr/>
                    <a:lstStyle/>
                    <a:p>
                      <a:r>
                        <a:rPr lang="en-US" sz="1100" b="1" i="1" dirty="0">
                          <a:solidFill>
                            <a:schemeClr val="tx1"/>
                          </a:solidFill>
                        </a:rPr>
                        <a:t>Pupils must be have an understanding of and be able to recall the basics of how plants make food:</a:t>
                      </a:r>
                    </a:p>
                    <a:p>
                      <a:endParaRPr lang="en-US" sz="1100" dirty="0">
                        <a:solidFill>
                          <a:schemeClr val="tx1"/>
                        </a:solidFill>
                      </a:endParaRPr>
                    </a:p>
                    <a:p>
                      <a:pPr marL="0" indent="0" algn="l">
                        <a:buFont typeface="Arial" panose="020B0604020202020204" pitchFamily="34" charset="0"/>
                        <a:buNone/>
                      </a:pPr>
                      <a:r>
                        <a:rPr lang="en-GB" sz="1100" b="0" u="none" baseline="0" dirty="0">
                          <a:solidFill>
                            <a:schemeClr val="tx1"/>
                          </a:solidFill>
                        </a:rPr>
                        <a:t>Photosynthesis is a chemical reaction that takes place in the leaves of plants. This reaction makes the ‘food’ for the plant.</a:t>
                      </a:r>
                    </a:p>
                    <a:p>
                      <a:pPr marL="0" indent="0" algn="l">
                        <a:buFont typeface="Arial" panose="020B0604020202020204" pitchFamily="34" charset="0"/>
                        <a:buNone/>
                      </a:pPr>
                      <a:endParaRPr lang="en-GB" sz="1100" b="0" u="none" baseline="0" dirty="0">
                        <a:solidFill>
                          <a:schemeClr val="tx1"/>
                        </a:solidFill>
                      </a:endParaRPr>
                    </a:p>
                    <a:p>
                      <a:pPr marL="0" indent="0" algn="l">
                        <a:buFont typeface="Arial" panose="020B0604020202020204" pitchFamily="34" charset="0"/>
                        <a:buNone/>
                      </a:pPr>
                      <a:r>
                        <a:rPr lang="en-GB" sz="1100" b="0" u="none" baseline="0" dirty="0">
                          <a:solidFill>
                            <a:schemeClr val="tx1"/>
                          </a:solidFill>
                        </a:rPr>
                        <a:t>Carbon dioxide + water                         glucose + oxygen</a:t>
                      </a:r>
                    </a:p>
                    <a:p>
                      <a:endParaRPr lang="en-GB" sz="1100" dirty="0">
                        <a:solidFill>
                          <a:schemeClr val="tx1"/>
                        </a:solidFill>
                      </a:endParaRPr>
                    </a:p>
                  </a:txBody>
                  <a:tcPr/>
                </a:tc>
                <a:tc>
                  <a:txBody>
                    <a:bodyPr/>
                    <a:lstStyle/>
                    <a:p>
                      <a:r>
                        <a:rPr lang="en-US" sz="1100" b="1" i="1" dirty="0">
                          <a:solidFill>
                            <a:schemeClr val="tx1"/>
                          </a:solidFill>
                        </a:rPr>
                        <a:t>Pupils must be able to recall the following content:</a:t>
                      </a:r>
                    </a:p>
                    <a:p>
                      <a:endParaRPr lang="en-US" sz="1100" dirty="0">
                        <a:solidFill>
                          <a:schemeClr val="tx1"/>
                        </a:solidFill>
                      </a:endParaRPr>
                    </a:p>
                    <a:p>
                      <a:pPr marL="0" indent="0" algn="l">
                        <a:buFont typeface="Arial" panose="020B0604020202020204" pitchFamily="34" charset="0"/>
                        <a:buNone/>
                      </a:pPr>
                      <a:r>
                        <a:rPr lang="en-GB" sz="1100" b="0" u="none" baseline="0" dirty="0">
                          <a:solidFill>
                            <a:schemeClr val="tx1"/>
                          </a:solidFill>
                        </a:rPr>
                        <a:t>Photosynthesis is a chemical reaction that takes place in the leaves of plants. This reaction makes the ‘food’ for the plant.</a:t>
                      </a:r>
                    </a:p>
                    <a:p>
                      <a:pPr marL="0" indent="0" algn="l">
                        <a:buFont typeface="Arial" panose="020B0604020202020204" pitchFamily="34" charset="0"/>
                        <a:buNone/>
                      </a:pPr>
                      <a:endParaRPr lang="en-GB" sz="1100" b="0" u="none" baseline="0" dirty="0">
                        <a:solidFill>
                          <a:schemeClr val="tx1"/>
                        </a:solidFill>
                      </a:endParaRPr>
                    </a:p>
                    <a:p>
                      <a:pPr marL="0" indent="0" algn="l">
                        <a:buFont typeface="Arial" panose="020B0604020202020204" pitchFamily="34" charset="0"/>
                        <a:buNone/>
                      </a:pPr>
                      <a:r>
                        <a:rPr lang="en-GB" sz="1100" b="0" u="none" baseline="0" dirty="0">
                          <a:solidFill>
                            <a:schemeClr val="tx1"/>
                          </a:solidFill>
                        </a:rPr>
                        <a:t>Carbon dioxide + water                         glucose + oxygen</a:t>
                      </a:r>
                    </a:p>
                    <a:p>
                      <a:pPr marL="0" indent="0" algn="l">
                        <a:buFont typeface="Arial" panose="020B0604020202020204" pitchFamily="34" charset="0"/>
                        <a:buNone/>
                      </a:pPr>
                      <a:endParaRPr lang="en-GB" sz="1100" b="0" u="none" baseline="0" dirty="0">
                        <a:solidFill>
                          <a:schemeClr val="tx1"/>
                        </a:solidFill>
                      </a:endParaRPr>
                    </a:p>
                    <a:p>
                      <a:pPr marL="0" indent="0" algn="l">
                        <a:buFont typeface="Arial" panose="020B0604020202020204" pitchFamily="34" charset="0"/>
                        <a:buNone/>
                      </a:pPr>
                      <a:r>
                        <a:rPr lang="en-GB" sz="1100" b="0" u="none" baseline="0" dirty="0">
                          <a:solidFill>
                            <a:schemeClr val="tx1"/>
                          </a:solidFill>
                        </a:rPr>
                        <a:t>Carbon dioxide enters the leaves through the stomata from the air. Water enters the roots from the soil.</a:t>
                      </a:r>
                    </a:p>
                    <a:p>
                      <a:pPr marL="0" indent="0" algn="l">
                        <a:buFont typeface="Arial" panose="020B0604020202020204" pitchFamily="34" charset="0"/>
                        <a:buNone/>
                      </a:pPr>
                      <a:endParaRPr lang="en-GB" sz="1100" b="0" u="none" baseline="0" dirty="0">
                        <a:solidFill>
                          <a:schemeClr val="tx1"/>
                        </a:solidFill>
                      </a:endParaRPr>
                    </a:p>
                    <a:p>
                      <a:pPr marL="0" indent="0" algn="l">
                        <a:buFont typeface="Arial" panose="020B0604020202020204" pitchFamily="34" charset="0"/>
                        <a:buNone/>
                      </a:pPr>
                      <a:r>
                        <a:rPr lang="en-GB" sz="1100" b="0" u="none" baseline="0" dirty="0">
                          <a:solidFill>
                            <a:schemeClr val="tx1"/>
                          </a:solidFill>
                        </a:rPr>
                        <a:t>The reaction requires light energy. Chlorophyll is a pigment found in chloroplasts. Chlorophyll absorbs light energy needed for photosynthesis.</a:t>
                      </a:r>
                    </a:p>
                    <a:p>
                      <a:pPr marL="0" indent="0" algn="l">
                        <a:buFont typeface="Arial" panose="020B0604020202020204" pitchFamily="34" charset="0"/>
                        <a:buNone/>
                      </a:pPr>
                      <a:endParaRPr lang="en-GB" sz="1100" b="0" u="none" baseline="0" dirty="0">
                        <a:solidFill>
                          <a:schemeClr val="tx1"/>
                        </a:solidFill>
                      </a:endParaRPr>
                    </a:p>
                    <a:p>
                      <a:pPr marL="0" indent="0" algn="l">
                        <a:buFont typeface="Arial" panose="020B0604020202020204" pitchFamily="34" charset="0"/>
                        <a:buNone/>
                      </a:pPr>
                      <a:r>
                        <a:rPr lang="en-GB" sz="1100" b="0" u="none" baseline="0" dirty="0">
                          <a:solidFill>
                            <a:schemeClr val="tx1"/>
                          </a:solidFill>
                        </a:rPr>
                        <a:t>The palisade cells are the specific site of photosynthesis within the leaf. These contain lots of chloroplasts.</a:t>
                      </a:r>
                    </a:p>
                    <a:p>
                      <a:pPr marL="0" indent="0" algn="l">
                        <a:buFont typeface="Arial" panose="020B0604020202020204" pitchFamily="34" charset="0"/>
                        <a:buNone/>
                      </a:pPr>
                      <a:endParaRPr lang="en-US" sz="1100" b="0" u="none" baseline="0" dirty="0">
                        <a:solidFill>
                          <a:schemeClr val="tx1"/>
                        </a:solidFill>
                      </a:endParaRPr>
                    </a:p>
                    <a:p>
                      <a:r>
                        <a:rPr lang="en-US" sz="1100" dirty="0">
                          <a:solidFill>
                            <a:schemeClr val="tx1"/>
                          </a:solidFill>
                        </a:rPr>
                        <a:t>Describing limiting factor graphs using the terms increase, decrease, rate, optimum, limiting factor and using quantitative information.</a:t>
                      </a:r>
                    </a:p>
                    <a:p>
                      <a:endParaRPr lang="en-US" sz="1100" dirty="0">
                        <a:solidFill>
                          <a:schemeClr val="tx1"/>
                        </a:solidFill>
                      </a:endParaRPr>
                    </a:p>
                    <a:p>
                      <a:r>
                        <a:rPr lang="en-US" sz="1100" dirty="0">
                          <a:solidFill>
                            <a:schemeClr val="tx1"/>
                          </a:solidFill>
                        </a:rPr>
                        <a:t>Explain starch tests on a variegated leaf.</a:t>
                      </a:r>
                    </a:p>
                    <a:p>
                      <a:pPr marL="0" indent="0" algn="l">
                        <a:buFont typeface="Arial" panose="020B0604020202020204" pitchFamily="34" charset="0"/>
                        <a:buNone/>
                      </a:pPr>
                      <a:endParaRPr lang="en-GB" sz="1100" b="0" u="none" baseline="0" dirty="0">
                        <a:solidFill>
                          <a:schemeClr val="tx1"/>
                        </a:solidFill>
                      </a:endParaRPr>
                    </a:p>
                    <a:p>
                      <a:endParaRPr lang="en-GB" sz="1100" dirty="0">
                        <a:solidFill>
                          <a:schemeClr val="tx1"/>
                        </a:solidFill>
                      </a:endParaRPr>
                    </a:p>
                  </a:txBody>
                  <a:tcPr/>
                </a:tc>
                <a:tc>
                  <a:txBody>
                    <a:bodyPr/>
                    <a:lstStyle/>
                    <a:p>
                      <a:r>
                        <a:rPr lang="en-US" sz="1100" b="1" i="1" dirty="0">
                          <a:solidFill>
                            <a:schemeClr val="tx1"/>
                          </a:solidFill>
                        </a:rPr>
                        <a:t>Pupils should be able to recall all the content in the knowledge journey and demonstrate application through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tx1"/>
                        </a:solidFill>
                      </a:endParaRPr>
                    </a:p>
                    <a:p>
                      <a:pPr marL="0" indent="0" algn="l">
                        <a:buFont typeface="Arial" panose="020B0604020202020204" pitchFamily="34" charset="0"/>
                        <a:buNone/>
                      </a:pPr>
                      <a:r>
                        <a:rPr lang="en-GB" sz="1100" b="0" u="none" dirty="0">
                          <a:solidFill>
                            <a:schemeClr val="tx1"/>
                          </a:solidFill>
                        </a:rPr>
                        <a:t>Formulae:</a:t>
                      </a:r>
                    </a:p>
                    <a:p>
                      <a:pPr marL="0" indent="0" algn="l">
                        <a:buFont typeface="Arial" panose="020B0604020202020204" pitchFamily="34" charset="0"/>
                        <a:buNone/>
                      </a:pPr>
                      <a:r>
                        <a:rPr lang="en-GB" sz="1100" b="0" u="none" dirty="0">
                          <a:solidFill>
                            <a:schemeClr val="tx1"/>
                          </a:solidFill>
                        </a:rPr>
                        <a:t>CO</a:t>
                      </a:r>
                      <a:r>
                        <a:rPr lang="en-GB" sz="1100" b="0" u="none" baseline="-25000" dirty="0">
                          <a:solidFill>
                            <a:schemeClr val="tx1"/>
                          </a:solidFill>
                        </a:rPr>
                        <a:t>2</a:t>
                      </a:r>
                    </a:p>
                    <a:p>
                      <a:pPr marL="0" indent="0" algn="l">
                        <a:buFont typeface="Arial" panose="020B0604020202020204" pitchFamily="34" charset="0"/>
                        <a:buNone/>
                      </a:pPr>
                      <a:r>
                        <a:rPr lang="en-GB" sz="1100" b="0" u="none" dirty="0">
                          <a:solidFill>
                            <a:schemeClr val="tx1"/>
                          </a:solidFill>
                        </a:rPr>
                        <a:t>O</a:t>
                      </a:r>
                      <a:r>
                        <a:rPr lang="en-GB" sz="1100" b="0" u="none" baseline="-25000" dirty="0">
                          <a:solidFill>
                            <a:schemeClr val="tx1"/>
                          </a:solidFill>
                        </a:rPr>
                        <a:t>2</a:t>
                      </a:r>
                    </a:p>
                    <a:p>
                      <a:pPr marL="0" indent="0" algn="l">
                        <a:buFont typeface="Arial" panose="020B0604020202020204" pitchFamily="34" charset="0"/>
                        <a:buNone/>
                      </a:pPr>
                      <a:r>
                        <a:rPr lang="en-GB" sz="1100" b="0" u="none" dirty="0">
                          <a:solidFill>
                            <a:schemeClr val="tx1"/>
                          </a:solidFill>
                        </a:rPr>
                        <a:t>C</a:t>
                      </a:r>
                      <a:r>
                        <a:rPr lang="en-GB" sz="1100" b="0" u="none" baseline="-25000" dirty="0">
                          <a:solidFill>
                            <a:schemeClr val="tx1"/>
                          </a:solidFill>
                        </a:rPr>
                        <a:t>6</a:t>
                      </a:r>
                      <a:r>
                        <a:rPr lang="en-GB" sz="1100" b="0" u="none" dirty="0">
                          <a:solidFill>
                            <a:schemeClr val="tx1"/>
                          </a:solidFill>
                        </a:rPr>
                        <a:t>H</a:t>
                      </a:r>
                      <a:r>
                        <a:rPr lang="en-GB" sz="1100" b="0" u="none" baseline="-25000" dirty="0">
                          <a:solidFill>
                            <a:schemeClr val="tx1"/>
                          </a:solidFill>
                        </a:rPr>
                        <a:t>12</a:t>
                      </a:r>
                      <a:r>
                        <a:rPr lang="en-GB" sz="1100" b="0" u="none" dirty="0">
                          <a:solidFill>
                            <a:schemeClr val="tx1"/>
                          </a:solidFill>
                        </a:rPr>
                        <a:t>0</a:t>
                      </a:r>
                      <a:r>
                        <a:rPr lang="en-GB" sz="1100" b="0" u="none" baseline="-25000" dirty="0">
                          <a:solidFill>
                            <a:schemeClr val="tx1"/>
                          </a:solidFill>
                        </a:rPr>
                        <a:t>6</a:t>
                      </a:r>
                    </a:p>
                    <a:p>
                      <a:pPr marL="0" indent="0" algn="l">
                        <a:buFont typeface="Arial" panose="020B0604020202020204" pitchFamily="34" charset="0"/>
                        <a:buNone/>
                      </a:pPr>
                      <a:endParaRPr lang="en-GB" sz="1100" b="0" u="none" dirty="0">
                        <a:solidFill>
                          <a:schemeClr val="tx1"/>
                        </a:solidFill>
                      </a:endParaRPr>
                    </a:p>
                    <a:p>
                      <a:pPr marL="0" indent="0" algn="l">
                        <a:buFont typeface="Arial" panose="020B0604020202020204" pitchFamily="34" charset="0"/>
                        <a:buNone/>
                      </a:pPr>
                      <a:r>
                        <a:rPr lang="en-GB" sz="1100" b="0" u="none" dirty="0">
                          <a:solidFill>
                            <a:schemeClr val="tx1"/>
                          </a:solidFill>
                        </a:rPr>
                        <a:t>Glucose is stored as starch because starch is insoluble.</a:t>
                      </a:r>
                    </a:p>
                    <a:p>
                      <a:endParaRPr lang="en-US" sz="1100" dirty="0">
                        <a:solidFill>
                          <a:schemeClr val="tx1"/>
                        </a:solidFill>
                      </a:endParaRPr>
                    </a:p>
                    <a:p>
                      <a:r>
                        <a:rPr lang="en-US" sz="1100" dirty="0">
                          <a:solidFill>
                            <a:schemeClr val="tx1"/>
                          </a:solidFill>
                        </a:rPr>
                        <a:t>Independently plot data for limiting factors, choosing the method to display data, deciding appropriate scales, accurate plotting and appropriate lines of best fit.</a:t>
                      </a:r>
                    </a:p>
                    <a:p>
                      <a:endParaRPr lang="en-US" sz="1100" dirty="0">
                        <a:solidFill>
                          <a:schemeClr val="tx1"/>
                        </a:solidFill>
                      </a:endParaRPr>
                    </a:p>
                    <a:p>
                      <a:r>
                        <a:rPr lang="en-US" sz="1100" b="1" i="1" dirty="0">
                          <a:solidFill>
                            <a:schemeClr val="tx1"/>
                          </a:solidFill>
                        </a:rPr>
                        <a:t>P</a:t>
                      </a:r>
                      <a:r>
                        <a:rPr lang="en-GB" sz="1100" b="1" i="1" dirty="0" err="1">
                          <a:solidFill>
                            <a:schemeClr val="tx1"/>
                          </a:solidFill>
                        </a:rPr>
                        <a:t>upils</a:t>
                      </a:r>
                      <a:r>
                        <a:rPr lang="en-GB" sz="1100" b="1" i="1" dirty="0">
                          <a:solidFill>
                            <a:schemeClr val="tx1"/>
                          </a:solidFill>
                        </a:rPr>
                        <a:t> should also be able to use all Tier 3 vocabulary on the knowledge journey independently and in context.</a:t>
                      </a:r>
                    </a:p>
                  </a:txBody>
                  <a:tcPr/>
                </a:tc>
                <a:extLst>
                  <a:ext uri="{0D108BD9-81ED-4DB2-BD59-A6C34878D82A}">
                    <a16:rowId xmlns:a16="http://schemas.microsoft.com/office/drawing/2014/main" val="962034636"/>
                  </a:ext>
                </a:extLst>
              </a:tr>
            </a:tbl>
          </a:graphicData>
        </a:graphic>
      </p:graphicFrame>
      <p:cxnSp>
        <p:nvCxnSpPr>
          <p:cNvPr id="3" name="Straight Arrow Connector 2">
            <a:extLst>
              <a:ext uri="{FF2B5EF4-FFF2-40B4-BE49-F238E27FC236}">
                <a16:creationId xmlns:a16="http://schemas.microsoft.com/office/drawing/2014/main" id="{721C24C2-B66C-460E-A846-4DA424105E0F}"/>
              </a:ext>
            </a:extLst>
          </p:cNvPr>
          <p:cNvCxnSpPr/>
          <p:nvPr/>
        </p:nvCxnSpPr>
        <p:spPr>
          <a:xfrm>
            <a:off x="5762847" y="3763926"/>
            <a:ext cx="6166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DB5089D9-91AF-43E6-ACE3-FBEE4484BCD1}"/>
              </a:ext>
            </a:extLst>
          </p:cNvPr>
          <p:cNvCxnSpPr/>
          <p:nvPr/>
        </p:nvCxnSpPr>
        <p:spPr>
          <a:xfrm>
            <a:off x="3480391" y="4596810"/>
            <a:ext cx="6166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1000</Words>
  <Application>Microsoft Office PowerPoint</Application>
  <PresentationFormat>Widescreen</PresentationFormat>
  <Paragraphs>114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Hillside High School</dc:creator>
  <cp:lastModifiedBy>Nelson, Jody</cp:lastModifiedBy>
  <cp:revision>6</cp:revision>
  <dcterms:created xsi:type="dcterms:W3CDTF">2020-02-24T13:49:34Z</dcterms:created>
  <dcterms:modified xsi:type="dcterms:W3CDTF">2020-11-18T13:17:08Z</dcterms:modified>
</cp:coreProperties>
</file>