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p:scale>
          <a:sx n="90" d="100"/>
          <a:sy n="90" d="100"/>
        </p:scale>
        <p:origin x="372" y="-17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06/07/2020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06/07/2020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06/07/2020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06/07/2020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06/07/2020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06/07/2020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06/07/2020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115031" y="131292"/>
            <a:ext cx="4342151"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Pressure: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529491"/>
            <a:ext cx="7857592" cy="1569660"/>
          </a:xfrm>
          <a:prstGeom prst="rect">
            <a:avLst/>
          </a:prstGeom>
          <a:solidFill>
            <a:schemeClr val="accent5">
              <a:lumMod val="20000"/>
              <a:lumOff val="80000"/>
            </a:schemeClr>
          </a:solidFill>
          <a:ln w="3175">
            <a:noFill/>
          </a:ln>
        </p:spPr>
        <p:txBody>
          <a:bodyPr wrap="square" rtlCol="0">
            <a:spAutoFit/>
          </a:bodyPr>
          <a:lstStyle/>
          <a:p>
            <a:r>
              <a:rPr lang="en-GB" sz="1200" dirty="0"/>
              <a:t>In this unit pupils will learn about the atmospheric pressure, decreases with increase of height as weight of air above decreases with height. pressure in liquids, increasing with depth; </a:t>
            </a:r>
            <a:r>
              <a:rPr lang="en-GB" sz="1200" dirty="0" err="1"/>
              <a:t>upthrust</a:t>
            </a:r>
            <a:r>
              <a:rPr lang="en-GB" sz="1200" dirty="0"/>
              <a:t> effects, floating and sinking. pressure measured by ratio of force over area – acting normal to any surface.  </a:t>
            </a:r>
          </a:p>
          <a:p>
            <a:r>
              <a:rPr lang="en-GB" sz="1200" b="1" i="1" dirty="0"/>
              <a:t>Prior knowledge</a:t>
            </a:r>
          </a:p>
          <a:p>
            <a:r>
              <a:rPr lang="en-GB" sz="1200" b="1" i="1" dirty="0"/>
              <a:t>KS2 NC </a:t>
            </a:r>
            <a:r>
              <a:rPr lang="en-GB" sz="1200" i="1" dirty="0"/>
              <a:t>Pupils should be taught to: find out how the shapes of solid objects made from some materials can be changed by squashing, bending, twisting and stretching, compare and group materials together, according to whether they are solids, liquids or gases, Pupils should observe water as a solid, a liquid and a gas and should note the changes to water when it is heated or cooled, </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85427407"/>
              </p:ext>
            </p:extLst>
          </p:nvPr>
        </p:nvGraphicFramePr>
        <p:xfrm>
          <a:off x="121134" y="2441261"/>
          <a:ext cx="12070866" cy="528828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Encourage pupils to distinguish between the terms ‘force’ and ‘pressure’, and avoid saying the ‘pressure is concentrated’ instead of ‘the force is concentrated’. Draw the conclusion that the area over which a force is concentrated makes a difference to its effect. State the relationship: pressure = force ÷ area.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Explain that gases and liquids have internal pressure which depends on the weight of fluid above, so pressure increases with depth. The effect of atmospheric pressure or underwater pressure is due to the number of particles above and object. Ensure pupils understand that each particle has a weight, therefore the more particles above and object the greater the pressure exerted on the object and visa versa.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Explain what is meant by gas pressure in terms of the forces exerted by the gas molecules on a given area.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Introduce the word ‘pneumatics’; ask about experiences of gases under pressure, </a:t>
                      </a:r>
                      <a:r>
                        <a:rPr lang="en-GB" sz="1100" dirty="0" err="1"/>
                        <a:t>eg</a:t>
                      </a:r>
                      <a:r>
                        <a:rPr lang="en-GB" sz="1100" dirty="0"/>
                        <a:t> bicycle tyre (‘</a:t>
                      </a:r>
                      <a:r>
                        <a:rPr lang="en-GB" sz="1100" dirty="0" err="1"/>
                        <a:t>pneu</a:t>
                      </a:r>
                      <a:r>
                        <a:rPr lang="en-GB" sz="1100" dirty="0"/>
                        <a:t>’ – French for tyre.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Outline a simple hydraulic system where the liquid is transferred from a reservoir of unit area to one of 10 times unit area, and ask pupils to predict the force with which it will lift the plunger when a force of 10N is applied. This is a simple ratio, where if the area increases the pressure decreases in a linear relationship.</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Explain up thrust as being the difference in the force applied to an object at its top and at its bottom, due to the different depths of liquid at the top and bottom of the object. Identify the forces acting on an object when it float and sinks, both in terms of size and direction.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Explain how the density of the atmosphere varies as the height increases and explain how atmospheric pressure changes with height. Pupils do not consider that air particles above them exert pressure and have a weight. The higher an object the less pressure exerted on </a:t>
                      </a:r>
                      <a:r>
                        <a:rPr lang="en-GB" sz="1100"/>
                        <a:t>the object.</a:t>
                      </a: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0" u="none" dirty="0">
                          <a:solidFill>
                            <a:schemeClr val="tx1"/>
                          </a:solidFill>
                        </a:rPr>
                        <a:t>Explain why hydraulic systems can be referred to as “Force multipliers”. Carryout simple calculations and link them to ratios.</a:t>
                      </a:r>
                    </a:p>
                    <a:p>
                      <a:pPr marL="0" indent="0" algn="l">
                        <a:buFont typeface="Arial" panose="020B0604020202020204" pitchFamily="34" charset="0"/>
                        <a:buNone/>
                      </a:pPr>
                      <a:r>
                        <a:rPr lang="en-GB" sz="1100" b="0" u="none" dirty="0">
                          <a:solidFill>
                            <a:schemeClr val="tx1"/>
                          </a:solidFill>
                        </a:rPr>
                        <a:t>Research the following questions and challenge the misconceptions.</a:t>
                      </a:r>
                    </a:p>
                    <a:p>
                      <a:pPr marL="0" indent="0" algn="l">
                        <a:buFont typeface="Arial" panose="020B0604020202020204" pitchFamily="34" charset="0"/>
                        <a:buNone/>
                      </a:pPr>
                      <a:r>
                        <a:rPr lang="en-GB" sz="1100" b="0" u="none" dirty="0">
                          <a:solidFill>
                            <a:schemeClr val="tx1"/>
                          </a:solidFill>
                        </a:rPr>
                        <a:t>(1 )What happens if you fire a gun inside an aeroplane and why? </a:t>
                      </a:r>
                    </a:p>
                    <a:p>
                      <a:pPr marL="0" indent="0" algn="l">
                        <a:buFont typeface="Arial" panose="020B0604020202020204" pitchFamily="34" charset="0"/>
                        <a:buNone/>
                      </a:pPr>
                      <a:r>
                        <a:rPr lang="en-GB" sz="1100" b="0" u="none" dirty="0">
                          <a:solidFill>
                            <a:schemeClr val="tx1"/>
                          </a:solidFill>
                        </a:rPr>
                        <a:t>(2) Find out the cruising altitude of a plane and the reasons for flying at this height – why not higher or lower?</a:t>
                      </a:r>
                    </a:p>
                    <a:p>
                      <a:pPr marL="0" indent="0" algn="l">
                        <a:buFont typeface="Arial" panose="020B0604020202020204" pitchFamily="34" charset="0"/>
                        <a:buNone/>
                      </a:pPr>
                      <a:r>
                        <a:rPr lang="en-GB" sz="1100" b="0" u="none" dirty="0">
                          <a:solidFill>
                            <a:schemeClr val="tx1"/>
                          </a:solidFill>
                        </a:rPr>
                        <a:t>(3) Explain how straws/rubber suckers work?</a:t>
                      </a:r>
                    </a:p>
                    <a:p>
                      <a:pPr marL="0" indent="0" algn="l">
                        <a:buFont typeface="Arial" panose="020B0604020202020204" pitchFamily="34" charset="0"/>
                        <a:buNone/>
                      </a:pPr>
                      <a:endParaRPr lang="en-GB" sz="1100" b="0" u="none" dirty="0">
                        <a:solidFill>
                          <a:schemeClr val="tx1"/>
                        </a:solidFill>
                      </a:endParaRPr>
                    </a:p>
                    <a:p>
                      <a:pPr marL="0" indent="0" algn="l">
                        <a:buFont typeface="Arial" panose="020B0604020202020204" pitchFamily="34" charset="0"/>
                        <a:buNone/>
                      </a:pPr>
                      <a:r>
                        <a:rPr lang="en-GB" sz="1100" b="1" u="sng" dirty="0">
                          <a:solidFill>
                            <a:srgbClr val="002060"/>
                          </a:solidFill>
                        </a:rPr>
                        <a:t>Numeracy</a:t>
                      </a:r>
                    </a:p>
                    <a:p>
                      <a:pPr marL="0" indent="0" algn="l">
                        <a:buFont typeface="Arial" panose="020B0604020202020204" pitchFamily="34" charset="0"/>
                        <a:buNone/>
                      </a:pP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a:solidFill>
                            <a:schemeClr val="tx1"/>
                          </a:solidFill>
                        </a:rPr>
                        <a:t>Use equation Pressure = Force/Area</a:t>
                      </a: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u="none" baseline="0" dirty="0">
                          <a:solidFill>
                            <a:schemeClr val="tx1"/>
                          </a:solidFill>
                        </a:rPr>
                        <a:t>Pressure</a:t>
                      </a:r>
                    </a:p>
                    <a:p>
                      <a:pPr marL="0" indent="0" algn="l">
                        <a:buFont typeface="Arial" panose="020B0604020202020204" pitchFamily="34" charset="0"/>
                        <a:buNone/>
                      </a:pPr>
                      <a:r>
                        <a:rPr lang="en-GB" sz="1100" b="0" u="none" baseline="0" dirty="0">
                          <a:solidFill>
                            <a:schemeClr val="tx1"/>
                          </a:solidFill>
                        </a:rPr>
                        <a:t>Pneumatics (</a:t>
                      </a:r>
                      <a:r>
                        <a:rPr lang="en-GB" sz="1100" b="0" u="none" baseline="0" dirty="0" err="1">
                          <a:solidFill>
                            <a:schemeClr val="tx1"/>
                          </a:solidFill>
                        </a:rPr>
                        <a:t>Pneu</a:t>
                      </a:r>
                      <a:r>
                        <a:rPr lang="en-GB" sz="1100" b="0" u="none" baseline="0" dirty="0">
                          <a:solidFill>
                            <a:schemeClr val="tx1"/>
                          </a:solidFill>
                        </a:rPr>
                        <a:t> – French for tyre)</a:t>
                      </a:r>
                    </a:p>
                    <a:p>
                      <a:pPr marL="0" indent="0" algn="l">
                        <a:buFont typeface="Arial" panose="020B0604020202020204" pitchFamily="34" charset="0"/>
                        <a:buNone/>
                      </a:pPr>
                      <a:r>
                        <a:rPr lang="en-GB" sz="1100" b="0" u="none" baseline="0" dirty="0">
                          <a:solidFill>
                            <a:schemeClr val="tx1"/>
                          </a:solidFill>
                        </a:rPr>
                        <a:t>Hydraulics</a:t>
                      </a:r>
                    </a:p>
                    <a:p>
                      <a:pPr marL="0" indent="0" algn="l">
                        <a:buFont typeface="Arial" panose="020B0604020202020204" pitchFamily="34" charset="0"/>
                        <a:buNone/>
                      </a:pPr>
                      <a:r>
                        <a:rPr lang="en-GB" sz="1100" b="0" u="none" baseline="0" dirty="0">
                          <a:solidFill>
                            <a:schemeClr val="tx1"/>
                          </a:solidFill>
                        </a:rPr>
                        <a:t>Atmosphere pressure</a:t>
                      </a:r>
                    </a:p>
                    <a:p>
                      <a:pPr marL="0" indent="0" algn="l">
                        <a:buFont typeface="Arial" panose="020B0604020202020204" pitchFamily="34" charset="0"/>
                        <a:buNone/>
                      </a:pPr>
                      <a:r>
                        <a:rPr lang="en-GB" sz="1100" b="0" u="none" baseline="0">
                          <a:solidFill>
                            <a:schemeClr val="tx1"/>
                          </a:solidFill>
                        </a:rPr>
                        <a:t>Up thrust</a:t>
                      </a:r>
                      <a:endParaRPr lang="en-GB" sz="1100" b="0" u="none" baseline="0" dirty="0">
                        <a:solidFill>
                          <a:schemeClr val="tx1"/>
                        </a:solidFill>
                      </a:endParaRPr>
                    </a:p>
                    <a:p>
                      <a:pPr marL="0" indent="0" algn="l">
                        <a:buFont typeface="Arial" panose="020B0604020202020204" pitchFamily="34" charset="0"/>
                        <a:buNone/>
                      </a:pPr>
                      <a:r>
                        <a:rPr lang="en-GB" sz="1100" b="0" u="none" baseline="0" dirty="0">
                          <a:solidFill>
                            <a:schemeClr val="tx1"/>
                          </a:solidFill>
                        </a:rPr>
                        <a:t>Volume </a:t>
                      </a:r>
                    </a:p>
                    <a:p>
                      <a:pPr marL="0" indent="0" algn="l">
                        <a:buFont typeface="Arial" panose="020B0604020202020204" pitchFamily="34" charset="0"/>
                        <a:buNone/>
                      </a:pPr>
                      <a:r>
                        <a:rPr lang="en-GB" sz="1100" b="0" u="none" baseline="0" dirty="0">
                          <a:solidFill>
                            <a:schemeClr val="tx1"/>
                          </a:solidFill>
                        </a:rPr>
                        <a:t>Area</a:t>
                      </a:r>
                    </a:p>
                    <a:p>
                      <a:pPr marL="0" indent="0" algn="l">
                        <a:buFont typeface="Arial" panose="020B0604020202020204" pitchFamily="34" charset="0"/>
                        <a:buNone/>
                      </a:pPr>
                      <a:r>
                        <a:rPr lang="en-GB" sz="1100" b="0" u="none" baseline="0" dirty="0">
                          <a:solidFill>
                            <a:schemeClr val="tx1"/>
                          </a:solidFill>
                        </a:rPr>
                        <a:t>Force </a:t>
                      </a:r>
                    </a:p>
                    <a:p>
                      <a:pPr marL="0" indent="0" algn="l">
                        <a:buFont typeface="Arial" panose="020B0604020202020204" pitchFamily="34" charset="0"/>
                        <a:buNone/>
                      </a:pPr>
                      <a:endParaRPr lang="en-GB" sz="1100" b="0" u="none" baseline="0" dirty="0">
                        <a:solidFill>
                          <a:schemeClr val="tx1"/>
                        </a:solidFill>
                      </a:endParaRPr>
                    </a:p>
                  </a:txBody>
                  <a:tcPr/>
                </a:tc>
                <a:tc>
                  <a:txBody>
                    <a:bodyPr/>
                    <a:lstStyle/>
                    <a:p>
                      <a:pPr algn="l"/>
                      <a:r>
                        <a:rPr lang="en-GB" sz="1100" b="1" u="sng" dirty="0">
                          <a:solidFill>
                            <a:srgbClr val="002060"/>
                          </a:solidFill>
                        </a:rPr>
                        <a:t>WOW Zone tasks</a:t>
                      </a:r>
                    </a:p>
                    <a:p>
                      <a:pPr algn="l"/>
                      <a:r>
                        <a:rPr lang="en-GB" sz="1100" b="0" u="none" dirty="0">
                          <a:solidFill>
                            <a:schemeClr val="tx1"/>
                          </a:solidFill>
                        </a:rPr>
                        <a:t>Explain why a your ears “Pop” when you increase and decrease altitude</a:t>
                      </a:r>
                      <a:endParaRPr lang="en-GB" sz="1100" b="0" u="none" baseline="0" dirty="0">
                        <a:solidFill>
                          <a:schemeClr val="tx1"/>
                        </a:solidFill>
                      </a:endParaRPr>
                    </a:p>
                    <a:p>
                      <a:pPr algn="l"/>
                      <a:endParaRPr lang="en-GB" sz="1100" b="0" u="none" baseline="0" dirty="0">
                        <a:solidFill>
                          <a:schemeClr val="tx1"/>
                        </a:solidFill>
                      </a:endParaRPr>
                    </a:p>
                    <a:p>
                      <a:pPr algn="l"/>
                      <a:r>
                        <a:rPr lang="en-GB" sz="1100" b="0" u="none" baseline="0" dirty="0">
                          <a:solidFill>
                            <a:schemeClr val="tx1"/>
                          </a:solidFill>
                        </a:rPr>
                        <a:t>Explain why objects float and sink, relate to the equation to explain further how objects can be made to float</a:t>
                      </a: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r>
                        <a:rPr lang="en-GB" sz="1100" b="0" i="1" u="none" dirty="0">
                          <a:solidFill>
                            <a:schemeClr val="tx1"/>
                          </a:solidFill>
                        </a:rPr>
                        <a:t>Pressure in fluids acts in all directions: variation in Earth’s atmosphere with height, with depth for liquids, up-thrust force (qualitative). Links between pressure and temperature of a gas at constant volume, related to the motion of its particles (qualitative)</a:t>
                      </a: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031325"/>
          </a:xfrm>
          <a:prstGeom prst="rect">
            <a:avLst/>
          </a:prstGeom>
          <a:noFill/>
        </p:spPr>
        <p:txBody>
          <a:bodyPr wrap="square" rtlCol="0">
            <a:spAutoFit/>
          </a:bodyPr>
          <a:lstStyle/>
          <a:p>
            <a:r>
              <a:rPr lang="en-GB" sz="1400" b="1" u="sng" dirty="0"/>
              <a:t>The Bigger Picture:</a:t>
            </a:r>
          </a:p>
          <a:p>
            <a:endParaRPr lang="en-GB" sz="1400" b="1" u="sng" dirty="0"/>
          </a:p>
          <a:p>
            <a:r>
              <a:rPr lang="en-GB" sz="1400" i="1" dirty="0"/>
              <a:t>Links to deep sea diving, submarines, sinking and floating, pressure in aerosols/bottles and atmospheric pressure</a:t>
            </a:r>
          </a:p>
          <a:p>
            <a:endParaRPr lang="en-GB" sz="1400" i="1" dirty="0"/>
          </a:p>
          <a:p>
            <a:r>
              <a:rPr lang="en-GB" sz="1400" b="1" i="1" dirty="0"/>
              <a:t>Career links.</a:t>
            </a:r>
            <a:r>
              <a:rPr lang="en-GB" sz="1200" b="1" i="1" dirty="0"/>
              <a:t> </a:t>
            </a:r>
            <a:r>
              <a:rPr lang="en-GB" sz="1400" i="1" dirty="0"/>
              <a:t>Pressure vessel engineer, Gas Plant operators, Hydraulic engineering</a:t>
            </a:r>
          </a:p>
          <a:p>
            <a:endParaRPr lang="en-GB" sz="1400" i="1" dirty="0"/>
          </a:p>
        </p:txBody>
      </p:sp>
    </p:spTree>
    <p:extLst>
      <p:ext uri="{BB962C8B-B14F-4D97-AF65-F5344CB8AC3E}">
        <p14:creationId xmlns:p14="http://schemas.microsoft.com/office/powerpoint/2010/main" val="1580310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600</TotalTime>
  <Words>729</Words>
  <Application>Microsoft Office PowerPoint</Application>
  <PresentationFormat>Widescreen</PresentationFormat>
  <Paragraphs>57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Code, Simon</cp:lastModifiedBy>
  <cp:revision>54</cp:revision>
  <cp:lastPrinted>2020-02-24T07:40:48Z</cp:lastPrinted>
  <dcterms:created xsi:type="dcterms:W3CDTF">2019-12-19T05:38:14Z</dcterms:created>
  <dcterms:modified xsi:type="dcterms:W3CDTF">2020-07-06T19:07:33Z</dcterms:modified>
</cp:coreProperties>
</file>