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3" autoAdjust="0"/>
    <p:restoredTop sz="94660"/>
  </p:normalViewPr>
  <p:slideViewPr>
    <p:cSldViewPr snapToGrid="0">
      <p:cViewPr varScale="1">
        <p:scale>
          <a:sx n="69" d="100"/>
          <a:sy n="69" d="100"/>
        </p:scale>
        <p:origin x="6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0777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412600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205175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C50371-5075-4C55-A911-0A74CE16328A}"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2560029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C50371-5075-4C55-A911-0A74CE16328A}"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3601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3C50371-5075-4C55-A911-0A74CE16328A}"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192902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3C50371-5075-4C55-A911-0A74CE16328A}" type="datetimeFigureOut">
              <a:rPr lang="en-GB" smtClean="0"/>
              <a:t>24/02/2020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49677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3C50371-5075-4C55-A911-0A74CE16328A}" type="datetimeFigureOut">
              <a:rPr lang="en-GB" smtClean="0"/>
              <a:t>24/02/2020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1592332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50371-5075-4C55-A911-0A74CE16328A}" type="datetimeFigureOut">
              <a:rPr lang="en-GB" smtClean="0"/>
              <a:t>24/02/2020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362007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C50371-5075-4C55-A911-0A74CE16328A}"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340110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C50371-5075-4C55-A911-0A74CE16328A}"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12873F-C719-4411-9D18-C420AEAFB325}" type="slidenum">
              <a:rPr lang="en-GB" smtClean="0"/>
              <a:t>‹#›</a:t>
            </a:fld>
            <a:endParaRPr lang="en-GB"/>
          </a:p>
        </p:txBody>
      </p:sp>
    </p:spTree>
    <p:extLst>
      <p:ext uri="{BB962C8B-B14F-4D97-AF65-F5344CB8AC3E}">
        <p14:creationId xmlns:p14="http://schemas.microsoft.com/office/powerpoint/2010/main" val="48521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50371-5075-4C55-A911-0A74CE16328A}" type="datetimeFigureOut">
              <a:rPr lang="en-GB" smtClean="0"/>
              <a:t>24/02/2020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2873F-C719-4411-9D18-C420AEAFB325}" type="slidenum">
              <a:rPr lang="en-GB" smtClean="0"/>
              <a:t>‹#›</a:t>
            </a:fld>
            <a:endParaRPr lang="en-GB"/>
          </a:p>
        </p:txBody>
      </p:sp>
    </p:spTree>
    <p:extLst>
      <p:ext uri="{BB962C8B-B14F-4D97-AF65-F5344CB8AC3E}">
        <p14:creationId xmlns:p14="http://schemas.microsoft.com/office/powerpoint/2010/main" val="429305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etymonline.com/word/*pere-?ref=etymonline_crossreference#etymonline_v_5286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21134" y="30778"/>
            <a:ext cx="5579028" cy="441146"/>
          </a:xfrm>
          <a:prstGeom prst="rect">
            <a:avLst/>
          </a:prstGeom>
          <a:noFill/>
        </p:spPr>
        <p:txBody>
          <a:bodyPr wrap="square" lIns="132080" tIns="66040" rIns="132080" bIns="66040">
            <a:spAutoFit/>
          </a:bodyPr>
          <a:lstStyle/>
          <a:p>
            <a:r>
              <a:rPr lang="en-US" sz="2000" b="1" u="sng" dirty="0" smtClean="0">
                <a:ln w="0"/>
                <a:solidFill>
                  <a:srgbClr val="002060"/>
                </a:solidFill>
                <a:effectLst>
                  <a:outerShdw blurRad="38100" dist="25400" dir="5400000" algn="ctr" rotWithShape="0">
                    <a:srgbClr val="6E747A">
                      <a:alpha val="43000"/>
                    </a:srgbClr>
                  </a:outerShdw>
                </a:effectLst>
              </a:rPr>
              <a:t>Separating Mixtures:</a:t>
            </a:r>
            <a:r>
              <a:rPr lang="en-US" sz="2000" b="1" u="sng" dirty="0">
                <a:ln w="0"/>
                <a:solidFill>
                  <a:srgbClr val="002060"/>
                </a:solidFill>
                <a:effectLst>
                  <a:outerShdw blurRad="38100" dist="25400" dir="5400000" algn="ctr" rotWithShape="0">
                    <a:srgbClr val="6E747A">
                      <a:alpha val="43000"/>
                    </a:srgbClr>
                  </a:outerShdw>
                </a:effectLst>
              </a:rPr>
              <a:t> </a:t>
            </a:r>
            <a:r>
              <a:rPr lang="en-US" sz="2000" b="1" u="sng" dirty="0" smtClean="0">
                <a:ln w="0"/>
                <a:solidFill>
                  <a:srgbClr val="002060"/>
                </a:solidFill>
                <a:effectLst>
                  <a:outerShdw blurRad="38100" dist="25400" dir="5400000" algn="ctr" rotWithShape="0">
                    <a:srgbClr val="6E747A">
                      <a:alpha val="43000"/>
                    </a:srgbClr>
                  </a:outerShdw>
                </a:effectLst>
              </a:rPr>
              <a:t>Journey </a:t>
            </a:r>
            <a:r>
              <a:rPr lang="en-US" sz="2000" b="1" u="sng" dirty="0">
                <a:ln w="0"/>
                <a:solidFill>
                  <a:srgbClr val="002060"/>
                </a:solidFill>
                <a:effectLst>
                  <a:outerShdw blurRad="38100" dist="25400" dir="5400000" algn="ctr" rotWithShape="0">
                    <a:srgbClr val="6E747A">
                      <a:alpha val="43000"/>
                    </a:srgbClr>
                  </a:outerShdw>
                </a:effectLst>
              </a:rPr>
              <a:t>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4" y="528147"/>
            <a:ext cx="7348811"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smtClean="0"/>
              <a:t>In this unit pupils will learn about pure and impure substances, how different techniques can be used to separate mixtures, the equipment that is required to perform these techniques and about the different situations where these techniques are suitable. </a:t>
            </a:r>
            <a:endParaRPr lang="en-GB" sz="1200" dirty="0"/>
          </a:p>
          <a:p>
            <a:r>
              <a:rPr lang="en-GB" sz="1200" b="1" i="1" dirty="0" smtClean="0"/>
              <a:t>Prior </a:t>
            </a:r>
            <a:r>
              <a:rPr lang="en-GB" sz="1200" b="1" i="1" dirty="0"/>
              <a:t>knowledge (KS2/KS3)</a:t>
            </a:r>
          </a:p>
          <a:p>
            <a:r>
              <a:rPr lang="en-GB" sz="1200" dirty="0" smtClean="0"/>
              <a:t>KS2 – Pupils should, know that some materials will dissolve in liquid to form a solution, and describe how to recover a substance from a solution, use knowledge of solids, liquids and gases to decide how mixtures might be separated, including through filtering, sieving and evaporating.  They should also identify the part played by evaporation and condensation in the water cycle and associate the rate of evaporation with temperature. KS3 – particle model already covered earlier in year. </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204364131"/>
              </p:ext>
            </p:extLst>
          </p:nvPr>
        </p:nvGraphicFramePr>
        <p:xfrm>
          <a:off x="121134" y="2592814"/>
          <a:ext cx="12070866" cy="4311231"/>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a:t>
                      </a:r>
                      <a:r>
                        <a:rPr lang="en-GB" sz="1100" b="1" u="sng" baseline="0" dirty="0" smtClean="0">
                          <a:solidFill>
                            <a:srgbClr val="002060"/>
                          </a:solidFill>
                        </a:rPr>
                        <a:t>KNOWLEDGE</a:t>
                      </a:r>
                    </a:p>
                    <a:p>
                      <a:pPr marL="0" indent="0" algn="l">
                        <a:buFont typeface="Arial" panose="020B0604020202020204" pitchFamily="34" charset="0"/>
                        <a:buNone/>
                      </a:pPr>
                      <a:endParaRPr lang="en-GB" sz="1100" b="1" u="sng" baseline="0" dirty="0" smtClean="0">
                        <a:solidFill>
                          <a:srgbClr val="002060"/>
                        </a:solidFill>
                      </a:endParaRPr>
                    </a:p>
                    <a:p>
                      <a:pPr marL="0" indent="0" algn="l">
                        <a:buFont typeface="Arial" panose="020B0604020202020204" pitchFamily="34" charset="0"/>
                        <a:buNone/>
                      </a:pPr>
                      <a:r>
                        <a:rPr lang="en-GB" sz="1100" b="0" u="none" baseline="0" dirty="0" smtClean="0">
                          <a:solidFill>
                            <a:schemeClr val="tx1"/>
                          </a:solidFill>
                        </a:rPr>
                        <a:t>A pure substance is one which contains one substance only – this can be one element or one type of compound, but having a combination of these in whatever quantity means the substance is impure and therefore a mixture. Pure substances have fixed melting and boiling points, mixtures melt and boil over a range of temperatures. </a:t>
                      </a:r>
                    </a:p>
                    <a:p>
                      <a:pPr marL="0" indent="0" algn="l">
                        <a:buFont typeface="Arial" panose="020B0604020202020204" pitchFamily="34" charset="0"/>
                        <a:buNone/>
                      </a:pPr>
                      <a:endParaRPr lang="en-GB" sz="1100" b="0" u="none" baseline="0" dirty="0" smtClean="0">
                        <a:solidFill>
                          <a:schemeClr val="tx1"/>
                        </a:solidFill>
                      </a:endParaRPr>
                    </a:p>
                    <a:p>
                      <a:pPr marL="0" indent="0" algn="l">
                        <a:buFont typeface="Arial" panose="020B0604020202020204" pitchFamily="34" charset="0"/>
                        <a:buNone/>
                      </a:pPr>
                      <a:r>
                        <a:rPr lang="en-GB" sz="1100" b="0" u="none" baseline="0" dirty="0" smtClean="0">
                          <a:solidFill>
                            <a:schemeClr val="tx1"/>
                          </a:solidFill>
                        </a:rPr>
                        <a:t>A solute is a solid that can be dissolved, a solvent is a liquid that is used to dissolve a solute and a solution is formed when a solute has successfully dissolved in a solvent. Water is a common solvent however, ethanol and </a:t>
                      </a:r>
                      <a:r>
                        <a:rPr lang="en-GB" sz="1100" b="0" u="none" baseline="0" dirty="0" err="1" smtClean="0">
                          <a:solidFill>
                            <a:schemeClr val="tx1"/>
                          </a:solidFill>
                        </a:rPr>
                        <a:t>propanone</a:t>
                      </a:r>
                      <a:r>
                        <a:rPr lang="en-GB" sz="1100" b="0" u="none" baseline="0" dirty="0" smtClean="0">
                          <a:solidFill>
                            <a:schemeClr val="tx1"/>
                          </a:solidFill>
                        </a:rPr>
                        <a:t> are other examples of solvents. </a:t>
                      </a:r>
                    </a:p>
                    <a:p>
                      <a:pPr marL="0" indent="0" algn="l">
                        <a:buFont typeface="Arial" panose="020B0604020202020204" pitchFamily="34" charset="0"/>
                        <a:buNone/>
                      </a:pPr>
                      <a:endParaRPr lang="en-GB" sz="1100" b="0" u="none" baseline="0" dirty="0" smtClean="0">
                        <a:solidFill>
                          <a:schemeClr val="tx1"/>
                        </a:solidFill>
                      </a:endParaRPr>
                    </a:p>
                    <a:p>
                      <a:pPr marL="0" indent="0" algn="l">
                        <a:buFont typeface="Arial" panose="020B0604020202020204" pitchFamily="34" charset="0"/>
                        <a:buNone/>
                      </a:pPr>
                      <a:r>
                        <a:rPr lang="en-GB" sz="1100" b="0" u="none" baseline="0" dirty="0" smtClean="0">
                          <a:solidFill>
                            <a:schemeClr val="tx1"/>
                          </a:solidFill>
                        </a:rPr>
                        <a:t>When a solid dissolves in a liquid, we can represent this in a particle model and show that solid particles (sugar) fill up the gaps between the liquid (water) particles. When a solid will not dissolve in a liquid it is said to be insoluble. </a:t>
                      </a:r>
                    </a:p>
                    <a:p>
                      <a:pPr marL="0" indent="0" algn="l">
                        <a:buFont typeface="Arial" panose="020B0604020202020204" pitchFamily="34" charset="0"/>
                        <a:buNone/>
                      </a:pPr>
                      <a:endParaRPr lang="en-GB" sz="1100" b="0" u="none" baseline="0" dirty="0" smtClean="0">
                        <a:solidFill>
                          <a:schemeClr val="tx1"/>
                        </a:solidFill>
                      </a:endParaRPr>
                    </a:p>
                    <a:p>
                      <a:pPr marL="0" indent="0" algn="l">
                        <a:buFont typeface="Arial" panose="020B0604020202020204" pitchFamily="34" charset="0"/>
                        <a:buNone/>
                      </a:pPr>
                      <a:r>
                        <a:rPr lang="en-GB" sz="1100" b="0" u="none" baseline="0" dirty="0" smtClean="0">
                          <a:solidFill>
                            <a:schemeClr val="tx1"/>
                          </a:solidFill>
                        </a:rPr>
                        <a:t>Temperature can affect the solubility of a solute in that the hotter a solvent becomes, the more solute will dissolve. This is the general pattern but temperature increases can vary depending upon the solvent. </a:t>
                      </a:r>
                    </a:p>
                    <a:p>
                      <a:pPr marL="0" indent="0" algn="l">
                        <a:buFont typeface="Arial" panose="020B0604020202020204" pitchFamily="34" charset="0"/>
                        <a:buNone/>
                      </a:pPr>
                      <a:endParaRPr lang="en-GB" sz="1100" b="0" u="none" baseline="0" dirty="0" smtClean="0">
                        <a:solidFill>
                          <a:schemeClr val="tx1"/>
                        </a:solidFill>
                      </a:endParaRPr>
                    </a:p>
                    <a:p>
                      <a:pPr marL="171450" indent="-171450" algn="l">
                        <a:buFont typeface="Arial" panose="020B0604020202020204" pitchFamily="34" charset="0"/>
                        <a:buChar char="•"/>
                      </a:pPr>
                      <a:r>
                        <a:rPr lang="en-GB" sz="1100" b="0" u="none" baseline="0" dirty="0" smtClean="0">
                          <a:solidFill>
                            <a:schemeClr val="tx1"/>
                          </a:solidFill>
                        </a:rPr>
                        <a:t>Filtering can be used to separate a liquid from an insoluble solid.  This is can be used to make water safe to drink and help rid water of sand, rocks and other insoluble objects. </a:t>
                      </a:r>
                    </a:p>
                    <a:p>
                      <a:pPr marL="171450" indent="-171450" algn="l">
                        <a:buFont typeface="Arial" panose="020B0604020202020204" pitchFamily="34" charset="0"/>
                        <a:buChar char="•"/>
                      </a:pPr>
                      <a:r>
                        <a:rPr lang="en-GB" sz="1100" b="0" u="none" baseline="0" dirty="0" smtClean="0">
                          <a:solidFill>
                            <a:schemeClr val="tx1"/>
                          </a:solidFill>
                        </a:rPr>
                        <a:t>Evaporation can be used to separate a soluble solid from a liquid (salt from water).  This can be used as part of distillation to purify water. This involved heating water until it boils and as the dissolved solute (salt) has a different boiling point, they will separate. </a:t>
                      </a:r>
                    </a:p>
                    <a:p>
                      <a:pPr marL="171450" indent="-171450" algn="l">
                        <a:buFont typeface="Arial" panose="020B0604020202020204" pitchFamily="34" charset="0"/>
                        <a:buChar char="•"/>
                      </a:pPr>
                      <a:r>
                        <a:rPr lang="en-GB" sz="1100" b="0" u="none" baseline="0" dirty="0" smtClean="0">
                          <a:solidFill>
                            <a:schemeClr val="tx1"/>
                          </a:solidFill>
                        </a:rPr>
                        <a:t>Chromatography is used for separating dyes and inks.  It uses chromatography paper, the ink sample and a suitable solvent and results in a coloured chromatogram which can then be analysed. </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1" u="sng" dirty="0">
                        <a:solidFill>
                          <a:srgbClr val="002060"/>
                        </a:solidFill>
                      </a:endParaRPr>
                    </a:p>
                    <a:p>
                      <a:pPr marL="171450" indent="-171450" algn="l">
                        <a:buFont typeface="Arial" panose="020B0604020202020204" pitchFamily="34" charset="0"/>
                        <a:buChar char="•"/>
                      </a:pPr>
                      <a:r>
                        <a:rPr lang="en-GB" sz="1100" b="0" u="none" dirty="0" smtClean="0">
                          <a:solidFill>
                            <a:schemeClr val="tx1"/>
                          </a:solidFill>
                        </a:rPr>
                        <a:t>Calculating</a:t>
                      </a:r>
                      <a:r>
                        <a:rPr lang="en-GB" sz="1100" b="0" u="none" baseline="0" dirty="0" smtClean="0">
                          <a:solidFill>
                            <a:schemeClr val="tx1"/>
                          </a:solidFill>
                        </a:rPr>
                        <a:t> </a:t>
                      </a:r>
                      <a:r>
                        <a:rPr lang="en-GB" sz="1100" b="0" u="none" baseline="0" dirty="0" err="1" smtClean="0">
                          <a:solidFill>
                            <a:schemeClr val="tx1"/>
                          </a:solidFill>
                        </a:rPr>
                        <a:t>Rf</a:t>
                      </a:r>
                      <a:r>
                        <a:rPr lang="en-GB" sz="1100" b="0" u="none" baseline="0" dirty="0" smtClean="0">
                          <a:solidFill>
                            <a:schemeClr val="tx1"/>
                          </a:solidFill>
                        </a:rPr>
                        <a:t> values in chromatograms</a:t>
                      </a:r>
                    </a:p>
                    <a:p>
                      <a:pPr marL="171450" indent="-171450" algn="l">
                        <a:buFont typeface="Arial" panose="020B0604020202020204" pitchFamily="34" charset="0"/>
                        <a:buChar char="•"/>
                      </a:pPr>
                      <a:r>
                        <a:rPr lang="en-GB" sz="1100" b="0" u="none" baseline="0" dirty="0" smtClean="0">
                          <a:solidFill>
                            <a:schemeClr val="tx1"/>
                          </a:solidFill>
                        </a:rPr>
                        <a:t>Drawing and representing solubility curves</a:t>
                      </a:r>
                    </a:p>
                    <a:p>
                      <a:pPr marL="171450" indent="-171450" algn="l">
                        <a:buFont typeface="Arial" panose="020B0604020202020204" pitchFamily="34" charset="0"/>
                        <a:buChar char="•"/>
                      </a:pPr>
                      <a:r>
                        <a:rPr lang="en-GB" sz="1100" b="0" u="none" dirty="0" smtClean="0">
                          <a:solidFill>
                            <a:schemeClr val="tx1"/>
                          </a:solidFill>
                        </a:rPr>
                        <a:t>Establishing</a:t>
                      </a:r>
                      <a:r>
                        <a:rPr lang="en-GB" sz="1100" b="0" u="none" baseline="0" dirty="0" smtClean="0">
                          <a:solidFill>
                            <a:schemeClr val="tx1"/>
                          </a:solidFill>
                        </a:rPr>
                        <a:t> the meaning of a formulation and describing these. </a:t>
                      </a:r>
                      <a:endParaRPr lang="en-GB" sz="1100" b="0" u="none" dirty="0">
                        <a:solidFill>
                          <a:schemeClr val="tx1"/>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smtClean="0">
                          <a:solidFill>
                            <a:srgbClr val="002060"/>
                          </a:solidFill>
                        </a:rPr>
                        <a:t>VOCABULARY</a:t>
                      </a:r>
                      <a:endParaRPr lang="en-GB" sz="1100" b="1" u="sng" dirty="0">
                        <a:solidFill>
                          <a:srgbClr val="002060"/>
                        </a:solidFill>
                      </a:endParaRPr>
                    </a:p>
                    <a:p>
                      <a:pPr marL="0" indent="0" algn="l">
                        <a:buFont typeface="Arial" panose="020B0604020202020204" pitchFamily="34" charset="0"/>
                        <a:buNone/>
                      </a:pPr>
                      <a:r>
                        <a:rPr lang="en-GB" sz="1100" b="0" u="none" dirty="0" smtClean="0">
                          <a:solidFill>
                            <a:schemeClr val="tx1"/>
                          </a:solidFill>
                        </a:rPr>
                        <a:t>Pure</a:t>
                      </a:r>
                    </a:p>
                    <a:p>
                      <a:pPr marL="0" indent="0" algn="l">
                        <a:buFont typeface="Arial" panose="020B0604020202020204" pitchFamily="34" charset="0"/>
                        <a:buNone/>
                      </a:pPr>
                      <a:r>
                        <a:rPr lang="en-GB" sz="1100" b="0" u="none" dirty="0" smtClean="0">
                          <a:solidFill>
                            <a:schemeClr val="tx1"/>
                          </a:solidFill>
                        </a:rPr>
                        <a:t>Impure</a:t>
                      </a:r>
                    </a:p>
                    <a:p>
                      <a:pPr marL="0" indent="0" algn="l">
                        <a:buFont typeface="Arial" panose="020B0604020202020204" pitchFamily="34" charset="0"/>
                        <a:buNone/>
                      </a:pPr>
                      <a:r>
                        <a:rPr lang="en-GB" sz="1100" b="0" u="none" dirty="0" smtClean="0">
                          <a:solidFill>
                            <a:schemeClr val="tx1"/>
                          </a:solidFill>
                        </a:rPr>
                        <a:t>Solvent (etymology)</a:t>
                      </a:r>
                    </a:p>
                    <a:p>
                      <a:pPr marL="0" indent="0" algn="l">
                        <a:buFont typeface="Arial" panose="020B0604020202020204" pitchFamily="34" charset="0"/>
                        <a:buNone/>
                      </a:pPr>
                      <a:r>
                        <a:rPr lang="en-GB" sz="1100" b="0" u="none" dirty="0" smtClean="0">
                          <a:solidFill>
                            <a:schemeClr val="tx1"/>
                          </a:solidFill>
                        </a:rPr>
                        <a:t>Solute</a:t>
                      </a:r>
                    </a:p>
                    <a:p>
                      <a:pPr marL="0" indent="0" algn="l">
                        <a:buFont typeface="Arial" panose="020B0604020202020204" pitchFamily="34" charset="0"/>
                        <a:buNone/>
                      </a:pPr>
                      <a:r>
                        <a:rPr lang="en-GB" sz="1100" b="0" u="none" dirty="0" smtClean="0">
                          <a:solidFill>
                            <a:schemeClr val="tx1"/>
                          </a:solidFill>
                        </a:rPr>
                        <a:t>Solution</a:t>
                      </a:r>
                    </a:p>
                    <a:p>
                      <a:pPr marL="0" indent="0" algn="l">
                        <a:buFont typeface="Arial" panose="020B0604020202020204" pitchFamily="34" charset="0"/>
                        <a:buNone/>
                      </a:pPr>
                      <a:r>
                        <a:rPr lang="en-GB" sz="1100" b="0" u="none" dirty="0" smtClean="0">
                          <a:solidFill>
                            <a:schemeClr val="tx1"/>
                          </a:solidFill>
                        </a:rPr>
                        <a:t>Separate</a:t>
                      </a:r>
                      <a:r>
                        <a:rPr lang="en-GB" sz="1100" b="0" u="none" baseline="0" dirty="0" smtClean="0">
                          <a:solidFill>
                            <a:schemeClr val="tx1"/>
                          </a:solidFill>
                        </a:rPr>
                        <a:t> (etymology)</a:t>
                      </a:r>
                      <a:endParaRPr lang="en-GB" sz="1100" b="0" u="none" dirty="0" smtClean="0">
                        <a:solidFill>
                          <a:schemeClr val="tx1"/>
                        </a:solidFill>
                      </a:endParaRPr>
                    </a:p>
                    <a:p>
                      <a:pPr marL="0" indent="0" algn="l">
                        <a:buFont typeface="Arial" panose="020B0604020202020204" pitchFamily="34" charset="0"/>
                        <a:buNone/>
                      </a:pPr>
                      <a:r>
                        <a:rPr lang="en-GB" sz="1100" b="0" u="none" dirty="0" smtClean="0">
                          <a:solidFill>
                            <a:schemeClr val="tx1"/>
                          </a:solidFill>
                        </a:rPr>
                        <a:t>Dissolve</a:t>
                      </a:r>
                    </a:p>
                    <a:p>
                      <a:pPr marL="0" indent="0" algn="l">
                        <a:buFont typeface="Arial" panose="020B0604020202020204" pitchFamily="34" charset="0"/>
                        <a:buNone/>
                      </a:pPr>
                      <a:r>
                        <a:rPr lang="en-GB" sz="1100" b="0" u="none" dirty="0" smtClean="0">
                          <a:solidFill>
                            <a:schemeClr val="tx1"/>
                          </a:solidFill>
                        </a:rPr>
                        <a:t>Soluble/Insoluble</a:t>
                      </a:r>
                    </a:p>
                    <a:p>
                      <a:pPr marL="0" indent="0" algn="l">
                        <a:buFont typeface="Arial" panose="020B0604020202020204" pitchFamily="34" charset="0"/>
                        <a:buNone/>
                      </a:pPr>
                      <a:r>
                        <a:rPr lang="en-GB" sz="1100" b="0" u="none" dirty="0" smtClean="0">
                          <a:solidFill>
                            <a:schemeClr val="tx1"/>
                          </a:solidFill>
                        </a:rPr>
                        <a:t>Filtering</a:t>
                      </a:r>
                    </a:p>
                    <a:p>
                      <a:pPr marL="0" indent="0" algn="l">
                        <a:buFont typeface="Arial" panose="020B0604020202020204" pitchFamily="34" charset="0"/>
                        <a:buNone/>
                      </a:pPr>
                      <a:r>
                        <a:rPr lang="en-GB" sz="1100" b="0" u="none" dirty="0" smtClean="0">
                          <a:solidFill>
                            <a:schemeClr val="tx1"/>
                          </a:solidFill>
                        </a:rPr>
                        <a:t>Dissolving</a:t>
                      </a:r>
                    </a:p>
                    <a:p>
                      <a:pPr marL="0" indent="0" algn="l">
                        <a:buFont typeface="Arial" panose="020B0604020202020204" pitchFamily="34" charset="0"/>
                        <a:buNone/>
                      </a:pPr>
                      <a:r>
                        <a:rPr lang="en-GB" sz="1100" b="0" u="none" dirty="0" smtClean="0">
                          <a:solidFill>
                            <a:schemeClr val="tx1"/>
                          </a:solidFill>
                        </a:rPr>
                        <a:t>Evaporation</a:t>
                      </a:r>
                    </a:p>
                    <a:p>
                      <a:pPr marL="0" indent="0" algn="l">
                        <a:buFont typeface="Arial" panose="020B0604020202020204" pitchFamily="34" charset="0"/>
                        <a:buNone/>
                      </a:pPr>
                      <a:r>
                        <a:rPr lang="en-GB" sz="1100" b="0" u="none" dirty="0" smtClean="0">
                          <a:solidFill>
                            <a:schemeClr val="tx1"/>
                          </a:solidFill>
                        </a:rPr>
                        <a:t>Chromatography</a:t>
                      </a:r>
                      <a:r>
                        <a:rPr lang="en-GB" sz="1100" b="0" u="none" baseline="0" dirty="0" smtClean="0">
                          <a:solidFill>
                            <a:schemeClr val="tx1"/>
                          </a:solidFill>
                        </a:rPr>
                        <a:t> (etymology)</a:t>
                      </a:r>
                      <a:endParaRPr lang="en-GB" sz="1100" b="0" u="none" dirty="0">
                        <a:solidFill>
                          <a:schemeClr val="tx1"/>
                        </a:solidFill>
                      </a:endParaRPr>
                    </a:p>
                  </a:txBody>
                  <a:tcPr/>
                </a:tc>
                <a:tc>
                  <a:txBody>
                    <a:bodyPr/>
                    <a:lstStyle/>
                    <a:p>
                      <a:pPr algn="l"/>
                      <a:r>
                        <a:rPr lang="en-GB" sz="1100" b="1" u="sng" dirty="0">
                          <a:solidFill>
                            <a:srgbClr val="002060"/>
                          </a:solidFill>
                        </a:rPr>
                        <a:t>WOW zone </a:t>
                      </a:r>
                      <a:r>
                        <a:rPr lang="en-GB" sz="1100" b="1" u="sng" dirty="0" smtClean="0">
                          <a:solidFill>
                            <a:srgbClr val="002060"/>
                          </a:solidFill>
                        </a:rPr>
                        <a:t>tasks</a:t>
                      </a:r>
                    </a:p>
                    <a:p>
                      <a:pPr algn="l"/>
                      <a:endParaRPr lang="en-GB" sz="1100" b="1" u="sng" dirty="0" smtClean="0">
                        <a:solidFill>
                          <a:srgbClr val="002060"/>
                        </a:solidFill>
                      </a:endParaRPr>
                    </a:p>
                    <a:p>
                      <a:pPr algn="l"/>
                      <a:r>
                        <a:rPr lang="en-GB" sz="1100" b="0" u="none" dirty="0" smtClean="0">
                          <a:solidFill>
                            <a:schemeClr val="tx1"/>
                          </a:solidFill>
                        </a:rPr>
                        <a:t>After</a:t>
                      </a:r>
                      <a:r>
                        <a:rPr lang="en-GB" sz="1100" b="0" u="none" baseline="0" dirty="0" smtClean="0">
                          <a:solidFill>
                            <a:schemeClr val="tx1"/>
                          </a:solidFill>
                        </a:rPr>
                        <a:t> carrying out separating rock salt practical, write out a method for separating out the substance contained within, with reference to the technique used. </a:t>
                      </a:r>
                    </a:p>
                    <a:p>
                      <a:pPr algn="l"/>
                      <a:endParaRPr lang="en-GB" sz="1100" b="0" u="none" baseline="0" dirty="0" smtClean="0">
                        <a:solidFill>
                          <a:srgbClr val="002060"/>
                        </a:solidFill>
                      </a:endParaRPr>
                    </a:p>
                    <a:p>
                      <a:pPr algn="l"/>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r>
                        <a:rPr lang="en-GB" sz="1100" b="1" u="sng" dirty="0" smtClean="0">
                          <a:solidFill>
                            <a:srgbClr val="002060"/>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rPr>
                        <a:t>Atomic</a:t>
                      </a:r>
                      <a:r>
                        <a:rPr lang="en-GB" sz="1100" b="0" u="none" baseline="0" dirty="0" smtClean="0">
                          <a:solidFill>
                            <a:schemeClr val="tx1"/>
                          </a:solidFill>
                        </a:rPr>
                        <a:t> Structure – AQA C1 KS4</a:t>
                      </a:r>
                      <a:endParaRPr lang="en-GB" sz="1100" b="0" u="none" dirty="0" smtClean="0">
                        <a:solidFill>
                          <a:schemeClr val="tx1"/>
                        </a:solidFill>
                      </a:endParaRPr>
                    </a:p>
                    <a:p>
                      <a:pPr algn="l"/>
                      <a:r>
                        <a:rPr lang="en-GB" sz="1100" b="0" u="none" dirty="0" smtClean="0">
                          <a:solidFill>
                            <a:schemeClr val="tx1"/>
                          </a:solidFill>
                        </a:rPr>
                        <a:t>Chemical</a:t>
                      </a:r>
                      <a:r>
                        <a:rPr lang="en-GB" sz="1100" b="0" u="none" baseline="0" dirty="0" smtClean="0">
                          <a:solidFill>
                            <a:schemeClr val="tx1"/>
                          </a:solidFill>
                        </a:rPr>
                        <a:t> Analysis – AQA C12 KS4</a:t>
                      </a:r>
                      <a:endParaRPr lang="en-GB" sz="1100" b="0" u="none" dirty="0" smtClean="0">
                        <a:solidFill>
                          <a:schemeClr val="tx1"/>
                        </a:solidFill>
                      </a:endParaRPr>
                    </a:p>
                    <a:p>
                      <a:pPr algn="l"/>
                      <a:r>
                        <a:rPr lang="en-GB" sz="1100" b="0" u="none" dirty="0" smtClean="0">
                          <a:solidFill>
                            <a:schemeClr val="tx1"/>
                          </a:solidFill>
                        </a:rPr>
                        <a:t>The Earths resources – AQA C.14 KS4</a:t>
                      </a:r>
                    </a:p>
                    <a:p>
                      <a:pPr algn="l"/>
                      <a:endParaRPr lang="en-GB" sz="1100" b="0" u="none" dirty="0" smtClean="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2431435"/>
          </a:xfrm>
          <a:prstGeom prst="rect">
            <a:avLst/>
          </a:prstGeom>
          <a:noFill/>
        </p:spPr>
        <p:txBody>
          <a:bodyPr wrap="square" rtlCol="0">
            <a:spAutoFit/>
          </a:bodyPr>
          <a:lstStyle/>
          <a:p>
            <a:r>
              <a:rPr lang="en-GB" sz="1400" b="1" u="sng" dirty="0"/>
              <a:t>The bigger picture:</a:t>
            </a:r>
          </a:p>
          <a:p>
            <a:r>
              <a:rPr lang="en-GB" sz="1400" b="1" i="1" dirty="0"/>
              <a:t>Personal development </a:t>
            </a:r>
            <a:r>
              <a:rPr lang="en-GB" sz="1400" b="1" i="1" dirty="0" smtClean="0"/>
              <a:t>opportunities </a:t>
            </a:r>
            <a:r>
              <a:rPr lang="en-GB" sz="1400" i="1" dirty="0" smtClean="0"/>
              <a:t>– purification of water in countries where fresh water is sparse. </a:t>
            </a:r>
            <a:endParaRPr lang="en-GB" sz="1400" i="1" dirty="0"/>
          </a:p>
          <a:p>
            <a:r>
              <a:rPr lang="en-GB" sz="1400" b="1" i="1" dirty="0"/>
              <a:t>Career </a:t>
            </a:r>
            <a:r>
              <a:rPr lang="en-GB" sz="1400" b="1" i="1" dirty="0" smtClean="0"/>
              <a:t>links </a:t>
            </a:r>
            <a:r>
              <a:rPr lang="en-GB" sz="1400" i="1" dirty="0" smtClean="0"/>
              <a:t>– SOCO – analysing substances/evidence, chef – perfecting recipe's and using ingredients. </a:t>
            </a:r>
            <a:endParaRPr lang="en-GB" sz="1400" i="1" dirty="0"/>
          </a:p>
          <a:p>
            <a:endParaRPr lang="en-GB" dirty="0"/>
          </a:p>
          <a:p>
            <a:endParaRPr lang="en-GB" dirty="0"/>
          </a:p>
          <a:p>
            <a:endParaRPr lang="en-GB" dirty="0"/>
          </a:p>
        </p:txBody>
      </p:sp>
    </p:spTree>
    <p:extLst>
      <p:ext uri="{BB962C8B-B14F-4D97-AF65-F5344CB8AC3E}">
        <p14:creationId xmlns:p14="http://schemas.microsoft.com/office/powerpoint/2010/main" val="17592681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30214" y="886878"/>
            <a:ext cx="9155650" cy="155679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GB" sz="2000" u="sng" dirty="0"/>
          </a:p>
          <a:p>
            <a:pPr algn="ctr"/>
            <a:r>
              <a:rPr lang="en-GB" sz="2000" dirty="0"/>
              <a:t>What do you know about the origins of this word? </a:t>
            </a:r>
          </a:p>
          <a:p>
            <a:pPr algn="ctr"/>
            <a:r>
              <a:rPr lang="en-GB" sz="2000" dirty="0"/>
              <a:t>Can you link this word to any other words?</a:t>
            </a:r>
            <a:r>
              <a:rPr lang="en-GB" sz="2000" u="sng" dirty="0"/>
              <a:t> </a:t>
            </a:r>
          </a:p>
          <a:p>
            <a:pPr algn="ctr"/>
            <a:r>
              <a:rPr lang="en-GB" sz="2000" dirty="0"/>
              <a:t>Can you break this word down?</a:t>
            </a:r>
          </a:p>
        </p:txBody>
      </p:sp>
      <p:sp>
        <p:nvSpPr>
          <p:cNvPr id="2" name="TextBox 1"/>
          <p:cNvSpPr txBox="1"/>
          <p:nvPr/>
        </p:nvSpPr>
        <p:spPr>
          <a:xfrm>
            <a:off x="2855640" y="2091802"/>
            <a:ext cx="6192688" cy="923330"/>
          </a:xfrm>
          <a:prstGeom prst="rect">
            <a:avLst/>
          </a:prstGeom>
          <a:noFill/>
        </p:spPr>
        <p:txBody>
          <a:bodyPr wrap="square" rtlCol="0">
            <a:spAutoFit/>
          </a:bodyPr>
          <a:lstStyle/>
          <a:p>
            <a:pPr algn="ctr"/>
            <a:r>
              <a:rPr lang="en-GB" sz="5400" dirty="0" smtClean="0"/>
              <a:t>Separate</a:t>
            </a:r>
            <a:endParaRPr lang="en-GB" sz="5400" dirty="0"/>
          </a:p>
        </p:txBody>
      </p:sp>
      <p:sp>
        <p:nvSpPr>
          <p:cNvPr id="3" name="Cloud Callout 2"/>
          <p:cNvSpPr/>
          <p:nvPr/>
        </p:nvSpPr>
        <p:spPr>
          <a:xfrm>
            <a:off x="1631504" y="3195782"/>
            <a:ext cx="2952328" cy="2105426"/>
          </a:xfrm>
          <a:prstGeom prst="cloudCallout">
            <a:avLst>
              <a:gd name="adj1" fmla="val 69216"/>
              <a:gd name="adj2" fmla="val -53366"/>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2400" dirty="0" smtClean="0"/>
              <a:t>Se </a:t>
            </a:r>
            <a:r>
              <a:rPr lang="en-GB" sz="2400" dirty="0"/>
              <a:t>– </a:t>
            </a:r>
            <a:r>
              <a:rPr lang="en-GB" sz="2400" dirty="0" smtClean="0"/>
              <a:t>from Latin for ‘apart’</a:t>
            </a:r>
            <a:endParaRPr lang="en-GB" sz="2400" dirty="0"/>
          </a:p>
        </p:txBody>
      </p:sp>
      <p:sp>
        <p:nvSpPr>
          <p:cNvPr id="5" name="Rectangle 4"/>
          <p:cNvSpPr/>
          <p:nvPr/>
        </p:nvSpPr>
        <p:spPr>
          <a:xfrm>
            <a:off x="1667419" y="5524238"/>
            <a:ext cx="8496944" cy="142555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t>From </a:t>
            </a:r>
            <a:r>
              <a:rPr lang="en-GB" dirty="0"/>
              <a:t>Latin </a:t>
            </a:r>
            <a:r>
              <a:rPr lang="en-GB" i="1" dirty="0" err="1"/>
              <a:t>separatus</a:t>
            </a:r>
            <a:r>
              <a:rPr lang="en-GB" dirty="0"/>
              <a:t>, past participle of </a:t>
            </a:r>
            <a:r>
              <a:rPr lang="en-GB" i="1" dirty="0" err="1"/>
              <a:t>separare</a:t>
            </a:r>
            <a:r>
              <a:rPr lang="en-GB" dirty="0"/>
              <a:t> "to pull </a:t>
            </a:r>
            <a:r>
              <a:rPr lang="en-GB" dirty="0" smtClean="0"/>
              <a:t>apart”,</a:t>
            </a:r>
            <a:r>
              <a:rPr lang="it-IT" dirty="0"/>
              <a:t> </a:t>
            </a:r>
            <a:r>
              <a:rPr lang="it-IT" dirty="0" smtClean="0"/>
              <a:t>from root</a:t>
            </a:r>
            <a:r>
              <a:rPr lang="it-IT" dirty="0"/>
              <a:t> </a:t>
            </a:r>
            <a:r>
              <a:rPr lang="it-IT" b="1" dirty="0" smtClean="0">
                <a:hlinkClick r:id="rId2"/>
              </a:rPr>
              <a:t>pere-</a:t>
            </a:r>
            <a:r>
              <a:rPr lang="it-IT" dirty="0"/>
              <a:t> </a:t>
            </a:r>
            <a:r>
              <a:rPr lang="it-IT" dirty="0" smtClean="0"/>
              <a:t> </a:t>
            </a:r>
          </a:p>
          <a:p>
            <a:pPr algn="ctr"/>
            <a:r>
              <a:rPr lang="it-IT" dirty="0" smtClean="0"/>
              <a:t>"</a:t>
            </a:r>
            <a:r>
              <a:rPr lang="it-IT" dirty="0"/>
              <a:t>to produce, procure"</a:t>
            </a:r>
            <a:endParaRPr lang="en-GB" sz="4000" dirty="0"/>
          </a:p>
        </p:txBody>
      </p:sp>
      <p:sp>
        <p:nvSpPr>
          <p:cNvPr id="7" name="Cloud Callout 3">
            <a:extLst>
              <a:ext uri="{FF2B5EF4-FFF2-40B4-BE49-F238E27FC236}">
                <a16:creationId xmlns:a16="http://schemas.microsoft.com/office/drawing/2014/main" id="{A3B73FCB-96EC-467B-9452-B5EFB6DC3EF1}"/>
              </a:ext>
            </a:extLst>
          </p:cNvPr>
          <p:cNvSpPr/>
          <p:nvPr/>
        </p:nvSpPr>
        <p:spPr>
          <a:xfrm>
            <a:off x="5915891" y="3329608"/>
            <a:ext cx="3780509" cy="2194630"/>
          </a:xfrm>
          <a:prstGeom prst="cloudCallout">
            <a:avLst>
              <a:gd name="adj1" fmla="val -41164"/>
              <a:gd name="adj2" fmla="val -68315"/>
            </a:avLst>
          </a:prstGeom>
          <a:ln>
            <a:solidFill>
              <a:schemeClr val="accent3">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dirty="0" smtClean="0"/>
              <a:t>From the Latin ‘</a:t>
            </a:r>
            <a:r>
              <a:rPr lang="en-GB" sz="2400" dirty="0" err="1" smtClean="0"/>
              <a:t>parare</a:t>
            </a:r>
            <a:r>
              <a:rPr lang="en-GB" sz="2400" dirty="0" smtClean="0"/>
              <a:t>’ meaning ‘to make ready’</a:t>
            </a:r>
            <a:endParaRPr lang="en-GB" sz="2400" dirty="0"/>
          </a:p>
        </p:txBody>
      </p:sp>
      <p:pic>
        <p:nvPicPr>
          <p:cNvPr id="8" name="Picture 7">
            <a:extLst>
              <a:ext uri="{FF2B5EF4-FFF2-40B4-BE49-F238E27FC236}">
                <a16:creationId xmlns:a16="http://schemas.microsoft.com/office/drawing/2014/main" id="{EAF76DD1-433B-41C4-B252-CC39D4B10476}"/>
              </a:ext>
            </a:extLst>
          </p:cNvPr>
          <p:cNvPicPr>
            <a:picLocks noChangeAspect="1"/>
          </p:cNvPicPr>
          <p:nvPr/>
        </p:nvPicPr>
        <p:blipFill>
          <a:blip r:embed="rId3"/>
          <a:stretch>
            <a:fillRect/>
          </a:stretch>
        </p:blipFill>
        <p:spPr>
          <a:xfrm>
            <a:off x="3287688" y="0"/>
            <a:ext cx="6192688" cy="1359982"/>
          </a:xfrm>
          <a:prstGeom prst="rect">
            <a:avLst/>
          </a:prstGeom>
        </p:spPr>
      </p:pic>
      <p:sp>
        <p:nvSpPr>
          <p:cNvPr id="9" name="TextBox 8"/>
          <p:cNvSpPr txBox="1"/>
          <p:nvPr/>
        </p:nvSpPr>
        <p:spPr>
          <a:xfrm>
            <a:off x="9696400" y="2623552"/>
            <a:ext cx="2431106" cy="156966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GB" sz="2400" b="1" u="sng" dirty="0" smtClean="0"/>
              <a:t>Similar words</a:t>
            </a:r>
          </a:p>
          <a:p>
            <a:r>
              <a:rPr lang="en-GB" sz="2400" dirty="0" smtClean="0"/>
              <a:t>Section</a:t>
            </a:r>
          </a:p>
          <a:p>
            <a:r>
              <a:rPr lang="en-GB" sz="2400" dirty="0" smtClean="0"/>
              <a:t>Segregate </a:t>
            </a:r>
          </a:p>
          <a:p>
            <a:r>
              <a:rPr lang="en-GB" sz="2400" dirty="0" smtClean="0"/>
              <a:t>Select</a:t>
            </a:r>
          </a:p>
        </p:txBody>
      </p:sp>
    </p:spTree>
    <p:extLst>
      <p:ext uri="{BB962C8B-B14F-4D97-AF65-F5344CB8AC3E}">
        <p14:creationId xmlns:p14="http://schemas.microsoft.com/office/powerpoint/2010/main" val="1931185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TotalTime>
  <Words>687</Words>
  <Application>Microsoft Office PowerPoint</Application>
  <PresentationFormat>Widescreen</PresentationFormat>
  <Paragraphs>72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Wardale, Stephen</dc:creator>
  <cp:lastModifiedBy>Wardale, Stephen</cp:lastModifiedBy>
  <cp:revision>16</cp:revision>
  <dcterms:created xsi:type="dcterms:W3CDTF">2020-02-24T11:06:27Z</dcterms:created>
  <dcterms:modified xsi:type="dcterms:W3CDTF">2020-02-24T13:11:03Z</dcterms:modified>
</cp:coreProperties>
</file>