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1" r:id="rId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38" autoAdjust="0"/>
    <p:restoredTop sz="94660"/>
  </p:normalViewPr>
  <p:slideViewPr>
    <p:cSldViewPr snapToGrid="0">
      <p:cViewPr varScale="1">
        <p:scale>
          <a:sx n="73" d="100"/>
          <a:sy n="73" d="100"/>
        </p:scale>
        <p:origin x="6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24/02/2020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758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24/02/2020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975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24/02/2020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485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24/02/2020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093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24/02/2020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031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24/02/2020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673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24/02/2020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350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24/02/2020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17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24/02/2020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1272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24/02/2020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185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24/02/2020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381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B1226-9A2E-4157-8AC4-B569B567B764}" type="datetimeFigureOut">
              <a:rPr lang="en-GB" smtClean="0"/>
              <a:t>24/02/2020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704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AFAD1CB-A943-4AA4-98D0-ACDEB906C165}"/>
              </a:ext>
            </a:extLst>
          </p:cNvPr>
          <p:cNvSpPr/>
          <p:nvPr/>
        </p:nvSpPr>
        <p:spPr>
          <a:xfrm>
            <a:off x="1260645" y="131292"/>
            <a:ext cx="4050917" cy="502702"/>
          </a:xfrm>
          <a:prstGeom prst="rect">
            <a:avLst/>
          </a:prstGeom>
          <a:noFill/>
        </p:spPr>
        <p:txBody>
          <a:bodyPr wrap="none" lIns="132080" tIns="66040" rIns="132080" bIns="66040">
            <a:spAutoFit/>
          </a:bodyPr>
          <a:lstStyle/>
          <a:p>
            <a:pPr algn="ctr"/>
            <a:r>
              <a:rPr lang="en-US" sz="2400" b="1" u="sng" dirty="0" smtClean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Sound: </a:t>
            </a:r>
            <a:r>
              <a:rPr lang="en-US" sz="2400" b="1" u="sng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Journey of Knowledge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CB9A6E-E90D-41E8-AD2D-6A0C767F502F}"/>
              </a:ext>
            </a:extLst>
          </p:cNvPr>
          <p:cNvSpPr txBox="1"/>
          <p:nvPr/>
        </p:nvSpPr>
        <p:spPr>
          <a:xfrm>
            <a:off x="121134" y="529491"/>
            <a:ext cx="7857592" cy="175432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en-GB" sz="1200" dirty="0"/>
              <a:t>In this unit pupils will learn </a:t>
            </a:r>
            <a:r>
              <a:rPr lang="en-GB" sz="1200" dirty="0" smtClean="0"/>
              <a:t>that there are different types of waves: water, sound and light. Pupils will learn about some of the properties of waves (reflection, absorption, transmission). They will  make links between the size and height of a vibration and the pitch and loudness of a sound. Pupils will recall the speed of sound and the range of human hearing, and that of some animals. Pupils will learn about uses of pressure waves including microphones and ultrasound.</a:t>
            </a:r>
            <a:endParaRPr lang="en-GB" sz="1200" b="1" i="1" dirty="0"/>
          </a:p>
          <a:p>
            <a:r>
              <a:rPr lang="en-GB" sz="1200" b="1" i="1" dirty="0"/>
              <a:t>Prior knowledge</a:t>
            </a:r>
          </a:p>
          <a:p>
            <a:r>
              <a:rPr lang="en-GB" sz="1200" b="1" i="1" dirty="0"/>
              <a:t>KS2 NC </a:t>
            </a:r>
            <a:r>
              <a:rPr lang="en-GB" sz="1200" dirty="0"/>
              <a:t>Pupils should be taught to: </a:t>
            </a:r>
            <a:r>
              <a:rPr lang="en-GB" sz="1200" dirty="0" smtClean="0"/>
              <a:t>identify </a:t>
            </a:r>
            <a:r>
              <a:rPr lang="en-GB" sz="1200" dirty="0"/>
              <a:t>how sounds are made, associating some of them with something </a:t>
            </a:r>
            <a:r>
              <a:rPr lang="en-GB" sz="1200" dirty="0" smtClean="0"/>
              <a:t>vibrating; recognise </a:t>
            </a:r>
            <a:r>
              <a:rPr lang="en-GB" sz="1200" dirty="0"/>
              <a:t>that vibrations from sounds travel through a medium to the </a:t>
            </a:r>
            <a:r>
              <a:rPr lang="en-GB" sz="1200" dirty="0" smtClean="0"/>
              <a:t>ear; find </a:t>
            </a:r>
            <a:r>
              <a:rPr lang="en-GB" sz="1200" dirty="0"/>
              <a:t>patterns between the pitch of a sound and features of the object that produced </a:t>
            </a:r>
            <a:r>
              <a:rPr lang="en-GB" sz="1200" dirty="0" smtClean="0"/>
              <a:t>it; find </a:t>
            </a:r>
            <a:r>
              <a:rPr lang="en-GB" sz="1200" dirty="0"/>
              <a:t>patterns between the volume of a sound and the strength of the vibrations that produced </a:t>
            </a:r>
            <a:r>
              <a:rPr lang="en-GB" sz="1200" dirty="0" smtClean="0"/>
              <a:t>it; </a:t>
            </a:r>
            <a:r>
              <a:rPr lang="en-GB" sz="1200" dirty="0"/>
              <a:t>recognise that sounds get fainter as the distance from the sound source increases. (</a:t>
            </a:r>
            <a:r>
              <a:rPr lang="en-GB" sz="1200" dirty="0" smtClean="0"/>
              <a:t>year 4)</a:t>
            </a:r>
            <a:endParaRPr lang="en-GB" sz="1200" b="1" i="1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BEA7F948-0AE4-44BF-A804-D96AF7A9AA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9514972"/>
              </p:ext>
            </p:extLst>
          </p:nvPr>
        </p:nvGraphicFramePr>
        <p:xfrm>
          <a:off x="121134" y="2441261"/>
          <a:ext cx="12070866" cy="43112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43321">
                  <a:extLst>
                    <a:ext uri="{9D8B030D-6E8A-4147-A177-3AD203B41FA5}">
                      <a16:colId xmlns:a16="http://schemas.microsoft.com/office/drawing/2014/main" val="3001272792"/>
                    </a:ext>
                  </a:extLst>
                </a:gridCol>
                <a:gridCol w="3552573">
                  <a:extLst>
                    <a:ext uri="{9D8B030D-6E8A-4147-A177-3AD203B41FA5}">
                      <a16:colId xmlns:a16="http://schemas.microsoft.com/office/drawing/2014/main" val="1897910160"/>
                    </a:ext>
                  </a:extLst>
                </a:gridCol>
                <a:gridCol w="2174972">
                  <a:extLst>
                    <a:ext uri="{9D8B030D-6E8A-4147-A177-3AD203B41FA5}">
                      <a16:colId xmlns:a16="http://schemas.microsoft.com/office/drawing/2014/main" val="3498275268"/>
                    </a:ext>
                  </a:extLst>
                </a:gridCol>
              </a:tblGrid>
              <a:tr h="43112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1" u="sng" baseline="0" dirty="0">
                          <a:solidFill>
                            <a:srgbClr val="002060"/>
                          </a:solidFill>
                        </a:rPr>
                        <a:t>CORE </a:t>
                      </a:r>
                      <a:r>
                        <a:rPr lang="en-GB" sz="1100" b="1" u="sng" baseline="0" dirty="0" smtClean="0">
                          <a:solidFill>
                            <a:srgbClr val="002060"/>
                          </a:solidFill>
                        </a:rPr>
                        <a:t>KNOWLEDGE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1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dirty="0" smtClean="0"/>
                        <a:t>Waves are also called oscillations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dirty="0" smtClean="0"/>
                        <a:t>Water waves are caused</a:t>
                      </a:r>
                      <a:r>
                        <a:rPr lang="en-GB" sz="1100" baseline="0" dirty="0" smtClean="0"/>
                        <a:t> by disturbing the surface of water (putting in energy), these waves are transverse waves. T</a:t>
                      </a:r>
                      <a:r>
                        <a:rPr lang="en-GB" sz="1100" dirty="0" smtClean="0"/>
                        <a:t>hese waves can be reflected, and add or cancel – superposition.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1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dirty="0" smtClean="0"/>
                        <a:t>Sound waves are produced by making an object vibrate (putting in energy) </a:t>
                      </a:r>
                      <a:r>
                        <a:rPr lang="en-GB" sz="1100" baseline="0" dirty="0" smtClean="0"/>
                        <a:t>– this vibration causes a pressure wave which causes a diaphragm to vibrate (e.g. ear drum, loudspeaker cone). The more energy that is put in the bigger the vibration (This is called amplitude) and the louder the sound.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100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dirty="0" smtClean="0"/>
                        <a:t>Sound waves need a medium (substance)</a:t>
                      </a:r>
                      <a:r>
                        <a:rPr lang="en-GB" sz="1100" baseline="0" dirty="0" smtClean="0"/>
                        <a:t> through which to travel and travel at different speeds through air (343 m/s), water and solids. Sound waves cannot travel through a vacuum.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dirty="0" smtClean="0"/>
                        <a:t>Sound waves can be reflected and these are called echoes.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dirty="0" smtClean="0"/>
                        <a:t>Sound waves are longitudinal waves and can be converted by an oscilloscope into a transverse pattern that we can see.</a:t>
                      </a:r>
                      <a:endParaRPr lang="en-GB" sz="1100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aseline="0" dirty="0" smtClean="0"/>
                        <a:t>The </a:t>
                      </a:r>
                      <a:r>
                        <a:rPr lang="en-GB" sz="1100" dirty="0" smtClean="0"/>
                        <a:t>frequency of a sound wave</a:t>
                      </a:r>
                      <a:r>
                        <a:rPr lang="en-GB" sz="1100" baseline="0" dirty="0" smtClean="0"/>
                        <a:t> is the number of waves per second, this is called pitch and is </a:t>
                      </a:r>
                      <a:r>
                        <a:rPr lang="en-GB" sz="1100" dirty="0" smtClean="0"/>
                        <a:t>measured in hertz (Hz). Higher frequency = higher pitched</a:t>
                      </a:r>
                      <a:r>
                        <a:rPr lang="en-GB" sz="1100" baseline="0" dirty="0" smtClean="0"/>
                        <a:t> sounds - </a:t>
                      </a:r>
                      <a:r>
                        <a:rPr lang="en-GB" sz="1100" dirty="0" smtClean="0"/>
                        <a:t>Lower frequency = lower pitched</a:t>
                      </a:r>
                      <a:r>
                        <a:rPr lang="en-GB" sz="1100" baseline="0" dirty="0" smtClean="0"/>
                        <a:t> sounds</a:t>
                      </a:r>
                      <a:endParaRPr lang="en-GB" sz="11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1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dirty="0" smtClean="0"/>
                        <a:t>Humans have an auditory range of 20 Hz – 20 kHz. Sounds with frequencies above this range are called ultrasound. Bats and dolphins have a higher auditory range than humans and use ultrasound to communicate.</a:t>
                      </a:r>
                      <a:r>
                        <a:rPr lang="en-GB" sz="1100" baseline="0" dirty="0" smtClean="0"/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dirty="0" smtClean="0"/>
                        <a:t>Pressure waves transfer energy</a:t>
                      </a:r>
                      <a:r>
                        <a:rPr lang="en-GB" sz="1100" baseline="0" dirty="0" smtClean="0"/>
                        <a:t> and ultrasound pressure waves can be </a:t>
                      </a:r>
                      <a:r>
                        <a:rPr lang="en-GB" sz="1100" dirty="0" smtClean="0"/>
                        <a:t>used for cleaning and physiotherapy Sound waves can</a:t>
                      </a:r>
                      <a:r>
                        <a:rPr lang="en-GB" sz="1100" baseline="0" dirty="0" smtClean="0"/>
                        <a:t> </a:t>
                      </a:r>
                      <a:r>
                        <a:rPr lang="en-GB" sz="1100" dirty="0" smtClean="0"/>
                        <a:t>transfer information by converting electrical signals in a microphone.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ABOVE AND BEYOND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dirty="0" smtClean="0">
                          <a:solidFill>
                            <a:schemeClr val="tx1"/>
                          </a:solidFill>
                        </a:rPr>
                        <a:t>The tiny bones in our ears are there to amplify the sound wave from the outer ear drum to inner ear drum.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Sonar</a:t>
                      </a:r>
                      <a:r>
                        <a:rPr lang="en-GB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(sound navigation ranging) is a technique that uses sound propagation (usually underwater, as in submarine navigation) to navigate, communicate with or detect objects on or under the surface of the water, such as other vessels.</a:t>
                      </a:r>
                      <a:endParaRPr lang="en-GB" sz="1100" b="0" u="none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u="sng" dirty="0" smtClean="0">
                          <a:solidFill>
                            <a:srgbClr val="002060"/>
                          </a:solidFill>
                        </a:rPr>
                        <a:t>VOCABULARY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dirty="0" smtClean="0">
                          <a:solidFill>
                            <a:schemeClr val="tx1"/>
                          </a:solidFill>
                        </a:rPr>
                        <a:t>Oscillation (etymology Latin </a:t>
                      </a:r>
                      <a:r>
                        <a:rPr lang="en-GB" sz="1100" b="0" u="none" dirty="0" err="1" smtClean="0">
                          <a:solidFill>
                            <a:schemeClr val="tx1"/>
                          </a:solidFill>
                        </a:rPr>
                        <a:t>oscillare</a:t>
                      </a:r>
                      <a:r>
                        <a:rPr lang="en-GB" sz="1100" b="0" u="none" dirty="0" smtClean="0">
                          <a:solidFill>
                            <a:schemeClr val="tx1"/>
                          </a:solidFill>
                        </a:rPr>
                        <a:t> – to swing)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0" u="none" baseline="0" dirty="0" smtClean="0">
                          <a:solidFill>
                            <a:schemeClr val="tx1"/>
                          </a:solidFill>
                        </a:rPr>
                        <a:t>Vibration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0" u="none" baseline="0" dirty="0" smtClean="0">
                          <a:solidFill>
                            <a:schemeClr val="tx1"/>
                          </a:solidFill>
                        </a:rPr>
                        <a:t>Frequency </a:t>
                      </a:r>
                      <a:r>
                        <a:rPr lang="en-GB" sz="1100" b="0" u="none" dirty="0" smtClean="0">
                          <a:solidFill>
                            <a:schemeClr val="tx1"/>
                          </a:solidFill>
                        </a:rPr>
                        <a:t>(etymology Latin </a:t>
                      </a:r>
                      <a:r>
                        <a:rPr lang="en-GB" sz="1100" b="0" u="none" dirty="0" err="1" smtClean="0">
                          <a:solidFill>
                            <a:schemeClr val="tx1"/>
                          </a:solidFill>
                        </a:rPr>
                        <a:t>frequens</a:t>
                      </a:r>
                      <a:r>
                        <a:rPr lang="en-GB" sz="1100" b="0" u="none" dirty="0" smtClean="0">
                          <a:solidFill>
                            <a:schemeClr val="tx1"/>
                          </a:solidFill>
                        </a:rPr>
                        <a:t> – crowded)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0" u="none" baseline="0" dirty="0" smtClean="0">
                          <a:solidFill>
                            <a:schemeClr val="tx1"/>
                          </a:solidFill>
                        </a:rPr>
                        <a:t>Undulation </a:t>
                      </a:r>
                      <a:r>
                        <a:rPr lang="en-GB" sz="1100" b="0" u="none" dirty="0" smtClean="0">
                          <a:solidFill>
                            <a:schemeClr val="tx1"/>
                          </a:solidFill>
                        </a:rPr>
                        <a:t>(etymology Latin </a:t>
                      </a:r>
                      <a:r>
                        <a:rPr lang="en-GB" sz="1100" b="0" u="none" dirty="0" err="1" smtClean="0">
                          <a:solidFill>
                            <a:schemeClr val="tx1"/>
                          </a:solidFill>
                        </a:rPr>
                        <a:t>unda</a:t>
                      </a:r>
                      <a:r>
                        <a:rPr lang="en-GB" sz="1100" b="0" u="none" dirty="0" smtClean="0">
                          <a:solidFill>
                            <a:schemeClr val="tx1"/>
                          </a:solidFill>
                        </a:rPr>
                        <a:t> – a wave)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0" u="none" dirty="0" smtClean="0">
                          <a:solidFill>
                            <a:schemeClr val="tx1"/>
                          </a:solidFill>
                        </a:rPr>
                        <a:t>Hertz (etymology Heinrich Hertz)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0" u="none" dirty="0" smtClean="0">
                          <a:solidFill>
                            <a:schemeClr val="tx1"/>
                          </a:solidFill>
                        </a:rPr>
                        <a:t>Auditory (etymology Latin </a:t>
                      </a:r>
                      <a:r>
                        <a:rPr lang="en-GB" sz="1100" b="0" u="none" dirty="0" err="1" smtClean="0">
                          <a:solidFill>
                            <a:schemeClr val="tx1"/>
                          </a:solidFill>
                        </a:rPr>
                        <a:t>audire</a:t>
                      </a:r>
                      <a:r>
                        <a:rPr lang="en-GB" sz="1100" b="0" u="none" dirty="0" smtClean="0">
                          <a:solidFill>
                            <a:schemeClr val="tx1"/>
                          </a:solidFill>
                        </a:rPr>
                        <a:t> – to hear)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0" u="none" dirty="0" smtClean="0">
                          <a:solidFill>
                            <a:schemeClr val="tx1"/>
                          </a:solidFill>
                        </a:rPr>
                        <a:t>Diaphragm (etymology Greek </a:t>
                      </a:r>
                      <a:r>
                        <a:rPr lang="en-GB" sz="1100" b="0" u="none" dirty="0" err="1" smtClean="0">
                          <a:solidFill>
                            <a:schemeClr val="tx1"/>
                          </a:solidFill>
                        </a:rPr>
                        <a:t>dia</a:t>
                      </a:r>
                      <a:r>
                        <a:rPr lang="en-GB" sz="1100" b="0" u="none" dirty="0" smtClean="0">
                          <a:solidFill>
                            <a:schemeClr val="tx1"/>
                          </a:solidFill>
                        </a:rPr>
                        <a:t> – through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0" u="none" dirty="0" smtClean="0">
                          <a:solidFill>
                            <a:schemeClr val="tx1"/>
                          </a:solidFill>
                        </a:rPr>
                        <a:t>                                                      </a:t>
                      </a:r>
                      <a:r>
                        <a:rPr lang="en-GB" sz="1100" b="0" u="none" dirty="0" err="1" smtClean="0">
                          <a:solidFill>
                            <a:schemeClr val="tx1"/>
                          </a:solidFill>
                        </a:rPr>
                        <a:t>phragma</a:t>
                      </a:r>
                      <a:r>
                        <a:rPr lang="en-GB" sz="1100" b="0" u="none" dirty="0" smtClean="0">
                          <a:solidFill>
                            <a:schemeClr val="tx1"/>
                          </a:solidFill>
                        </a:rPr>
                        <a:t> – a fence)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0" u="none" dirty="0" smtClean="0">
                          <a:solidFill>
                            <a:schemeClr val="tx1"/>
                          </a:solidFill>
                        </a:rPr>
                        <a:t>Transverse (etymology Latin </a:t>
                      </a:r>
                      <a:r>
                        <a:rPr lang="en-GB" sz="1100" b="0" u="none" dirty="0" err="1" smtClean="0">
                          <a:solidFill>
                            <a:schemeClr val="tx1"/>
                          </a:solidFill>
                        </a:rPr>
                        <a:t>transvetere</a:t>
                      </a:r>
                      <a:r>
                        <a:rPr lang="en-GB" sz="1100" b="0" u="none" dirty="0" smtClean="0">
                          <a:solidFill>
                            <a:schemeClr val="tx1"/>
                          </a:solidFill>
                        </a:rPr>
                        <a:t> – turn across)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0" u="none" dirty="0" smtClean="0">
                          <a:solidFill>
                            <a:schemeClr val="tx1"/>
                          </a:solidFill>
                        </a:rPr>
                        <a:t>Longitudinal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0" u="none" dirty="0" smtClean="0">
                          <a:solidFill>
                            <a:schemeClr val="tx1"/>
                          </a:solidFill>
                        </a:rPr>
                        <a:t>Medium/media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0" u="none" dirty="0" smtClean="0">
                          <a:solidFill>
                            <a:schemeClr val="tx1"/>
                          </a:solidFill>
                        </a:rPr>
                        <a:t>Oscilloscope</a:t>
                      </a:r>
                      <a:r>
                        <a:rPr lang="en-GB" sz="1100" b="0" u="non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100" b="0" u="none" dirty="0" smtClean="0">
                          <a:solidFill>
                            <a:schemeClr val="tx1"/>
                          </a:solidFill>
                        </a:rPr>
                        <a:t>(etymology Latin </a:t>
                      </a:r>
                      <a:r>
                        <a:rPr lang="en-GB" sz="1100" b="0" u="none" dirty="0" err="1" smtClean="0">
                          <a:solidFill>
                            <a:schemeClr val="tx1"/>
                          </a:solidFill>
                        </a:rPr>
                        <a:t>oscillare</a:t>
                      </a:r>
                      <a:r>
                        <a:rPr lang="en-GB" sz="1100" b="0" u="none" dirty="0" smtClean="0">
                          <a:solidFill>
                            <a:schemeClr val="tx1"/>
                          </a:solidFill>
                        </a:rPr>
                        <a:t> – to swing and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0" u="none" dirty="0" smtClean="0">
                          <a:solidFill>
                            <a:schemeClr val="tx1"/>
                          </a:solidFill>
                        </a:rPr>
                        <a:t>                                                      scope –</a:t>
                      </a:r>
                      <a:r>
                        <a:rPr lang="en-GB" sz="1100" b="0" u="none" baseline="0" dirty="0" smtClean="0">
                          <a:solidFill>
                            <a:schemeClr val="tx1"/>
                          </a:solidFill>
                        </a:rPr>
                        <a:t> to look at)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100" b="0" u="none" baseline="0" dirty="0" smtClean="0">
                          <a:solidFill>
                            <a:schemeClr val="tx1"/>
                          </a:solidFill>
                        </a:rPr>
                        <a:t>Amplitude </a:t>
                      </a:r>
                      <a:r>
                        <a:rPr lang="en-GB" sz="1100" b="0" u="none" dirty="0" smtClean="0">
                          <a:solidFill>
                            <a:schemeClr val="tx1"/>
                          </a:solidFill>
                        </a:rPr>
                        <a:t>(etymology</a:t>
                      </a:r>
                      <a:r>
                        <a:rPr lang="en-GB" sz="1100" b="0" u="none" baseline="0" dirty="0" smtClean="0">
                          <a:solidFill>
                            <a:schemeClr val="tx1"/>
                          </a:solidFill>
                        </a:rPr>
                        <a:t> Latin </a:t>
                      </a:r>
                      <a:r>
                        <a:rPr lang="en-GB" sz="1100" b="0" u="none" baseline="0" dirty="0" err="1" smtClean="0">
                          <a:solidFill>
                            <a:schemeClr val="tx1"/>
                          </a:solidFill>
                        </a:rPr>
                        <a:t>amplus</a:t>
                      </a:r>
                      <a:r>
                        <a:rPr lang="en-GB" sz="1100" b="0" u="none" baseline="0" dirty="0" smtClean="0">
                          <a:solidFill>
                            <a:schemeClr val="tx1"/>
                          </a:solidFill>
                        </a:rPr>
                        <a:t> - large)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WOW </a:t>
                      </a:r>
                      <a:r>
                        <a:rPr lang="en-GB" sz="1100" b="1" u="sng" dirty="0" smtClean="0">
                          <a:solidFill>
                            <a:srgbClr val="002060"/>
                          </a:solidFill>
                        </a:rPr>
                        <a:t>Zone </a:t>
                      </a:r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tasks</a:t>
                      </a:r>
                    </a:p>
                    <a:p>
                      <a:pPr algn="l"/>
                      <a:r>
                        <a:rPr lang="en-GB" sz="1100" b="0" u="none" dirty="0" smtClean="0">
                          <a:solidFill>
                            <a:schemeClr val="tx1"/>
                          </a:solidFill>
                        </a:rPr>
                        <a:t>Explain how pitch and amplitude affect a sound</a:t>
                      </a:r>
                      <a:r>
                        <a:rPr lang="en-GB" sz="1100" b="0" u="none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pPr algn="l"/>
                      <a:endParaRPr lang="en-GB" sz="1100" b="0" u="none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en-GB" sz="1100" b="0" u="none" baseline="0" dirty="0" smtClean="0">
                          <a:solidFill>
                            <a:schemeClr val="tx1"/>
                          </a:solidFill>
                        </a:rPr>
                        <a:t>Explain why we can use ultrasound to heal soft tissue damage and to clean delicate instruments.</a:t>
                      </a:r>
                    </a:p>
                    <a:p>
                      <a:pPr algn="l"/>
                      <a:endParaRPr lang="en-GB" sz="1100" b="0" u="none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en-GB" sz="1100" b="0" u="none" baseline="0" dirty="0" smtClean="0">
                          <a:solidFill>
                            <a:schemeClr val="tx1"/>
                          </a:solidFill>
                        </a:rPr>
                        <a:t>Explain how we hear the sound of a plucked guitar string.</a:t>
                      </a:r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WHERE NEXT?</a:t>
                      </a:r>
                    </a:p>
                    <a:p>
                      <a:pPr algn="l"/>
                      <a:r>
                        <a:rPr lang="en-GB" sz="1100" dirty="0" smtClean="0"/>
                        <a:t>Waves:</a:t>
                      </a:r>
                      <a:r>
                        <a:rPr lang="en-GB" sz="1100" baseline="0" dirty="0" smtClean="0"/>
                        <a:t> </a:t>
                      </a:r>
                      <a:r>
                        <a:rPr lang="en-GB" sz="1100" dirty="0" smtClean="0"/>
                        <a:t>amplitude, wavelength, frequency, relating velocity to frequency and wavelength • transverse and longitudinal waves •waves transferring energy• velocities differing between media: absorption, reflection, refraction effects</a:t>
                      </a:r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057531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26BD886F-BFA3-4C08-B1F4-AEEF3149A1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198" t="10947" r="11997" b="12411"/>
          <a:stretch/>
        </p:blipFill>
        <p:spPr>
          <a:xfrm>
            <a:off x="8002012" y="0"/>
            <a:ext cx="4189988" cy="234146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AF1A2B9-78B7-485C-8FE3-4C6AFC205AEA}"/>
              </a:ext>
            </a:extLst>
          </p:cNvPr>
          <p:cNvSpPr txBox="1"/>
          <p:nvPr/>
        </p:nvSpPr>
        <p:spPr>
          <a:xfrm>
            <a:off x="8438271" y="251351"/>
            <a:ext cx="32941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The </a:t>
            </a:r>
            <a:r>
              <a:rPr lang="en-GB" sz="1400" b="1" u="sng" dirty="0" smtClean="0"/>
              <a:t>Bigger </a:t>
            </a:r>
            <a:r>
              <a:rPr lang="en-GB" sz="1400" b="1" u="sng" dirty="0"/>
              <a:t>P</a:t>
            </a:r>
            <a:r>
              <a:rPr lang="en-GB" sz="1400" b="1" u="sng" dirty="0" smtClean="0"/>
              <a:t>icture:</a:t>
            </a:r>
          </a:p>
          <a:p>
            <a:endParaRPr lang="en-GB" sz="1400" b="1" u="sng" dirty="0"/>
          </a:p>
          <a:p>
            <a:r>
              <a:rPr lang="en-GB" sz="1400" i="1" dirty="0" smtClean="0"/>
              <a:t>Links to possible damage to hearing from exposure to loud sounds. Use of specific frequencies for improving mental health.</a:t>
            </a:r>
          </a:p>
          <a:p>
            <a:endParaRPr lang="en-GB" sz="1400" i="1" dirty="0"/>
          </a:p>
          <a:p>
            <a:r>
              <a:rPr lang="en-GB" sz="1400" b="1" i="1" dirty="0"/>
              <a:t>Career links</a:t>
            </a:r>
            <a:r>
              <a:rPr lang="en-GB" sz="1400" b="1" i="1" dirty="0" smtClean="0"/>
              <a:t>. </a:t>
            </a:r>
            <a:r>
              <a:rPr lang="en-GB" sz="1400" i="1" dirty="0" smtClean="0"/>
              <a:t>Physiotherapist, sound engineer, musician</a:t>
            </a:r>
            <a:endParaRPr lang="en-GB" sz="1400" i="1" dirty="0"/>
          </a:p>
        </p:txBody>
      </p:sp>
    </p:spTree>
    <p:extLst>
      <p:ext uri="{BB962C8B-B14F-4D97-AF65-F5344CB8AC3E}">
        <p14:creationId xmlns:p14="http://schemas.microsoft.com/office/powerpoint/2010/main" val="158031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625</TotalTime>
  <Words>733</Words>
  <Application>Microsoft Office PowerPoint</Application>
  <PresentationFormat>Widescreen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Vicki Dowd</dc:creator>
  <cp:lastModifiedBy>profile</cp:lastModifiedBy>
  <cp:revision>53</cp:revision>
  <cp:lastPrinted>2020-02-24T07:40:48Z</cp:lastPrinted>
  <dcterms:created xsi:type="dcterms:W3CDTF">2019-12-19T05:38:14Z</dcterms:created>
  <dcterms:modified xsi:type="dcterms:W3CDTF">2020-02-24T14:54:49Z</dcterms:modified>
</cp:coreProperties>
</file>