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3" autoAdjust="0"/>
    <p:restoredTop sz="94653" autoAdjust="0"/>
  </p:normalViewPr>
  <p:slideViewPr>
    <p:cSldViewPr snapToGrid="0">
      <p:cViewPr varScale="1">
        <p:scale>
          <a:sx n="53" d="100"/>
          <a:sy n="53" d="100"/>
        </p:scale>
        <p:origin x="12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0777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12600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05175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56002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C50371-5075-4C55-A911-0A74CE16328A}"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3601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C50371-5075-4C55-A911-0A74CE16328A}"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9290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C50371-5075-4C55-A911-0A74CE16328A}" type="datetimeFigureOut">
              <a:rPr lang="en-GB" smtClean="0"/>
              <a:t>12/09/2020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49677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C50371-5075-4C55-A911-0A74CE16328A}" type="datetimeFigureOut">
              <a:rPr lang="en-GB" smtClean="0"/>
              <a:t>12/09/2020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59233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50371-5075-4C55-A911-0A74CE16328A}" type="datetimeFigureOut">
              <a:rPr lang="en-GB" smtClean="0"/>
              <a:t>12/09/2020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62007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40110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852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50371-5075-4C55-A911-0A74CE16328A}" type="datetimeFigureOut">
              <a:rPr lang="en-GB" smtClean="0"/>
              <a:t>12/09/2020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2873F-C719-4411-9D18-C420AEAFB325}" type="slidenum">
              <a:rPr lang="en-GB" smtClean="0"/>
              <a:t>‹#›</a:t>
            </a:fld>
            <a:endParaRPr lang="en-GB"/>
          </a:p>
        </p:txBody>
      </p:sp>
    </p:spTree>
    <p:extLst>
      <p:ext uri="{BB962C8B-B14F-4D97-AF65-F5344CB8AC3E}">
        <p14:creationId xmlns:p14="http://schemas.microsoft.com/office/powerpoint/2010/main" val="429305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21134" y="30778"/>
            <a:ext cx="5579028" cy="441146"/>
          </a:xfrm>
          <a:prstGeom prst="rect">
            <a:avLst/>
          </a:prstGeom>
          <a:noFill/>
        </p:spPr>
        <p:txBody>
          <a:bodyPr wrap="square" lIns="132080" tIns="66040" rIns="132080" bIns="66040">
            <a:spAutoFit/>
          </a:bodyPr>
          <a:lstStyle/>
          <a:p>
            <a:r>
              <a:rPr lang="en-US" sz="2000" b="1" u="sng" dirty="0">
                <a:ln w="0"/>
                <a:solidFill>
                  <a:srgbClr val="002060"/>
                </a:solidFill>
                <a:effectLst>
                  <a:outerShdw blurRad="38100" dist="25400" dir="5400000" algn="ctr" rotWithShape="0">
                    <a:srgbClr val="6E747A">
                      <a:alpha val="43000"/>
                    </a:srgbClr>
                  </a:outerShdw>
                </a:effectLst>
              </a:rPr>
              <a:t>Speed: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69038" y="471924"/>
            <a:ext cx="7348811" cy="181588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balanced and unbalanced forces, calculating speed and representing speed on a distance time graphs.  They will explore the relative speed of objects and describe the motion of objects relative to one another. </a:t>
            </a:r>
          </a:p>
          <a:p>
            <a:r>
              <a:rPr lang="en-GB" sz="1200" b="1" i="1" dirty="0"/>
              <a:t>Prior knowledge (KS2/KS3)</a:t>
            </a:r>
          </a:p>
          <a:p>
            <a:r>
              <a:rPr lang="en-GB" sz="1400" dirty="0"/>
              <a:t>Pupils knowledge of this topic is limited at KS2.  Pupils learn about forces, how they interact and explore some situations involving balanced and unbalanced forces.   </a:t>
            </a:r>
          </a:p>
          <a:p>
            <a:endParaRPr lang="en-GB" sz="1200" b="1" i="1" dirty="0"/>
          </a:p>
          <a:p>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635482411"/>
              </p:ext>
            </p:extLst>
          </p:nvPr>
        </p:nvGraphicFramePr>
        <p:xfrm>
          <a:off x="164123" y="2592814"/>
          <a:ext cx="12027877" cy="4311231"/>
        </p:xfrm>
        <a:graphic>
          <a:graphicData uri="http://schemas.openxmlformats.org/drawingml/2006/table">
            <a:tbl>
              <a:tblPr firstRow="1" bandRow="1">
                <a:tableStyleId>{5940675A-B579-460E-94D1-54222C63F5DA}</a:tableStyleId>
              </a:tblPr>
              <a:tblGrid>
                <a:gridCol w="6300332">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r>
                        <a:rPr lang="en-GB" sz="1200" kern="1200" dirty="0">
                          <a:solidFill>
                            <a:schemeClr val="tx1"/>
                          </a:solidFill>
                          <a:effectLst/>
                          <a:latin typeface="+mn-lt"/>
                          <a:ea typeface="+mn-ea"/>
                          <a:cs typeface="+mn-cs"/>
                        </a:rPr>
                        <a:t>Forces can be both balanced and unbalanced, if the force on an object is greater in one direction, the object will move in that direction as the forces are unbalanced.  If the forces on an object are equal the object will either remain stationary or continue moving at a constant speed (more detail on this in KS4). Forces are measured in Newton's and you can add forces together or subtract them to find out the overall resultant force on an object.  E.g. if the forwards force moving a car is 100N and the resistive force pushing the car backwards is 30N, the resultant force is 70N in the forwards direction.  </a:t>
                      </a:r>
                    </a:p>
                    <a:p>
                      <a:r>
                        <a:rPr lang="en-GB" sz="1200" kern="1200" dirty="0">
                          <a:solidFill>
                            <a:schemeClr val="tx1"/>
                          </a:solidFill>
                          <a:effectLst/>
                          <a:latin typeface="+mn-lt"/>
                          <a:ea typeface="+mn-ea"/>
                          <a:cs typeface="+mn-cs"/>
                        </a:rPr>
                        <a:t>Speed is a measure of how fast something travels in a particular time.  In science, it is measure in meters per second (m/s) but can also be seen written in km/h or mph.  We calculate speed by dividing the distance travelled by the time take to travel that distance.  The speed of an object is always relative to the observer for example, observing a car travelling 30mph if you are in a car travelling 30mph in there same direction is relative to a stationary object. This is known as relative motion. </a:t>
                      </a:r>
                    </a:p>
                    <a:p>
                      <a:r>
                        <a:rPr lang="en-GB" sz="1200" kern="1200" dirty="0">
                          <a:solidFill>
                            <a:schemeClr val="tx1"/>
                          </a:solidFill>
                          <a:effectLst/>
                          <a:latin typeface="+mn-lt"/>
                          <a:ea typeface="+mn-ea"/>
                          <a:cs typeface="+mn-cs"/>
                        </a:rPr>
                        <a:t>We can represent the speed of an object by constructing a distance/time graph.  These graphs can inform us of when an object is moving or remaining stationary.  Depending upon the gradient of the lines on the graph, it can tell us if an object is moving quickly or slowly towards its destination. The steeper the line, the more quickly it is moving.  Acceleration tells us how quickly your speed is changing. </a:t>
                      </a:r>
                      <a:endParaRPr lang="en-GB" sz="900" b="0" u="none" baseline="0" dirty="0">
                        <a:solidFill>
                          <a:schemeClr val="tx1"/>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Calculate speeds at given points on a graph</a:t>
                      </a:r>
                    </a:p>
                    <a:p>
                      <a:pPr marL="0" indent="0" algn="l">
                        <a:buFont typeface="Arial" panose="020B0604020202020204" pitchFamily="34" charset="0"/>
                        <a:buNone/>
                      </a:pPr>
                      <a:r>
                        <a:rPr lang="en-GB" sz="1100" b="0" u="none" dirty="0">
                          <a:solidFill>
                            <a:srgbClr val="002060"/>
                          </a:solidFill>
                        </a:rPr>
                        <a:t>Interpret a range of distance / time graphs with </a:t>
                      </a:r>
                      <a:r>
                        <a:rPr lang="en-GB" sz="1100" b="0" u="none">
                          <a:solidFill>
                            <a:srgbClr val="002060"/>
                          </a:solidFill>
                        </a:rPr>
                        <a:t>increasing difficulty </a:t>
                      </a:r>
                      <a:endParaRPr lang="en-GB" sz="1100" b="0" u="none"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r>
                        <a:rPr lang="en-GB" sz="1400" kern="1200" dirty="0">
                          <a:solidFill>
                            <a:schemeClr val="tx1"/>
                          </a:solidFill>
                          <a:effectLst/>
                          <a:latin typeface="+mn-lt"/>
                          <a:ea typeface="+mn-ea"/>
                          <a:cs typeface="+mn-cs"/>
                        </a:rPr>
                        <a:t>Balanced </a:t>
                      </a:r>
                    </a:p>
                    <a:p>
                      <a:r>
                        <a:rPr lang="en-GB" sz="1400" kern="1200" dirty="0">
                          <a:solidFill>
                            <a:schemeClr val="tx1"/>
                          </a:solidFill>
                          <a:effectLst/>
                          <a:latin typeface="+mn-lt"/>
                          <a:ea typeface="+mn-ea"/>
                          <a:cs typeface="+mn-cs"/>
                        </a:rPr>
                        <a:t>Unbalanced</a:t>
                      </a:r>
                    </a:p>
                    <a:p>
                      <a:r>
                        <a:rPr lang="en-GB" sz="1400" kern="1200" dirty="0">
                          <a:solidFill>
                            <a:schemeClr val="tx1"/>
                          </a:solidFill>
                          <a:effectLst/>
                          <a:latin typeface="+mn-lt"/>
                          <a:ea typeface="+mn-ea"/>
                          <a:cs typeface="+mn-cs"/>
                        </a:rPr>
                        <a:t>Resultant (etymology)</a:t>
                      </a:r>
                    </a:p>
                    <a:p>
                      <a:r>
                        <a:rPr lang="en-GB" sz="1400" kern="1200" dirty="0">
                          <a:solidFill>
                            <a:schemeClr val="tx1"/>
                          </a:solidFill>
                          <a:effectLst/>
                          <a:latin typeface="+mn-lt"/>
                          <a:ea typeface="+mn-ea"/>
                          <a:cs typeface="+mn-cs"/>
                        </a:rPr>
                        <a:t>Newton</a:t>
                      </a:r>
                    </a:p>
                    <a:p>
                      <a:r>
                        <a:rPr lang="en-GB" sz="1400" kern="1200" dirty="0">
                          <a:solidFill>
                            <a:schemeClr val="tx1"/>
                          </a:solidFill>
                          <a:effectLst/>
                          <a:latin typeface="+mn-lt"/>
                          <a:ea typeface="+mn-ea"/>
                          <a:cs typeface="+mn-cs"/>
                        </a:rPr>
                        <a:t>Speed</a:t>
                      </a:r>
                    </a:p>
                    <a:p>
                      <a:r>
                        <a:rPr lang="en-GB" sz="1400" kern="1200" dirty="0">
                          <a:solidFill>
                            <a:schemeClr val="tx1"/>
                          </a:solidFill>
                          <a:effectLst/>
                          <a:latin typeface="+mn-lt"/>
                          <a:ea typeface="+mn-ea"/>
                          <a:cs typeface="+mn-cs"/>
                        </a:rPr>
                        <a:t>Distance</a:t>
                      </a:r>
                    </a:p>
                    <a:p>
                      <a:r>
                        <a:rPr lang="en-GB" sz="1400" kern="1200" dirty="0">
                          <a:solidFill>
                            <a:schemeClr val="tx1"/>
                          </a:solidFill>
                          <a:effectLst/>
                          <a:latin typeface="+mn-lt"/>
                          <a:ea typeface="+mn-ea"/>
                          <a:cs typeface="+mn-cs"/>
                        </a:rPr>
                        <a:t>Time</a:t>
                      </a:r>
                    </a:p>
                    <a:p>
                      <a:r>
                        <a:rPr lang="en-GB" sz="1400" kern="1200" dirty="0">
                          <a:solidFill>
                            <a:schemeClr val="tx1"/>
                          </a:solidFill>
                          <a:effectLst/>
                          <a:latin typeface="+mn-lt"/>
                          <a:ea typeface="+mn-ea"/>
                          <a:cs typeface="+mn-cs"/>
                        </a:rPr>
                        <a:t>Calculate </a:t>
                      </a:r>
                    </a:p>
                    <a:p>
                      <a:r>
                        <a:rPr lang="en-GB" sz="1400" kern="1200" dirty="0">
                          <a:solidFill>
                            <a:schemeClr val="tx1"/>
                          </a:solidFill>
                          <a:effectLst/>
                          <a:latin typeface="+mn-lt"/>
                          <a:ea typeface="+mn-ea"/>
                          <a:cs typeface="+mn-cs"/>
                        </a:rPr>
                        <a:t>Motion (etymology)</a:t>
                      </a:r>
                    </a:p>
                    <a:p>
                      <a:r>
                        <a:rPr lang="en-GB" sz="1400" kern="1200" dirty="0">
                          <a:solidFill>
                            <a:schemeClr val="tx1"/>
                          </a:solidFill>
                          <a:effectLst/>
                          <a:latin typeface="+mn-lt"/>
                          <a:ea typeface="+mn-ea"/>
                          <a:cs typeface="+mn-cs"/>
                        </a:rPr>
                        <a:t>Acceleration</a:t>
                      </a:r>
                      <a:endParaRPr lang="en-GB" sz="1000" b="1" u="sng" dirty="0">
                        <a:solidFill>
                          <a:srgbClr val="002060"/>
                        </a:solidFill>
                      </a:endParaRPr>
                    </a:p>
                  </a:txBody>
                  <a:tcPr/>
                </a:tc>
                <a:tc>
                  <a:txBody>
                    <a:bodyPr/>
                    <a:lstStyle/>
                    <a:p>
                      <a:pPr algn="l"/>
                      <a:r>
                        <a:rPr lang="en-GB" sz="1100" b="1" u="sng" dirty="0">
                          <a:solidFill>
                            <a:srgbClr val="002060"/>
                          </a:solidFill>
                        </a:rPr>
                        <a:t>WOW zone tasks</a:t>
                      </a:r>
                    </a:p>
                    <a:p>
                      <a:pPr algn="l"/>
                      <a:endParaRPr lang="en-GB" sz="1100" b="1" u="sng" dirty="0">
                        <a:solidFill>
                          <a:srgbClr val="002060"/>
                        </a:solidFill>
                      </a:endParaRPr>
                    </a:p>
                    <a:p>
                      <a:pPr algn="l"/>
                      <a:r>
                        <a:rPr lang="en-GB" sz="1100" b="0" u="none" baseline="0" dirty="0">
                          <a:solidFill>
                            <a:srgbClr val="002060"/>
                          </a:solidFill>
                        </a:rPr>
                        <a:t>Interpret a speed, distance, time graph describing the each stage and include data to support. </a:t>
                      </a: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At KS4 students are expected to take measurements of distance and time and use these to calculate speed.  They should also be able to link this to velocity and acceleration whilst also being able to construct velocity/time and distance/time graphs </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431435"/>
          </a:xfrm>
          <a:prstGeom prst="rect">
            <a:avLst/>
          </a:prstGeom>
          <a:noFill/>
        </p:spPr>
        <p:txBody>
          <a:bodyPr wrap="square" rtlCol="0">
            <a:spAutoFit/>
          </a:bodyPr>
          <a:lstStyle/>
          <a:p>
            <a:r>
              <a:rPr lang="en-GB" sz="1400" b="1" u="sng" dirty="0"/>
              <a:t>The bigger picture:</a:t>
            </a:r>
          </a:p>
          <a:p>
            <a:r>
              <a:rPr lang="en-GB" sz="1400" b="1" i="1" dirty="0"/>
              <a:t>Personal development opportunities </a:t>
            </a:r>
            <a:r>
              <a:rPr lang="en-GB" sz="1400" i="1" dirty="0"/>
              <a:t>– </a:t>
            </a:r>
          </a:p>
          <a:p>
            <a:endParaRPr lang="en-GB" sz="1400" i="1" dirty="0"/>
          </a:p>
          <a:p>
            <a:r>
              <a:rPr lang="en-GB" sz="1400" b="1" i="1" dirty="0"/>
              <a:t>Career links </a:t>
            </a:r>
            <a:r>
              <a:rPr lang="en-GB" sz="1400" i="1" dirty="0"/>
              <a:t>– </a:t>
            </a:r>
          </a:p>
          <a:p>
            <a:r>
              <a:rPr lang="en-GB" sz="1400" dirty="0"/>
              <a:t>Transport engineer, performance engineer, personal trainer, traffic enforcement officer</a:t>
            </a:r>
          </a:p>
          <a:p>
            <a:endParaRPr lang="en-GB" dirty="0"/>
          </a:p>
          <a:p>
            <a:endParaRPr lang="en-GB" dirty="0"/>
          </a:p>
          <a:p>
            <a:endParaRPr lang="en-GB" dirty="0"/>
          </a:p>
        </p:txBody>
      </p:sp>
    </p:spTree>
    <p:extLst>
      <p:ext uri="{BB962C8B-B14F-4D97-AF65-F5344CB8AC3E}">
        <p14:creationId xmlns:p14="http://schemas.microsoft.com/office/powerpoint/2010/main" val="1759268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525</Words>
  <Application>Microsoft Office PowerPoint</Application>
  <PresentationFormat>Widescreen</PresentationFormat>
  <Paragraphs>47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Wardale, Stephen</dc:creator>
  <cp:lastModifiedBy>Wardale, Stephen</cp:lastModifiedBy>
  <cp:revision>20</cp:revision>
  <dcterms:created xsi:type="dcterms:W3CDTF">2020-02-24T11:06:27Z</dcterms:created>
  <dcterms:modified xsi:type="dcterms:W3CDTF">2020-09-12T07:20:07Z</dcterms:modified>
</cp:coreProperties>
</file>