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62" d="100"/>
          <a:sy n="62" d="100"/>
        </p:scale>
        <p:origin x="10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22/04/2023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22/04/2023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22/04/2023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22/04/2023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659741" y="26789"/>
            <a:ext cx="139018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Universe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938992"/>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that the solar system can be modelled as planets rotating on tilted axes while orbiting the Sun, moons orbiting planets and sunlight spreading out and being reflected. This explains day and year length, seasons and the visibility of objects from Earth. Our solar system is a tiny part of a galaxy, one of many billions in the Universe. Light takes minutes to reach Earth from the Sun, four years from our nearest star and billions of years from other galaxies.</a:t>
            </a:r>
          </a:p>
          <a:p>
            <a:pPr lvl="0"/>
            <a:r>
              <a:rPr lang="en-GB" sz="1200" b="1" i="1" dirty="0"/>
              <a:t>Prior knowledge  KS2 NC Year 5 </a:t>
            </a:r>
          </a:p>
          <a:p>
            <a:pPr lvl="0"/>
            <a:r>
              <a:rPr lang="en-GB" sz="1200" dirty="0"/>
              <a:t>describe the movement of the Earth and other planets relative to the sun in the solar system</a:t>
            </a:r>
          </a:p>
          <a:p>
            <a:pPr lvl="0"/>
            <a:r>
              <a:rPr lang="en-GB" sz="1200" dirty="0"/>
              <a:t>describe the movement of the moon relative to the Earth</a:t>
            </a:r>
          </a:p>
          <a:p>
            <a:pPr lvl="0"/>
            <a:r>
              <a:rPr lang="en-GB" sz="1200" dirty="0"/>
              <a:t>describe the sun, Earth and moon as approximately spherical bodies</a:t>
            </a:r>
          </a:p>
          <a:p>
            <a:pPr lvl="0"/>
            <a:r>
              <a:rPr lang="en-GB" sz="1200" dirty="0"/>
              <a:t>use the idea of the Earth’s rotation to explain day and night and the apparent movement of the sun across the sky</a:t>
            </a:r>
          </a:p>
          <a:p>
            <a:r>
              <a:rPr lang="en-GB" sz="1200" b="1" i="1" dirty="0"/>
              <a:t>.</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268985150"/>
              </p:ext>
            </p:extLst>
          </p:nvPr>
        </p:nvGraphicFramePr>
        <p:xfrm>
          <a:off x="121134" y="2441261"/>
          <a:ext cx="12070866" cy="44500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KNOWLEDGE</a:t>
                      </a:r>
                    </a:p>
                    <a:p>
                      <a:pPr rtl="0" fontAlgn="t"/>
                      <a:r>
                        <a:rPr lang="en-GB" sz="1100" b="1" i="0" kern="1200" dirty="0">
                          <a:solidFill>
                            <a:schemeClr val="tx1"/>
                          </a:solidFill>
                          <a:effectLst/>
                          <a:latin typeface="+mn-lt"/>
                          <a:ea typeface="+mn-ea"/>
                          <a:cs typeface="+mn-cs"/>
                        </a:rPr>
                        <a:t>What is a day?</a:t>
                      </a:r>
                      <a:r>
                        <a:rPr lang="en-GB" sz="1100" b="1"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A day is </a:t>
                      </a:r>
                      <a:r>
                        <a:rPr lang="en-GB" sz="1100" b="1" i="0" kern="1200" dirty="0">
                          <a:solidFill>
                            <a:schemeClr val="tx1"/>
                          </a:solidFill>
                          <a:effectLst/>
                          <a:latin typeface="+mn-lt"/>
                          <a:ea typeface="+mn-ea"/>
                          <a:cs typeface="+mn-cs"/>
                        </a:rPr>
                        <a:t>24 hours</a:t>
                      </a:r>
                      <a:r>
                        <a:rPr lang="en-GB" sz="1100" b="0" i="0" kern="1200" dirty="0">
                          <a:solidFill>
                            <a:schemeClr val="tx1"/>
                          </a:solidFill>
                          <a:effectLst/>
                          <a:latin typeface="+mn-lt"/>
                          <a:ea typeface="+mn-ea"/>
                          <a:cs typeface="+mn-cs"/>
                        </a:rPr>
                        <a:t> long. This is because it takes 24 hours for the Earth to spin once on its axis.</a:t>
                      </a:r>
                    </a:p>
                    <a:p>
                      <a:pPr rtl="0" fontAlgn="t"/>
                      <a:r>
                        <a:rPr lang="en-GB" sz="1100" b="0" i="0" kern="1200" dirty="0">
                          <a:solidFill>
                            <a:schemeClr val="tx1"/>
                          </a:solidFill>
                          <a:effectLst/>
                          <a:latin typeface="+mn-lt"/>
                          <a:ea typeface="+mn-ea"/>
                          <a:cs typeface="+mn-cs"/>
                        </a:rPr>
                        <a:t>The half of the Earth facing the Sun is in daylight. The half facing away from the Sun has no sunlight and so becomes night-time.</a:t>
                      </a:r>
                    </a:p>
                    <a:p>
                      <a:pPr rtl="0" fontAlgn="t"/>
                      <a:r>
                        <a:rPr lang="en-GB" sz="1100" b="1" i="0" kern="1200" dirty="0">
                          <a:solidFill>
                            <a:schemeClr val="tx1"/>
                          </a:solidFill>
                          <a:effectLst/>
                          <a:latin typeface="+mn-lt"/>
                          <a:ea typeface="+mn-ea"/>
                          <a:cs typeface="+mn-cs"/>
                        </a:rPr>
                        <a:t>What is a year?</a:t>
                      </a:r>
                      <a:r>
                        <a:rPr lang="en-GB" sz="1100" b="1"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A year is how long it takes to travel once around the Sun. This takes 365 days.</a:t>
                      </a:r>
                    </a:p>
                    <a:p>
                      <a:pPr rtl="0" fontAlgn="t"/>
                      <a:r>
                        <a:rPr lang="en-GB" sz="1100" b="1" i="0" kern="1200" dirty="0">
                          <a:solidFill>
                            <a:schemeClr val="tx1"/>
                          </a:solidFill>
                          <a:effectLst/>
                          <a:latin typeface="+mn-lt"/>
                          <a:ea typeface="+mn-ea"/>
                          <a:cs typeface="+mn-cs"/>
                        </a:rPr>
                        <a:t>Explaining our seasons</a:t>
                      </a:r>
                      <a:r>
                        <a:rPr lang="en-GB" sz="1100" b="1"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The Earth's axis is tilted as it travels around the Sun, so some parts of the Earth receive more sunlight each day than others.</a:t>
                      </a:r>
                    </a:p>
                    <a:p>
                      <a:pPr rtl="0" fontAlgn="t"/>
                      <a:r>
                        <a:rPr lang="en-GB" sz="1100" b="0" i="0" kern="1200" dirty="0">
                          <a:solidFill>
                            <a:schemeClr val="tx1"/>
                          </a:solidFill>
                          <a:effectLst/>
                          <a:latin typeface="+mn-lt"/>
                          <a:ea typeface="+mn-ea"/>
                          <a:cs typeface="+mn-cs"/>
                        </a:rPr>
                        <a:t>This changes during the year because the Earth moves about the Sun, which gives rise to the seasons.</a:t>
                      </a:r>
                    </a:p>
                    <a:p>
                      <a:pPr rtl="0" fontAlgn="t"/>
                      <a:r>
                        <a:rPr lang="en-GB" sz="1100" b="0" i="0" kern="1200" dirty="0">
                          <a:solidFill>
                            <a:schemeClr val="tx1"/>
                          </a:solidFill>
                          <a:effectLst/>
                          <a:latin typeface="+mn-lt"/>
                          <a:ea typeface="+mn-ea"/>
                          <a:cs typeface="+mn-cs"/>
                        </a:rPr>
                        <a:t>The UK is in the top half (</a:t>
                      </a:r>
                      <a:r>
                        <a:rPr lang="en-GB" sz="1100" b="1" i="0" kern="1200" dirty="0">
                          <a:solidFill>
                            <a:schemeClr val="tx1"/>
                          </a:solidFill>
                          <a:effectLst/>
                          <a:latin typeface="+mn-lt"/>
                          <a:ea typeface="+mn-ea"/>
                          <a:cs typeface="+mn-cs"/>
                        </a:rPr>
                        <a:t>northern hemisphere</a:t>
                      </a:r>
                      <a:r>
                        <a:rPr lang="en-GB" sz="1100" b="0" i="0" kern="1200" dirty="0">
                          <a:solidFill>
                            <a:schemeClr val="tx1"/>
                          </a:solidFill>
                          <a:effectLst/>
                          <a:latin typeface="+mn-lt"/>
                          <a:ea typeface="+mn-ea"/>
                          <a:cs typeface="+mn-cs"/>
                        </a:rPr>
                        <a:t>) of the Earth. When the northern hemisphere is tilted towards the Sun it is summer in the UK.</a:t>
                      </a:r>
                    </a:p>
                    <a:p>
                      <a:pPr rtl="0" fontAlgn="t"/>
                      <a:r>
                        <a:rPr lang="en-GB" sz="1100" b="0" i="0" kern="1200" dirty="0">
                          <a:solidFill>
                            <a:schemeClr val="tx1"/>
                          </a:solidFill>
                          <a:effectLst/>
                          <a:latin typeface="+mn-lt"/>
                          <a:ea typeface="+mn-ea"/>
                          <a:cs typeface="+mn-cs"/>
                        </a:rPr>
                        <a:t>Six months later the northern hemisphere is tilted away from the Sun and it is winter.</a:t>
                      </a:r>
                    </a:p>
                    <a:p>
                      <a:pPr rtl="0" fontAlgn="t"/>
                      <a:r>
                        <a:rPr lang="en-GB" sz="1100" b="0" i="0" kern="1200" dirty="0">
                          <a:solidFill>
                            <a:schemeClr val="tx1"/>
                          </a:solidFill>
                          <a:effectLst/>
                          <a:latin typeface="+mn-lt"/>
                          <a:ea typeface="+mn-ea"/>
                          <a:cs typeface="+mn-cs"/>
                        </a:rPr>
                        <a:t>In Spring, the temperature and day length become longer. In Autumn, they are shorter.</a:t>
                      </a:r>
                    </a:p>
                    <a:p>
                      <a:r>
                        <a:rPr lang="en-GB" sz="1100" b="1" i="0" kern="1200" dirty="0">
                          <a:solidFill>
                            <a:schemeClr val="tx1"/>
                          </a:solidFill>
                          <a:effectLst/>
                          <a:latin typeface="+mn-lt"/>
                          <a:ea typeface="+mn-ea"/>
                          <a:cs typeface="+mn-cs"/>
                        </a:rPr>
                        <a:t>What is the Solar System? </a:t>
                      </a:r>
                      <a:r>
                        <a:rPr lang="en-GB" sz="1100" b="1" i="0" kern="1200" baseline="0" dirty="0">
                          <a:solidFill>
                            <a:schemeClr val="tx1"/>
                          </a:solidFill>
                          <a:effectLst/>
                          <a:latin typeface="+mn-lt"/>
                          <a:ea typeface="+mn-ea"/>
                          <a:cs typeface="+mn-cs"/>
                        </a:rPr>
                        <a:t> </a:t>
                      </a:r>
                      <a:r>
                        <a:rPr lang="en-GB" sz="1100" b="0" i="0" kern="1200" baseline="0" dirty="0">
                          <a:solidFill>
                            <a:schemeClr val="tx1"/>
                          </a:solidFill>
                          <a:effectLst/>
                          <a:latin typeface="+mn-lt"/>
                          <a:ea typeface="+mn-ea"/>
                          <a:cs typeface="+mn-cs"/>
                        </a:rPr>
                        <a:t>It is</a:t>
                      </a:r>
                      <a:r>
                        <a:rPr lang="en-GB" sz="1100" b="0" dirty="0"/>
                        <a:t> a tiny </a:t>
                      </a:r>
                      <a:r>
                        <a:rPr lang="en-GB" sz="1100" dirty="0"/>
                        <a:t>part of the Milky Way galaxy, one of many billions in the Universe. </a:t>
                      </a:r>
                      <a:r>
                        <a:rPr lang="en-GB" sz="1100" b="0" i="0" kern="1200" dirty="0">
                          <a:solidFill>
                            <a:schemeClr val="tx1"/>
                          </a:solidFill>
                          <a:effectLst/>
                          <a:latin typeface="+mn-lt"/>
                          <a:ea typeface="+mn-ea"/>
                          <a:cs typeface="+mn-cs"/>
                        </a:rPr>
                        <a:t>Nearest the Sun are four fairly small, rocky planets - Mercury, Venus, Earth and Mars.</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Beyond Mars is the asteroid belt – a region populated by millions of rocky objects. These are left-overs from the formation of the planets, 4.5 billion years ago.</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On the far side of the asteroid belt are the four gas giants - Jupiter, Saturn, Uranus and Neptune. These planets are much bigger than Earth, but very lightweight for their size. They are mostly made of hydrogen and helium.</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An object named Eris, which is at least as big as Pluto, was discovered very far from the Sun in 2005. More than 1,000 icy worlds such as Eris have been discovered beyond Pluto in recent years. These are called Kuiper Belt Objects. In 2006, the International Astronomical Union decided that Pluto and Eris must be classed as “dwarf planets”. Even further out are the comets of the </a:t>
                      </a:r>
                      <a:r>
                        <a:rPr lang="en-GB" sz="1100" b="0" i="0" kern="1200" dirty="0" err="1">
                          <a:solidFill>
                            <a:schemeClr val="tx1"/>
                          </a:solidFill>
                          <a:effectLst/>
                          <a:latin typeface="+mn-lt"/>
                          <a:ea typeface="+mn-ea"/>
                          <a:cs typeface="+mn-cs"/>
                        </a:rPr>
                        <a:t>Oort</a:t>
                      </a:r>
                      <a:r>
                        <a:rPr lang="en-GB" sz="1100" b="0" i="0" kern="1200" dirty="0">
                          <a:solidFill>
                            <a:schemeClr val="tx1"/>
                          </a:solidFill>
                          <a:effectLst/>
                          <a:latin typeface="+mn-lt"/>
                          <a:ea typeface="+mn-ea"/>
                          <a:cs typeface="+mn-cs"/>
                        </a:rPr>
                        <a:t> Cloud. These are so far away that they are invisible in even the largest telescopes. Every so often one of these comets is disturbed and heads towards the Sun. It then becomes visible in the night sky.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Light takes minutes to reach Earth from the Sun, four years from our nearest star and billions of years from other galaxies. Distances in Space</a:t>
                      </a:r>
                      <a:r>
                        <a:rPr lang="en-GB" sz="1100" baseline="0" dirty="0"/>
                        <a:t> are measured in light years because the distances are so great.</a:t>
                      </a: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chemeClr val="tx1"/>
                          </a:solidFill>
                        </a:rPr>
                        <a:t>Predict patterns in day length, the Sun’s intensity or an object’s shadow at different latitudes. </a:t>
                      </a:r>
                    </a:p>
                    <a:p>
                      <a:pPr marL="0" indent="0" algn="l">
                        <a:buFont typeface="Arial" panose="020B0604020202020204" pitchFamily="34" charset="0"/>
                        <a:buNone/>
                      </a:pPr>
                      <a:r>
                        <a:rPr lang="en-GB" sz="1100" b="0" u="none" dirty="0">
                          <a:solidFill>
                            <a:schemeClr val="tx1"/>
                          </a:solidFill>
                        </a:rPr>
                        <a:t>Make deductions from observation data of planets, stars and galaxies. </a:t>
                      </a:r>
                    </a:p>
                    <a:p>
                      <a:pPr marL="0" indent="0" algn="l">
                        <a:buFont typeface="Arial" panose="020B0604020202020204" pitchFamily="34" charset="0"/>
                        <a:buNone/>
                      </a:pPr>
                      <a:r>
                        <a:rPr lang="en-GB" sz="1100" b="0" u="none" dirty="0">
                          <a:solidFill>
                            <a:schemeClr val="tx1"/>
                          </a:solidFill>
                        </a:rPr>
                        <a:t>Compare explanations from different periods in history about the motion of objects and structure of the Universe.</a:t>
                      </a:r>
                    </a:p>
                    <a:p>
                      <a:pPr marL="0" indent="0" algn="l">
                        <a:buFont typeface="Arial" panose="020B0604020202020204" pitchFamily="34" charset="0"/>
                        <a:buNone/>
                      </a:pPr>
                      <a:r>
                        <a:rPr lang="en-GB" sz="1100" b="1" u="sng" dirty="0">
                          <a:solidFill>
                            <a:srgbClr val="002060"/>
                          </a:solidFill>
                        </a:rPr>
                        <a:t>Numeracy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Calculations using astronomical measures- why do we use the light year?</a:t>
                      </a:r>
                      <a:r>
                        <a:rPr lang="en-GB" sz="1100" b="0" u="none" baseline="0" dirty="0">
                          <a:solidFill>
                            <a:schemeClr val="tx1"/>
                          </a:solidFill>
                        </a:rPr>
                        <a:t> How far is a light year?</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chemeClr val="tx1"/>
                          </a:solidFill>
                        </a:rPr>
                        <a:t>Amazing</a:t>
                      </a:r>
                      <a:r>
                        <a:rPr lang="en-GB" sz="1100" b="0" u="none" baseline="0" dirty="0">
                          <a:solidFill>
                            <a:schemeClr val="tx1"/>
                          </a:solidFill>
                        </a:rPr>
                        <a:t> opportunities to look at the Greek/Latin/Arabic language links.</a:t>
                      </a:r>
                    </a:p>
                    <a:p>
                      <a:pPr marL="0" indent="0" algn="l">
                        <a:buFont typeface="Arial" panose="020B0604020202020204" pitchFamily="34" charset="0"/>
                        <a:buNone/>
                      </a:pPr>
                      <a:r>
                        <a:rPr lang="en-GB" sz="1050" kern="1200" dirty="0">
                          <a:solidFill>
                            <a:schemeClr val="tx1"/>
                          </a:solidFill>
                          <a:effectLst/>
                          <a:latin typeface="+mn-lt"/>
                          <a:ea typeface="+mn-ea"/>
                          <a:cs typeface="+mn-cs"/>
                        </a:rPr>
                        <a:t>Planet</a:t>
                      </a:r>
                    </a:p>
                    <a:p>
                      <a:pPr marL="0" indent="0" algn="l">
                        <a:buFont typeface="Arial" panose="020B0604020202020204" pitchFamily="34" charset="0"/>
                        <a:buNone/>
                      </a:pPr>
                      <a:r>
                        <a:rPr lang="en-GB" sz="1050" kern="1200" dirty="0">
                          <a:solidFill>
                            <a:schemeClr val="tx1"/>
                          </a:solidFill>
                          <a:effectLst/>
                          <a:latin typeface="+mn-lt"/>
                          <a:ea typeface="+mn-ea"/>
                          <a:cs typeface="+mn-cs"/>
                        </a:rPr>
                        <a:t>Solar System</a:t>
                      </a:r>
                    </a:p>
                    <a:p>
                      <a:pPr marL="0" indent="0" algn="l">
                        <a:buFont typeface="Arial" panose="020B0604020202020204" pitchFamily="34" charset="0"/>
                        <a:buNone/>
                      </a:pPr>
                      <a:r>
                        <a:rPr lang="en-GB" sz="1050" kern="1200" dirty="0">
                          <a:solidFill>
                            <a:schemeClr val="tx1"/>
                          </a:solidFill>
                          <a:effectLst/>
                          <a:latin typeface="+mn-lt"/>
                          <a:ea typeface="+mn-ea"/>
                          <a:cs typeface="+mn-cs"/>
                        </a:rPr>
                        <a:t>Universe</a:t>
                      </a:r>
                    </a:p>
                    <a:p>
                      <a:pPr marL="0" indent="0" algn="l">
                        <a:buFont typeface="Arial" panose="020B0604020202020204" pitchFamily="34" charset="0"/>
                        <a:buNone/>
                      </a:pPr>
                      <a:r>
                        <a:rPr lang="en-GB" sz="1050" kern="1200" dirty="0">
                          <a:solidFill>
                            <a:schemeClr val="tx1"/>
                          </a:solidFill>
                          <a:effectLst/>
                          <a:latin typeface="+mn-lt"/>
                          <a:ea typeface="+mn-ea"/>
                          <a:cs typeface="+mn-cs"/>
                        </a:rPr>
                        <a:t>Galaxy</a:t>
                      </a:r>
                    </a:p>
                    <a:p>
                      <a:pPr marL="0" indent="0" algn="l">
                        <a:buFont typeface="Arial" panose="020B0604020202020204" pitchFamily="34" charset="0"/>
                        <a:buNone/>
                      </a:pPr>
                      <a:r>
                        <a:rPr lang="en-GB" sz="1050" kern="1200" dirty="0">
                          <a:solidFill>
                            <a:schemeClr val="tx1"/>
                          </a:solidFill>
                          <a:effectLst/>
                          <a:latin typeface="+mn-lt"/>
                          <a:ea typeface="+mn-ea"/>
                          <a:cs typeface="+mn-cs"/>
                        </a:rPr>
                        <a:t>Light year</a:t>
                      </a:r>
                    </a:p>
                    <a:p>
                      <a:pPr marL="0" indent="0" algn="l">
                        <a:buFont typeface="Arial" panose="020B0604020202020204" pitchFamily="34" charset="0"/>
                        <a:buNone/>
                      </a:pPr>
                      <a:r>
                        <a:rPr lang="en-GB" sz="1050" kern="1200" dirty="0">
                          <a:solidFill>
                            <a:schemeClr val="tx1"/>
                          </a:solidFill>
                          <a:effectLst/>
                          <a:latin typeface="+mn-lt"/>
                          <a:ea typeface="+mn-ea"/>
                          <a:cs typeface="+mn-cs"/>
                        </a:rPr>
                        <a:t>Stars</a:t>
                      </a:r>
                    </a:p>
                    <a:p>
                      <a:pPr marL="0" indent="0" algn="l">
                        <a:buFont typeface="Arial" panose="020B0604020202020204" pitchFamily="34" charset="0"/>
                        <a:buNone/>
                      </a:pPr>
                      <a:r>
                        <a:rPr lang="en-GB" sz="1050" kern="1200" dirty="0">
                          <a:solidFill>
                            <a:schemeClr val="tx1"/>
                          </a:solidFill>
                          <a:effectLst/>
                          <a:latin typeface="+mn-lt"/>
                          <a:ea typeface="+mn-ea"/>
                          <a:cs typeface="+mn-cs"/>
                        </a:rPr>
                        <a:t>Orbit</a:t>
                      </a:r>
                    </a:p>
                    <a:p>
                      <a:pPr marL="0" indent="0" algn="l">
                        <a:buFont typeface="Arial" panose="020B0604020202020204" pitchFamily="34" charset="0"/>
                        <a:buNone/>
                      </a:pPr>
                      <a:r>
                        <a:rPr lang="en-GB" sz="1050" kern="1200" dirty="0">
                          <a:solidFill>
                            <a:schemeClr val="tx1"/>
                          </a:solidFill>
                          <a:effectLst/>
                          <a:latin typeface="+mn-lt"/>
                          <a:ea typeface="+mn-ea"/>
                          <a:cs typeface="+mn-cs"/>
                        </a:rPr>
                        <a:t>Exoplanet</a:t>
                      </a:r>
                    </a:p>
                    <a:p>
                      <a:pPr marL="0" indent="0" algn="l">
                        <a:buFont typeface="Arial" panose="020B0604020202020204" pitchFamily="34" charset="0"/>
                        <a:buNone/>
                      </a:pPr>
                      <a:r>
                        <a:rPr lang="en-GB" sz="1050" b="0" u="none" kern="1200" dirty="0">
                          <a:solidFill>
                            <a:schemeClr val="tx1"/>
                          </a:solidFill>
                          <a:effectLst/>
                          <a:latin typeface="+mn-lt"/>
                          <a:ea typeface="+mn-ea"/>
                          <a:cs typeface="+mn-cs"/>
                        </a:rPr>
                        <a:t>Astronomical</a:t>
                      </a:r>
                      <a:endParaRPr lang="en-GB" sz="700" b="0" u="none" dirty="0">
                        <a:solidFill>
                          <a:schemeClr val="tx1"/>
                        </a:solidFill>
                      </a:endParaRPr>
                    </a:p>
                  </a:txBody>
                  <a:tcPr/>
                </a:tc>
                <a:tc>
                  <a:txBody>
                    <a:bodyPr/>
                    <a:lstStyle/>
                    <a:p>
                      <a:pPr algn="l"/>
                      <a:r>
                        <a:rPr lang="en-GB" sz="1100" b="1" u="sng" dirty="0">
                          <a:solidFill>
                            <a:srgbClr val="002060"/>
                          </a:solidFill>
                        </a:rPr>
                        <a:t>WOW Zone tasks</a:t>
                      </a:r>
                    </a:p>
                    <a:p>
                      <a:pPr algn="l"/>
                      <a:r>
                        <a:rPr lang="en-GB" sz="1100" b="0" kern="1200" dirty="0">
                          <a:solidFill>
                            <a:schemeClr val="tx1"/>
                          </a:solidFill>
                          <a:effectLst/>
                          <a:latin typeface="+mn-lt"/>
                          <a:ea typeface="+mn-ea"/>
                          <a:cs typeface="+mn-cs"/>
                        </a:rPr>
                        <a:t>Describe the structure of the Solar System</a:t>
                      </a:r>
                      <a:endParaRPr lang="en-GB" sz="1100" b="0" u="sng" dirty="0">
                        <a:solidFill>
                          <a:srgbClr val="002060"/>
                        </a:solidFill>
                        <a:latin typeface="+mn-lt"/>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r>
                        <a:rPr lang="en-GB" sz="1100" b="0" i="0" u="none" strike="noStrike" kern="1200" dirty="0">
                          <a:solidFill>
                            <a:schemeClr val="tx1"/>
                          </a:solidFill>
                          <a:effectLst/>
                          <a:latin typeface="+mn-lt"/>
                          <a:ea typeface="+mn-ea"/>
                          <a:cs typeface="+mn-cs"/>
                        </a:rPr>
                        <a:t>The Space Science module is only compulsory for the separate physics course; it is no longer on trilogy. </a:t>
                      </a:r>
                    </a:p>
                    <a:p>
                      <a:endParaRPr lang="en-GB" sz="1100" b="0" i="0" u="none" strike="noStrike" kern="1200" dirty="0">
                        <a:solidFill>
                          <a:schemeClr val="tx1"/>
                        </a:solidFill>
                        <a:effectLst/>
                        <a:latin typeface="+mn-lt"/>
                        <a:ea typeface="+mn-ea"/>
                        <a:cs typeface="+mn-cs"/>
                      </a:endParaRPr>
                    </a:p>
                    <a:p>
                      <a:r>
                        <a:rPr lang="en-GB" sz="1100" b="0" i="0" u="none" strike="noStrike" kern="1200" dirty="0">
                          <a:solidFill>
                            <a:schemeClr val="tx1"/>
                          </a:solidFill>
                          <a:effectLst/>
                          <a:latin typeface="+mn-lt"/>
                          <a:ea typeface="+mn-ea"/>
                          <a:cs typeface="+mn-cs"/>
                        </a:rPr>
                        <a:t>Pupils are really interested</a:t>
                      </a:r>
                      <a:r>
                        <a:rPr lang="en-GB" sz="1100" b="0" i="0" u="none" strike="noStrike" kern="1200" baseline="0" dirty="0">
                          <a:solidFill>
                            <a:schemeClr val="tx1"/>
                          </a:solidFill>
                          <a:effectLst/>
                          <a:latin typeface="+mn-lt"/>
                          <a:ea typeface="+mn-ea"/>
                          <a:cs typeface="+mn-cs"/>
                        </a:rPr>
                        <a:t> in the Life Cycle of a Star and this could be incorporated into a Year 9 extra study.</a:t>
                      </a:r>
                      <a:endParaRPr lang="en-GB" sz="1100" b="0" i="0" u="none" strike="noStrike" kern="1200" dirty="0">
                        <a:solidFill>
                          <a:schemeClr val="tx1"/>
                        </a:solidFill>
                        <a:effectLst/>
                        <a:latin typeface="+mn-lt"/>
                        <a:ea typeface="+mn-ea"/>
                        <a:cs typeface="+mn-cs"/>
                      </a:endParaRP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31325"/>
          </a:xfrm>
          <a:prstGeom prst="rect">
            <a:avLst/>
          </a:prstGeom>
          <a:noFill/>
        </p:spPr>
        <p:txBody>
          <a:bodyPr wrap="square" rtlCol="0">
            <a:spAutoFit/>
          </a:bodyPr>
          <a:lstStyle/>
          <a:p>
            <a:r>
              <a:rPr lang="en-GB" sz="1400" b="1" u="sng" dirty="0"/>
              <a:t>The Bigger Picture:</a:t>
            </a:r>
          </a:p>
          <a:p>
            <a:endParaRPr lang="en-GB" sz="1400" b="1" u="sng" dirty="0"/>
          </a:p>
          <a:p>
            <a:r>
              <a:rPr lang="en-GB" sz="1400" i="1" dirty="0"/>
              <a:t>Links to awareness of the human curiosity about where we came from and our place in Space. Opportunities to bring in the everyday innovations linked to space travel.</a:t>
            </a:r>
          </a:p>
          <a:p>
            <a:r>
              <a:rPr lang="en-GB" sz="1400" b="1" i="1" dirty="0"/>
              <a:t>Career links. </a:t>
            </a:r>
            <a:r>
              <a:rPr lang="en-GB" sz="1400" i="1" dirty="0"/>
              <a:t>Space Communicators; astrophysicist, engineers, ESA, NASA</a:t>
            </a:r>
          </a:p>
        </p:txBody>
      </p:sp>
    </p:spTree>
    <p:extLst>
      <p:ext uri="{BB962C8B-B14F-4D97-AF65-F5344CB8AC3E}">
        <p14:creationId xmlns:p14="http://schemas.microsoft.com/office/powerpoint/2010/main" val="15803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49752" y="-20554"/>
            <a:ext cx="452540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Universe: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384995"/>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WOW zone tasks (guidance and mark schemes can be found within the lesson resources):</a:t>
            </a:r>
          </a:p>
          <a:p>
            <a:endParaRPr lang="en-US" sz="1400" dirty="0"/>
          </a:p>
          <a:p>
            <a:r>
              <a:rPr lang="en-US" sz="1400" dirty="0"/>
              <a:t>Quiz</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259541281"/>
              </p:ext>
            </p:extLst>
          </p:nvPr>
        </p:nvGraphicFramePr>
        <p:xfrm>
          <a:off x="128750" y="1865348"/>
          <a:ext cx="11934500" cy="4893653"/>
        </p:xfrm>
        <a:graphic>
          <a:graphicData uri="http://schemas.openxmlformats.org/drawingml/2006/table">
            <a:tbl>
              <a:tblPr firstRow="1" bandRow="1">
                <a:tableStyleId>{69CF1AB2-1976-4502-BF36-3FF5EA218861}</a:tableStyleId>
              </a:tblPr>
              <a:tblGrid>
                <a:gridCol w="1487399">
                  <a:extLst>
                    <a:ext uri="{9D8B030D-6E8A-4147-A177-3AD203B41FA5}">
                      <a16:colId xmlns:a16="http://schemas.microsoft.com/office/drawing/2014/main" val="26545288"/>
                    </a:ext>
                  </a:extLst>
                </a:gridCol>
                <a:gridCol w="1635051">
                  <a:extLst>
                    <a:ext uri="{9D8B030D-6E8A-4147-A177-3AD203B41FA5}">
                      <a16:colId xmlns:a16="http://schemas.microsoft.com/office/drawing/2014/main" val="3735789182"/>
                    </a:ext>
                  </a:extLst>
                </a:gridCol>
                <a:gridCol w="6679609">
                  <a:extLst>
                    <a:ext uri="{9D8B030D-6E8A-4147-A177-3AD203B41FA5}">
                      <a16:colId xmlns:a16="http://schemas.microsoft.com/office/drawing/2014/main" val="3033360634"/>
                    </a:ext>
                  </a:extLst>
                </a:gridCol>
                <a:gridCol w="2132441">
                  <a:extLst>
                    <a:ext uri="{9D8B030D-6E8A-4147-A177-3AD203B41FA5}">
                      <a16:colId xmlns:a16="http://schemas.microsoft.com/office/drawing/2014/main" val="2709544202"/>
                    </a:ext>
                  </a:extLst>
                </a:gridCol>
              </a:tblGrid>
              <a:tr h="254819">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52133">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4153853">
                <a:tc>
                  <a:txBody>
                    <a:bodyPr/>
                    <a:lstStyle/>
                    <a:p>
                      <a:r>
                        <a:rPr lang="en-US" sz="1100" b="1" i="1" dirty="0">
                          <a:solidFill>
                            <a:schemeClr val="tx1"/>
                          </a:solidFill>
                        </a:rPr>
                        <a:t>Pupils have basic knowledge of the Universe, for example:</a:t>
                      </a:r>
                    </a:p>
                    <a:p>
                      <a:endParaRPr lang="en-US" sz="1100" b="1" i="1" dirty="0">
                        <a:solidFill>
                          <a:schemeClr val="tx1"/>
                        </a:solidFill>
                      </a:endParaRPr>
                    </a:p>
                    <a:p>
                      <a:r>
                        <a:rPr lang="en-US" sz="1100" b="0" i="0" dirty="0">
                          <a:solidFill>
                            <a:schemeClr val="tx1"/>
                          </a:solidFill>
                        </a:rPr>
                        <a:t>Name planets in our solar system.</a:t>
                      </a:r>
                    </a:p>
                    <a:p>
                      <a:endParaRPr lang="en-US" sz="1100" b="0" i="0" dirty="0">
                        <a:solidFill>
                          <a:schemeClr val="tx1"/>
                        </a:solidFill>
                      </a:endParaRPr>
                    </a:p>
                    <a:p>
                      <a:r>
                        <a:rPr lang="en-US" sz="1100" b="0" i="0" dirty="0">
                          <a:solidFill>
                            <a:schemeClr val="tx1"/>
                          </a:solidFill>
                        </a:rPr>
                        <a:t>State different components of the universe – planets, moons, stars, sun, asteroids.</a:t>
                      </a:r>
                    </a:p>
                    <a:p>
                      <a:endParaRPr lang="en-US" sz="1100" b="0" i="0" dirty="0">
                        <a:solidFill>
                          <a:schemeClr val="tx1"/>
                        </a:solidFill>
                      </a:endParaRPr>
                    </a:p>
                    <a:p>
                      <a:r>
                        <a:rPr lang="en-US" sz="1100" b="0" i="0" dirty="0">
                          <a:solidFill>
                            <a:schemeClr val="tx1"/>
                          </a:solidFill>
                        </a:rPr>
                        <a:t>Identify the sun as the largest star in our solar system.</a:t>
                      </a:r>
                    </a:p>
                    <a:p>
                      <a:endParaRPr lang="en-US" sz="1100" b="0" i="0" dirty="0">
                        <a:solidFill>
                          <a:schemeClr val="tx1"/>
                        </a:solidFill>
                      </a:endParaRPr>
                    </a:p>
                    <a:p>
                      <a:r>
                        <a:rPr lang="en-US" sz="1100" b="0" i="0" dirty="0">
                          <a:solidFill>
                            <a:schemeClr val="tx1"/>
                          </a:solidFill>
                        </a:rPr>
                        <a:t>One day has 24hrs.</a:t>
                      </a:r>
                    </a:p>
                    <a:p>
                      <a:endParaRPr lang="en-US" sz="1100" b="1" i="1" dirty="0">
                        <a:solidFill>
                          <a:schemeClr val="tx1"/>
                        </a:solidFill>
                      </a:endParaRPr>
                    </a:p>
                  </a:txBody>
                  <a:tcPr/>
                </a:tc>
                <a:tc>
                  <a:txBody>
                    <a:bodyPr/>
                    <a:lstStyle/>
                    <a:p>
                      <a:r>
                        <a:rPr lang="en-US" sz="1100" b="1" i="1" dirty="0">
                          <a:solidFill>
                            <a:schemeClr val="tx1"/>
                          </a:solidFill>
                        </a:rPr>
                        <a:t>Pupils must be have an understanding of and be able to recall the basics of the universe:</a:t>
                      </a:r>
                    </a:p>
                    <a:p>
                      <a:endParaRPr lang="en-US" sz="1100" dirty="0">
                        <a:solidFill>
                          <a:schemeClr val="tx1"/>
                        </a:solidFill>
                      </a:endParaRPr>
                    </a:p>
                    <a:p>
                      <a:r>
                        <a:rPr lang="en-US" sz="1100" dirty="0">
                          <a:solidFill>
                            <a:schemeClr val="tx1"/>
                          </a:solidFill>
                        </a:rPr>
                        <a:t>Plants closest to the sun are Mercury, Venus, Earth and Mars and furthest from the sun are </a:t>
                      </a:r>
                      <a:r>
                        <a:rPr lang="en-GB" sz="1100" b="0" i="0" kern="1200" dirty="0">
                          <a:solidFill>
                            <a:schemeClr val="tx1"/>
                          </a:solidFill>
                          <a:effectLst/>
                          <a:latin typeface="+mn-lt"/>
                          <a:ea typeface="+mn-ea"/>
                          <a:cs typeface="+mn-cs"/>
                        </a:rPr>
                        <a:t>Jupiter, Saturn, Uranus and Neptune.</a:t>
                      </a:r>
                      <a:endParaRPr lang="en-US" sz="1100" dirty="0">
                        <a:solidFill>
                          <a:schemeClr val="tx1"/>
                        </a:solidFill>
                      </a:endParaRPr>
                    </a:p>
                    <a:p>
                      <a:endParaRPr lang="en-US" sz="1100" dirty="0">
                        <a:solidFill>
                          <a:schemeClr val="tx1"/>
                        </a:solidFill>
                      </a:endParaRPr>
                    </a:p>
                    <a:p>
                      <a:r>
                        <a:rPr lang="en-US" sz="1100" dirty="0">
                          <a:solidFill>
                            <a:schemeClr val="tx1"/>
                          </a:solidFill>
                        </a:rPr>
                        <a:t>Pluto is classed as a dwarf planet.</a:t>
                      </a:r>
                    </a:p>
                    <a:p>
                      <a:endParaRPr lang="en-US" sz="1100" dirty="0">
                        <a:solidFill>
                          <a:schemeClr val="tx1"/>
                        </a:solidFill>
                      </a:endParaRPr>
                    </a:p>
                    <a:p>
                      <a:endParaRPr lang="en-US" sz="110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rtl="0" fontAlgn="t"/>
                      <a:r>
                        <a:rPr lang="en-GB" sz="1100" b="0" i="0" kern="1200" dirty="0">
                          <a:solidFill>
                            <a:schemeClr val="tx1"/>
                          </a:solidFill>
                          <a:effectLst/>
                          <a:latin typeface="+mn-lt"/>
                          <a:ea typeface="+mn-ea"/>
                          <a:cs typeface="+mn-cs"/>
                        </a:rPr>
                        <a:t>A day is </a:t>
                      </a:r>
                      <a:r>
                        <a:rPr lang="en-GB" sz="1100" b="1" i="0" kern="1200" dirty="0">
                          <a:solidFill>
                            <a:schemeClr val="tx1"/>
                          </a:solidFill>
                          <a:effectLst/>
                          <a:latin typeface="+mn-lt"/>
                          <a:ea typeface="+mn-ea"/>
                          <a:cs typeface="+mn-cs"/>
                        </a:rPr>
                        <a:t>24 hours</a:t>
                      </a:r>
                      <a:r>
                        <a:rPr lang="en-GB" sz="1100" b="0" i="0" kern="1200" dirty="0">
                          <a:solidFill>
                            <a:schemeClr val="tx1"/>
                          </a:solidFill>
                          <a:effectLst/>
                          <a:latin typeface="+mn-lt"/>
                          <a:ea typeface="+mn-ea"/>
                          <a:cs typeface="+mn-cs"/>
                        </a:rPr>
                        <a:t> long. This is because it takes 24 hours for the Earth to spin once on its axis. The half of the Earth facing the Sun is in daylight. The half facing away from the Sun has no sunlight and so becomes night-time.</a:t>
                      </a:r>
                    </a:p>
                    <a:p>
                      <a:pPr rtl="0" fontAlgn="t"/>
                      <a:endParaRPr lang="en-US" sz="1100" b="0" i="0" kern="1200" dirty="0">
                        <a:solidFill>
                          <a:schemeClr val="tx1"/>
                        </a:solidFill>
                        <a:effectLst/>
                        <a:latin typeface="+mn-lt"/>
                        <a:ea typeface="+mn-ea"/>
                        <a:cs typeface="+mn-cs"/>
                      </a:endParaRPr>
                    </a:p>
                    <a:p>
                      <a:pPr rtl="0" fontAlgn="t"/>
                      <a:r>
                        <a:rPr lang="en-GB" sz="1100" b="0" i="0" kern="1200" dirty="0">
                          <a:solidFill>
                            <a:schemeClr val="tx1"/>
                          </a:solidFill>
                          <a:effectLst/>
                          <a:latin typeface="+mn-lt"/>
                          <a:ea typeface="+mn-ea"/>
                          <a:cs typeface="+mn-cs"/>
                        </a:rPr>
                        <a:t>The Earth's axis is tilted as it travels around the Sun, so some parts of the Earth receive more sunlight each day than others. This changes during the year because the Earth moves about the Sun, which gives rise to the seasons. </a:t>
                      </a:r>
                    </a:p>
                    <a:p>
                      <a:pPr rtl="0" fontAlgn="t"/>
                      <a:endParaRPr lang="en-GB" sz="1100" b="0" i="0" kern="1200" dirty="0">
                        <a:solidFill>
                          <a:schemeClr val="tx1"/>
                        </a:solidFill>
                        <a:effectLst/>
                        <a:latin typeface="+mn-lt"/>
                        <a:ea typeface="+mn-ea"/>
                        <a:cs typeface="+mn-cs"/>
                      </a:endParaRPr>
                    </a:p>
                    <a:p>
                      <a:r>
                        <a:rPr lang="en-GB" sz="1100" b="0" i="0" kern="1200" baseline="0" dirty="0">
                          <a:solidFill>
                            <a:schemeClr val="tx1"/>
                          </a:solidFill>
                          <a:effectLst/>
                          <a:latin typeface="+mn-lt"/>
                          <a:ea typeface="+mn-ea"/>
                          <a:cs typeface="+mn-cs"/>
                        </a:rPr>
                        <a:t>T</a:t>
                      </a:r>
                      <a:r>
                        <a:rPr lang="en-GB" sz="1100" dirty="0"/>
                        <a:t>he Milky Way galaxy, one of many billions in the Universe. </a:t>
                      </a:r>
                      <a:r>
                        <a:rPr lang="en-GB" sz="1100" b="0" i="0" kern="1200" dirty="0">
                          <a:solidFill>
                            <a:schemeClr val="tx1"/>
                          </a:solidFill>
                          <a:effectLst/>
                          <a:latin typeface="+mn-lt"/>
                          <a:ea typeface="+mn-ea"/>
                          <a:cs typeface="+mn-cs"/>
                        </a:rPr>
                        <a:t>Nearest the Sun are four fairly small, rocky planets - Mercury, Venus, Earth and Mars.</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Beyond Mars is the asteroid belt – a region populated by millions of rocky objects. These are left-overs from the formation of the planets, 4.5 billion years ago.</a:t>
                      </a:r>
                      <a:r>
                        <a:rPr lang="en-GB" sz="1100" b="0" i="0" kern="1200" baseline="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On the far side of the asteroid belt are the four gas giants - Jupiter, Saturn, Uranus and Neptune. These planets are much bigger than Earth, but very lightweight for their size. They are mostly made of hydrogen and helium.</a:t>
                      </a:r>
                      <a:r>
                        <a:rPr lang="en-GB" sz="1100" b="0" i="0" kern="1200" baseline="0" dirty="0">
                          <a:solidFill>
                            <a:schemeClr val="tx1"/>
                          </a:solidFill>
                          <a:effectLst/>
                          <a:latin typeface="+mn-lt"/>
                          <a:ea typeface="+mn-ea"/>
                          <a:cs typeface="+mn-cs"/>
                        </a:rPr>
                        <a:t> </a:t>
                      </a:r>
                      <a:r>
                        <a:rPr lang="en-GB" sz="1100" dirty="0"/>
                        <a:t>Light takes minutes to reach Earth from the Sun, four years from our nearest star and billions of years from other galaxies. Distances in Space</a:t>
                      </a:r>
                      <a:r>
                        <a:rPr lang="en-GB" sz="1100" baseline="0" dirty="0"/>
                        <a:t> are measured in light years because the distances are so great.</a:t>
                      </a:r>
                    </a:p>
                    <a:p>
                      <a:endParaRPr lang="en-US" sz="1100" baseline="0" dirty="0"/>
                    </a:p>
                    <a:p>
                      <a:pPr rtl="0" fontAlgn="t"/>
                      <a:r>
                        <a:rPr lang="en-GB" sz="1100" b="0" i="0" kern="1200" dirty="0">
                          <a:solidFill>
                            <a:schemeClr val="tx1"/>
                          </a:solidFill>
                          <a:effectLst/>
                          <a:latin typeface="+mn-lt"/>
                          <a:ea typeface="+mn-ea"/>
                          <a:cs typeface="+mn-cs"/>
                        </a:rPr>
                        <a:t>The UK is in the top half (</a:t>
                      </a:r>
                      <a:r>
                        <a:rPr lang="en-GB" sz="1100" b="1" i="0" kern="1200" dirty="0">
                          <a:solidFill>
                            <a:schemeClr val="tx1"/>
                          </a:solidFill>
                          <a:effectLst/>
                          <a:latin typeface="+mn-lt"/>
                          <a:ea typeface="+mn-ea"/>
                          <a:cs typeface="+mn-cs"/>
                        </a:rPr>
                        <a:t>northern hemisphere</a:t>
                      </a:r>
                      <a:r>
                        <a:rPr lang="en-GB" sz="1100" b="0" i="0" kern="1200" dirty="0">
                          <a:solidFill>
                            <a:schemeClr val="tx1"/>
                          </a:solidFill>
                          <a:effectLst/>
                          <a:latin typeface="+mn-lt"/>
                          <a:ea typeface="+mn-ea"/>
                          <a:cs typeface="+mn-cs"/>
                        </a:rPr>
                        <a:t>) of the Earth. When the northern hemisphere is tilted towards the Sun it is summer in the UK.</a:t>
                      </a:r>
                    </a:p>
                    <a:p>
                      <a:pPr rtl="0" fontAlgn="t"/>
                      <a:r>
                        <a:rPr lang="en-GB" sz="1100" b="0" i="0" kern="1200" dirty="0">
                          <a:solidFill>
                            <a:schemeClr val="tx1"/>
                          </a:solidFill>
                          <a:effectLst/>
                          <a:latin typeface="+mn-lt"/>
                          <a:ea typeface="+mn-ea"/>
                          <a:cs typeface="+mn-cs"/>
                        </a:rPr>
                        <a:t>Six months later the northern hemisphere is tilted away from the Sun and it is winter. In Spring, the temperature and day length become longer. In Autumn, they are shorter.</a:t>
                      </a: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mn-cs"/>
                        </a:rPr>
                        <a:t>An object named Eris, which is at least as big as Pluto, was discovered very far from the Sun in 2005.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chemeClr val="tx1"/>
                          </a:solidFill>
                        </a:rPr>
                        <a:t>Calculations using astronomical measures- why do we use the light year?</a:t>
                      </a:r>
                      <a:r>
                        <a:rPr lang="en-GB" sz="1100" b="0" u="none" baseline="0" dirty="0">
                          <a:solidFill>
                            <a:schemeClr val="tx1"/>
                          </a:solidFill>
                        </a:rPr>
                        <a:t> How far is a light year?</a:t>
                      </a:r>
                      <a:endParaRPr lang="en-GB" sz="1100" b="1" u="sng" dirty="0">
                        <a:solidFill>
                          <a:srgbClr val="002060"/>
                        </a:solidFill>
                      </a:endParaRPr>
                    </a:p>
                    <a:p>
                      <a:endParaRPr lang="en-GB" sz="1100" dirty="0"/>
                    </a:p>
                  </a:txBody>
                  <a:tcPr/>
                </a:tc>
                <a:tc>
                  <a:txBody>
                    <a:bodyPr/>
                    <a:lstStyle/>
                    <a:p>
                      <a:r>
                        <a:rPr lang="en-US" sz="1100" b="1" i="1" dirty="0">
                          <a:solidFill>
                            <a:schemeClr val="tx1"/>
                          </a:solidFill>
                        </a:rPr>
                        <a:t>Pupils should be able to recall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1" dirty="0">
                        <a:solidFill>
                          <a:schemeClr val="tx1"/>
                        </a:solidFill>
                      </a:endParaRPr>
                    </a:p>
                    <a:p>
                      <a:pPr marL="0" indent="0" algn="l">
                        <a:buFont typeface="Arial" panose="020B0604020202020204" pitchFamily="34" charset="0"/>
                        <a:buNone/>
                      </a:pPr>
                      <a:r>
                        <a:rPr lang="en-GB" sz="1100" b="0" u="none" dirty="0">
                          <a:solidFill>
                            <a:schemeClr val="tx1"/>
                          </a:solidFill>
                        </a:rPr>
                        <a:t>Predict patterns in day length, the Sun’s intensity or an object’s shadow at different latitudes. </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0" u="none" dirty="0">
                          <a:solidFill>
                            <a:schemeClr val="tx1"/>
                          </a:solidFill>
                        </a:rPr>
                        <a:t>Make deductions from observation data of planets, stars and galaxies.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Tier 3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627</TotalTime>
  <Words>1451</Words>
  <Application>Microsoft Office PowerPoint</Application>
  <PresentationFormat>Widescreen</PresentationFormat>
  <Paragraphs>102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Stephanie</cp:lastModifiedBy>
  <cp:revision>59</cp:revision>
  <cp:lastPrinted>2020-02-24T07:40:48Z</cp:lastPrinted>
  <dcterms:created xsi:type="dcterms:W3CDTF">2019-12-19T05:38:14Z</dcterms:created>
  <dcterms:modified xsi:type="dcterms:W3CDTF">2023-04-22T07:05:27Z</dcterms:modified>
</cp:coreProperties>
</file>