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1CF3EF-42BB-48F5-8268-2D36102A49A4}" v="4" dt="2022-08-25T23:11:09.087"/>
    <p1510:client id="{3DE89B1B-D89B-47F4-B9F7-4AFC6B46F54D}" v="2" dt="2022-08-25T18:40:22.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94660"/>
  </p:normalViewPr>
  <p:slideViewPr>
    <p:cSldViewPr snapToGrid="0">
      <p:cViewPr varScale="1">
        <p:scale>
          <a:sx n="90" d="100"/>
          <a:sy n="90" d="100"/>
        </p:scale>
        <p:origin x="11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74926-0DB1-419D-8214-76D69420FB39}" type="datetimeFigureOut">
              <a:rPr lang="en-GB" smtClean="0"/>
              <a:t>31/08/2022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Y7 The Origins of Stories</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497645"/>
          </a:xfrm>
          <a:prstGeom prst="rect">
            <a:avLst/>
          </a:prstGeom>
          <a:solidFill>
            <a:schemeClr val="bg1">
              <a:lumMod val="85000"/>
            </a:schemeClr>
          </a:solidFill>
          <a:ln w="3175">
            <a:noFill/>
          </a:ln>
        </p:spPr>
        <p:txBody>
          <a:bodyPr wrap="square" lIns="91440" tIns="45720" rIns="91440" bIns="45720" rtlCol="0" anchor="t">
            <a:noAutofit/>
          </a:bodyPr>
          <a:lstStyle/>
          <a:p>
            <a:r>
              <a:rPr lang="en-GB" sz="1100" b="1" kern="1200" dirty="0">
                <a:solidFill>
                  <a:srgbClr val="000000"/>
                </a:solidFill>
                <a:effectLst/>
                <a:latin typeface="Calibri"/>
                <a:ea typeface="Times New Roman" panose="02020603050405020304" pitchFamily="18" charset="0"/>
                <a:cs typeface="Times New Roman"/>
              </a:rPr>
              <a:t>Context and Introduction to Unit:</a:t>
            </a:r>
          </a:p>
          <a:p>
            <a:endParaRPr lang="en-GB"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1200" kern="1200" dirty="0">
                <a:solidFill>
                  <a:srgbClr val="000000"/>
                </a:solidFill>
                <a:effectLst/>
                <a:latin typeface="Calibri"/>
                <a:ea typeface="Times New Roman" panose="02020603050405020304" pitchFamily="18" charset="0"/>
                <a:cs typeface="Times New Roman"/>
              </a:rPr>
              <a:t>Thi</a:t>
            </a:r>
            <a:r>
              <a:rPr lang="en-GB" sz="1200" dirty="0">
                <a:solidFill>
                  <a:srgbClr val="000000"/>
                </a:solidFill>
                <a:latin typeface="Calibri"/>
                <a:ea typeface="Times New Roman" panose="02020603050405020304" pitchFamily="18" charset="0"/>
                <a:cs typeface="Times New Roman"/>
              </a:rPr>
              <a:t>s unit builds on your work in KS2 on narrative and any study you may have done of myths and legends. We will read a range of myths and legends, using a range of reading strategies and skills. We will learn about the different types and purposes of myths and legends, their storylines and characters. We will also learn about the influence of myths and legends on later writers</a:t>
            </a:r>
            <a:endParaRPr lang="en-GB" sz="1200" kern="1200" dirty="0">
              <a:solidFill>
                <a:srgbClr val="000000"/>
              </a:solidFill>
              <a:effectLst/>
              <a:latin typeface="Calibri"/>
              <a:ea typeface="Times New Roman" panose="02020603050405020304" pitchFamily="18" charset="0"/>
              <a:cs typeface="Times New Roman"/>
            </a:endParaRPr>
          </a:p>
          <a:p>
            <a:endPar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3703856723"/>
              </p:ext>
            </p:extLst>
          </p:nvPr>
        </p:nvGraphicFramePr>
        <p:xfrm>
          <a:off x="180622" y="2501002"/>
          <a:ext cx="11818722" cy="4217509"/>
        </p:xfrm>
        <a:graphic>
          <a:graphicData uri="http://schemas.openxmlformats.org/drawingml/2006/table">
            <a:tbl>
              <a:tblPr firstRow="1" bandRow="1">
                <a:tableStyleId>{5940675A-B579-460E-94D1-54222C63F5DA}</a:tableStyleId>
              </a:tblPr>
              <a:tblGrid>
                <a:gridCol w="4118246">
                  <a:extLst>
                    <a:ext uri="{9D8B030D-6E8A-4147-A177-3AD203B41FA5}">
                      <a16:colId xmlns:a16="http://schemas.microsoft.com/office/drawing/2014/main" val="3916695900"/>
                    </a:ext>
                  </a:extLst>
                </a:gridCol>
                <a:gridCol w="4130757">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4217509">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lvl="0"/>
                      <a:endParaRPr lang="en-GB" sz="1200" b="1" dirty="0">
                        <a:effectLst/>
                        <a:latin typeface="+mn-lt"/>
                        <a:ea typeface="Calibri" panose="020F0502020204030204" pitchFamily="34" charset="0"/>
                        <a:cs typeface="Times New Roman"/>
                      </a:endParaRPr>
                    </a:p>
                    <a:p>
                      <a:pPr marL="0" indent="0" rtl="0" fontAlgn="base">
                        <a:buFont typeface="Arial" panose="020B0604020202020204" pitchFamily="34" charset="0"/>
                        <a:buNone/>
                      </a:pPr>
                      <a:r>
                        <a:rPr lang="en-GB" sz="1200" b="0" u="sng" kern="1200" dirty="0">
                          <a:solidFill>
                            <a:schemeClr val="tx1"/>
                          </a:solidFill>
                          <a:effectLst/>
                          <a:latin typeface="+mn-lt"/>
                          <a:ea typeface="Calibri" panose="020F0502020204030204" pitchFamily="34" charset="0"/>
                          <a:cs typeface="Arial"/>
                        </a:rPr>
                        <a:t>Core Knowledge:</a:t>
                      </a:r>
                    </a:p>
                    <a:p>
                      <a:pPr fontAlgn="base"/>
                      <a:r>
                        <a:rPr lang="en-US" sz="1200" kern="1200" dirty="0">
                          <a:solidFill>
                            <a:schemeClr val="tx1"/>
                          </a:solidFill>
                          <a:effectLst/>
                          <a:latin typeface="+mn-lt"/>
                          <a:ea typeface="+mn-ea"/>
                          <a:cs typeface="+mn-cs"/>
                        </a:rPr>
                        <a:t>BQ1) Why do we tell stories?</a:t>
                      </a:r>
                      <a:r>
                        <a:rPr lang="en-GB"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BQ2) Why are myths and legends still significant today? </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3.1) What is a myth? </a:t>
                      </a:r>
                      <a:r>
                        <a:rPr lang="en-GB"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3.2. What is a Greek myth?</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3.3) What are the three types of myths?</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3.4) What archetypal characters are present in myths? </a:t>
                      </a:r>
                      <a:r>
                        <a:rPr lang="en-GB"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3.5) Who are key figures in Greek myths? </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3.6) Which narrative voice do myths use?</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3.7) How are myths structured?</a:t>
                      </a:r>
                      <a:r>
                        <a:rPr lang="en-GB"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3.8) How is tense used?</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BQ4) What are the similarities and differences between the myths we are reading?</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GB" sz="1100" kern="1200" dirty="0">
                          <a:solidFill>
                            <a:schemeClr val="tx1"/>
                          </a:solidFill>
                          <a:effectLst/>
                          <a:latin typeface="+mn-lt"/>
                          <a:ea typeface="+mn-ea"/>
                          <a:cs typeface="+mn-cs"/>
                        </a:rPr>
                        <a:t>BQ5.1) Whose voices do we hear in classical mythology?  </a:t>
                      </a:r>
                      <a:br>
                        <a:rPr lang="en-GB" sz="1600" kern="1200" dirty="0">
                          <a:solidFill>
                            <a:schemeClr val="tx1"/>
                          </a:solidFill>
                          <a:effectLst/>
                          <a:latin typeface="+mn-lt"/>
                          <a:ea typeface="+mn-ea"/>
                          <a:cs typeface="+mn-cs"/>
                        </a:rPr>
                      </a:br>
                      <a:r>
                        <a:rPr lang="en-GB" sz="1100" kern="1200" dirty="0">
                          <a:solidFill>
                            <a:schemeClr val="tx1"/>
                          </a:solidFill>
                          <a:effectLst/>
                          <a:latin typeface="+mn-lt"/>
                          <a:ea typeface="+mn-ea"/>
                          <a:cs typeface="+mn-cs"/>
                        </a:rPr>
                        <a:t>BQ5.2) Whose voices are missing? Why</a:t>
                      </a:r>
                      <a:r>
                        <a:rPr lang="en-GB" sz="1200" kern="1200" dirty="0">
                          <a:solidFill>
                            <a:schemeClr val="tx1"/>
                          </a:solidFill>
                          <a:effectLst/>
                          <a:latin typeface="+mn-lt"/>
                          <a:ea typeface="+mn-ea"/>
                          <a:cs typeface="+mn-cs"/>
                        </a:rPr>
                        <a:t>?</a:t>
                      </a:r>
                    </a:p>
                    <a:p>
                      <a:endParaRPr lang="en-GB" sz="1000" b="1" u="sng" kern="1200" dirty="0">
                        <a:solidFill>
                          <a:schemeClr val="tx1"/>
                        </a:solidFill>
                        <a:effectLst/>
                        <a:latin typeface="+mn-lt"/>
                        <a:ea typeface="+mn-ea"/>
                        <a:cs typeface="+mn-cs"/>
                      </a:endParaRPr>
                    </a:p>
                    <a:p>
                      <a:pPr lvl="0" fontAlgn="base"/>
                      <a:r>
                        <a:rPr lang="en-GB" sz="1000" u="sng" kern="1200" dirty="0">
                          <a:solidFill>
                            <a:schemeClr val="tx1"/>
                          </a:solidFill>
                          <a:effectLst/>
                          <a:latin typeface="+mn-lt"/>
                          <a:ea typeface="+mn-ea"/>
                          <a:cs typeface="+mn-cs"/>
                        </a:rPr>
                        <a:t>Literary concept knowledge</a:t>
                      </a:r>
                      <a:r>
                        <a:rPr lang="en-GB" sz="1000" kern="1200" dirty="0">
                          <a:solidFill>
                            <a:schemeClr val="tx1"/>
                          </a:solidFill>
                          <a:effectLst/>
                          <a:latin typeface="+mn-lt"/>
                          <a:ea typeface="+mn-ea"/>
                          <a:cs typeface="+mn-cs"/>
                        </a:rPr>
                        <a:t>:</a:t>
                      </a:r>
                    </a:p>
                    <a:p>
                      <a:pPr lvl="0">
                        <a:buNone/>
                      </a:pPr>
                      <a:r>
                        <a:rPr lang="en-GB" sz="1000" kern="1200" dirty="0">
                          <a:solidFill>
                            <a:schemeClr val="tx1"/>
                          </a:solidFill>
                          <a:effectLst/>
                          <a:latin typeface="+mn-lt"/>
                          <a:ea typeface="+mn-ea"/>
                          <a:cs typeface="+mn-cs"/>
                        </a:rPr>
                        <a:t>narrative voice, narrative viewpoint, narrative structure, seven basic plots </a:t>
                      </a:r>
                    </a:p>
                    <a:p>
                      <a:pPr lvl="0">
                        <a:buNone/>
                      </a:pPr>
                      <a:r>
                        <a:rPr lang="en-GB" sz="1000" kern="1200" dirty="0">
                          <a:solidFill>
                            <a:schemeClr val="tx1"/>
                          </a:solidFill>
                          <a:effectLst/>
                          <a:latin typeface="+mn-lt"/>
                          <a:ea typeface="+mn-ea"/>
                          <a:cs typeface="+mn-cs"/>
                        </a:rPr>
                        <a:t>use of tenses </a:t>
                      </a:r>
                    </a:p>
                    <a:p>
                      <a:pPr lvl="0">
                        <a:buNone/>
                      </a:pPr>
                      <a:r>
                        <a:rPr lang="en-GB" sz="1000" kern="1200" dirty="0">
                          <a:solidFill>
                            <a:schemeClr val="tx1"/>
                          </a:solidFill>
                          <a:effectLst/>
                          <a:latin typeface="+mn-lt"/>
                          <a:ea typeface="+mn-ea"/>
                          <a:cs typeface="+mn-cs"/>
                        </a:rPr>
                        <a:t>Archetypes</a:t>
                      </a:r>
                    </a:p>
                    <a:p>
                      <a:pPr lvl="0">
                        <a:buNone/>
                      </a:pPr>
                      <a:r>
                        <a:rPr lang="en-GB" sz="1000" kern="1200" dirty="0">
                          <a:solidFill>
                            <a:schemeClr val="tx1"/>
                          </a:solidFill>
                          <a:effectLst/>
                          <a:latin typeface="+mn-lt"/>
                          <a:ea typeface="+mn-ea"/>
                          <a:cs typeface="+mn-cs"/>
                        </a:rPr>
                        <a:t>Conventions of myths </a:t>
                      </a:r>
                      <a:r>
                        <a:rPr lang="en-GB" sz="1000" kern="1200">
                          <a:solidFill>
                            <a:schemeClr val="tx1"/>
                          </a:solidFill>
                          <a:effectLst/>
                          <a:latin typeface="+mn-lt"/>
                          <a:ea typeface="+mn-ea"/>
                          <a:cs typeface="+mn-cs"/>
                        </a:rPr>
                        <a:t>and legends</a:t>
                      </a:r>
                      <a:endParaRPr lang="en-GB" sz="1000" kern="1200" dirty="0">
                        <a:solidFill>
                          <a:schemeClr val="tx1"/>
                        </a:solidFill>
                        <a:effectLst/>
                        <a:latin typeface="+mn-lt"/>
                        <a:ea typeface="+mn-ea"/>
                        <a:cs typeface="+mn-cs"/>
                      </a:endParaRPr>
                    </a:p>
                  </a:txBody>
                  <a:tcPr marL="68580" marR="68580" marT="0" marB="0"/>
                </a:tc>
                <a:tc>
                  <a:txBody>
                    <a:bodyPr/>
                    <a:lstStyle/>
                    <a:p>
                      <a:pPr lvl="0">
                        <a:buNone/>
                      </a:pPr>
                      <a:endParaRPr lang="en-GB" sz="1200" kern="1200" dirty="0">
                        <a:solidFill>
                          <a:schemeClr val="tx1"/>
                        </a:solidFill>
                        <a:effectLst/>
                        <a:latin typeface="+mn-lt"/>
                        <a:ea typeface="+mn-ea"/>
                        <a:cs typeface="+mn-cs"/>
                      </a:endParaRPr>
                    </a:p>
                    <a:p>
                      <a:pPr marL="0" marR="0" lvl="0" indent="0" algn="l" rtl="0" eaLnBrk="1" fontAlgn="base" latinLnBrk="0" hangingPunct="1">
                        <a:lnSpc>
                          <a:spcPct val="100000"/>
                        </a:lnSpc>
                        <a:spcBef>
                          <a:spcPts val="0"/>
                        </a:spcBef>
                        <a:spcAft>
                          <a:spcPts val="0"/>
                        </a:spcAft>
                        <a:buClrTx/>
                        <a:buSzTx/>
                        <a:buFontTx/>
                        <a:buNone/>
                      </a:pPr>
                      <a:r>
                        <a:rPr lang="en-GB" sz="1200" u="sng" kern="1200" dirty="0">
                          <a:solidFill>
                            <a:schemeClr val="tx1"/>
                          </a:solidFill>
                          <a:effectLst/>
                          <a:latin typeface="+mn-lt"/>
                          <a:ea typeface="+mn-ea"/>
                          <a:cs typeface="+mn-cs"/>
                        </a:rPr>
                        <a:t>Knowledge of themes</a:t>
                      </a:r>
                      <a:r>
                        <a:rPr lang="en-GB" sz="1200" kern="1200" dirty="0">
                          <a:solidFill>
                            <a:schemeClr val="tx1"/>
                          </a:solidFill>
                          <a:effectLst/>
                          <a:latin typeface="+mn-lt"/>
                          <a:ea typeface="+mn-ea"/>
                          <a:cs typeface="+mn-cs"/>
                        </a:rPr>
                        <a:t>: </a:t>
                      </a:r>
                    </a:p>
                    <a:p>
                      <a:pPr marL="0" marR="0" lvl="0" indent="0" algn="l" rtl="0" eaLnBrk="1" fontAlgn="base" latinLnBrk="0" hangingPunct="1">
                        <a:lnSpc>
                          <a:spcPct val="100000"/>
                        </a:lnSpc>
                        <a:spcBef>
                          <a:spcPts val="0"/>
                        </a:spcBef>
                        <a:spcAft>
                          <a:spcPts val="0"/>
                        </a:spcAft>
                        <a:buClrTx/>
                        <a:buSzTx/>
                        <a:buFontTx/>
                        <a:buNone/>
                      </a:pPr>
                      <a:r>
                        <a:rPr lang="en-GB" sz="1200" kern="1200" dirty="0">
                          <a:solidFill>
                            <a:schemeClr val="tx1"/>
                          </a:solidFill>
                          <a:effectLst/>
                          <a:latin typeface="+mn-lt"/>
                          <a:ea typeface="+mn-ea"/>
                          <a:cs typeface="+mn-cs"/>
                        </a:rPr>
                        <a:t>Human behaviour</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sng" kern="1200" dirty="0">
                          <a:solidFill>
                            <a:srgbClr val="000000"/>
                          </a:solidFill>
                          <a:effectLst/>
                          <a:latin typeface="+mn-lt"/>
                          <a:ea typeface="Times New Roman" panose="02020603050405020304" pitchFamily="18" charset="0"/>
                          <a:cs typeface="Arial"/>
                        </a:rPr>
                        <a:t>Key Skills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mn-lt"/>
                        <a:ea typeface="Calibri" panose="020F0502020204030204" pitchFamily="34" charset="0"/>
                        <a:cs typeface="Arial"/>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plan and draft a convincing myth</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paragraphs to structure and develop your ideas</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the past tense consistently </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punctuation to demarcate sentences accurately </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punctuation within sentences to organize and clarify ideas</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to read for meaning using skimming, scanning, continuous and close reading</a:t>
                      </a:r>
                    </a:p>
                    <a:p>
                      <a:pPr marL="171450" marR="0" lvl="0" indent="-171450" algn="l">
                        <a:lnSpc>
                          <a:spcPct val="100000"/>
                        </a:lnSpc>
                        <a:spcBef>
                          <a:spcPts val="0"/>
                        </a:spcBef>
                        <a:spcAft>
                          <a:spcPts val="0"/>
                        </a:spcAft>
                        <a:buClrTx/>
                        <a:buSzTx/>
                        <a:buFont typeface="Arial" panose="020B0604020202020204" pitchFamily="34" charset="0"/>
                        <a:buChar char="•"/>
                      </a:pPr>
                      <a:r>
                        <a:rPr lang="en-US" sz="1200" b="0" u="none" kern="1200" dirty="0">
                          <a:solidFill>
                            <a:srgbClr val="000000"/>
                          </a:solidFill>
                          <a:effectLst/>
                          <a:latin typeface="+mn-lt"/>
                          <a:ea typeface="+mn-ea"/>
                          <a:cs typeface="Arial"/>
                        </a:rPr>
                        <a:t>use active reading strategies: predict, question, clarify, </a:t>
                      </a:r>
                      <a:r>
                        <a:rPr lang="en-US" sz="1200" b="0" u="none" kern="1200" dirty="0" err="1">
                          <a:solidFill>
                            <a:srgbClr val="000000"/>
                          </a:solidFill>
                          <a:effectLst/>
                          <a:latin typeface="+mn-lt"/>
                          <a:ea typeface="+mn-ea"/>
                          <a:cs typeface="Arial"/>
                        </a:rPr>
                        <a:t>summarise</a:t>
                      </a:r>
                      <a:r>
                        <a:rPr lang="en-US" sz="1200" b="0" u="none" kern="1200" dirty="0">
                          <a:solidFill>
                            <a:srgbClr val="000000"/>
                          </a:solidFill>
                          <a:effectLst/>
                          <a:latin typeface="+mn-lt"/>
                          <a:ea typeface="+mn-ea"/>
                          <a:cs typeface="Arial"/>
                        </a:rPr>
                        <a:t>, ask questions</a:t>
                      </a: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Vocabulary: </a:t>
                      </a:r>
                      <a:endParaRPr lang="en-GB" sz="1200" b="0"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algn="l">
                        <a:lnSpc>
                          <a:spcPct val="107000"/>
                        </a:lnSpc>
                        <a:spcAft>
                          <a:spcPts val="800"/>
                        </a:spcAft>
                      </a:pPr>
                      <a:r>
                        <a:rPr lang="en-GB" sz="1200" b="0" u="none" dirty="0">
                          <a:effectLst/>
                          <a:latin typeface="+mn-lt"/>
                          <a:ea typeface="Calibri" panose="020F0502020204030204" pitchFamily="34" charset="0"/>
                          <a:cs typeface="Times New Roman"/>
                        </a:rPr>
                        <a:t>SMSC: understanding different relationships </a:t>
                      </a:r>
                    </a:p>
                    <a:p>
                      <a:pPr algn="l">
                        <a:lnSpc>
                          <a:spcPct val="107000"/>
                        </a:lnSpc>
                        <a:spcAft>
                          <a:spcPts val="800"/>
                        </a:spcAft>
                      </a:pPr>
                      <a:r>
                        <a:rPr lang="en-GB" sz="1200" b="0" u="none" dirty="0">
                          <a:effectLst/>
                          <a:latin typeface="+mn-lt"/>
                          <a:ea typeface="Calibri" panose="020F0502020204030204" pitchFamily="34" charset="0"/>
                          <a:cs typeface="Times New Roman"/>
                        </a:rPr>
                        <a:t>Understanding morality and emotions</a:t>
                      </a:r>
                    </a:p>
                    <a:p>
                      <a:pPr lvl="0" algn="l">
                        <a:lnSpc>
                          <a:spcPct val="107000"/>
                        </a:lnSpc>
                        <a:spcAft>
                          <a:spcPts val="800"/>
                        </a:spcAft>
                        <a:buNone/>
                      </a:pPr>
                      <a:endParaRPr lang="en-GB" sz="1200" b="0" u="none" dirty="0">
                        <a:effectLst/>
                        <a:latin typeface="+mn-lt"/>
                        <a:ea typeface="Calibri" panose="020F0502020204030204" pitchFamily="34" charset="0"/>
                        <a:cs typeface="Times New Roman"/>
                      </a:endParaRPr>
                    </a:p>
                    <a:p>
                      <a:pPr marL="0" indent="0" algn="l">
                        <a:lnSpc>
                          <a:spcPct val="107000"/>
                        </a:lnSpc>
                        <a:spcAft>
                          <a:spcPts val="800"/>
                        </a:spcAft>
                        <a:buFont typeface="Arial" panose="020B0604020202020204" pitchFamily="34" charset="0"/>
                        <a:buNone/>
                      </a:pPr>
                      <a:r>
                        <a:rPr lang="en-US" sz="1200" b="1" u="sng" dirty="0">
                          <a:effectLst/>
                          <a:latin typeface="+mn-lt"/>
                          <a:ea typeface="Times New Roman" panose="02020603050405020304" pitchFamily="18" charset="0"/>
                          <a:cs typeface="Calibri"/>
                        </a:rPr>
                        <a:t>L</a:t>
                      </a:r>
                      <a:r>
                        <a:rPr lang="en-GB" sz="1200" b="1" u="sng" dirty="0" err="1">
                          <a:effectLst/>
                          <a:latin typeface="+mn-lt"/>
                          <a:ea typeface="Times New Roman" panose="02020603050405020304" pitchFamily="18" charset="0"/>
                          <a:cs typeface="Calibri"/>
                        </a:rPr>
                        <a:t>iteracy</a:t>
                      </a:r>
                      <a:r>
                        <a:rPr lang="en-GB" sz="1200" b="1" u="sng" dirty="0">
                          <a:effectLst/>
                          <a:latin typeface="+mn-lt"/>
                          <a:ea typeface="Times New Roman" panose="02020603050405020304" pitchFamily="18" charset="0"/>
                          <a:cs typeface="Calibri"/>
                        </a:rPr>
                        <a:t> Focus: (class specific) </a:t>
                      </a: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p>
                    <a:p>
                      <a:pPr algn="l">
                        <a:lnSpc>
                          <a:spcPct val="107000"/>
                        </a:lnSpc>
                        <a:spcAft>
                          <a:spcPts val="800"/>
                        </a:spcAft>
                      </a:pPr>
                      <a:r>
                        <a:rPr lang="en-GB" sz="1200" b="0" u="none" dirty="0">
                          <a:effectLst/>
                          <a:latin typeface="+mn-lt"/>
                          <a:ea typeface="Calibri" panose="020F0502020204030204" pitchFamily="34" charset="0"/>
                          <a:cs typeface="Calibri"/>
                        </a:rPr>
                        <a:t>Narrative reading and writing in Y8 and Y9</a:t>
                      </a:r>
                    </a:p>
                    <a:p>
                      <a:pPr algn="l">
                        <a:lnSpc>
                          <a:spcPct val="107000"/>
                        </a:lnSpc>
                        <a:spcAft>
                          <a:spcPts val="800"/>
                        </a:spcAft>
                      </a:pPr>
                      <a:r>
                        <a:rPr lang="en-GB" sz="1200" b="0" u="none" dirty="0">
                          <a:effectLst/>
                          <a:latin typeface="+mn-lt"/>
                          <a:ea typeface="Calibri" panose="020F0502020204030204" pitchFamily="34" charset="0"/>
                          <a:cs typeface="Calibri"/>
                        </a:rPr>
                        <a:t>Narrative reading and writing in GCSE</a:t>
                      </a:r>
                    </a:p>
                    <a:p>
                      <a:pPr algn="l">
                        <a:lnSpc>
                          <a:spcPct val="107000"/>
                        </a:lnSpc>
                        <a:spcAft>
                          <a:spcPts val="800"/>
                        </a:spcAft>
                      </a:pPr>
                      <a:r>
                        <a:rPr lang="en-GB" sz="1200" b="0" u="none" dirty="0">
                          <a:effectLst/>
                          <a:latin typeface="+mn-lt"/>
                          <a:ea typeface="Calibri" panose="020F0502020204030204" pitchFamily="34" charset="0"/>
                          <a:cs typeface="Calibri"/>
                        </a:rPr>
                        <a:t>Allusions to Greek myths in poetry, plays and novels from Y7 to Y11. </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historian, classicist </a:t>
            </a: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a:t>
            </a:r>
            <a:r>
              <a:rPr lang="en-GB" sz="1050" dirty="0">
                <a:latin typeface="Calibri"/>
                <a:ea typeface="Calibri" panose="020F0502020204030204" pitchFamily="34" charset="0"/>
                <a:cs typeface="Times New Roman"/>
              </a:rPr>
              <a:t> understanding aspects of human behaviour</a:t>
            </a:r>
          </a:p>
          <a:p>
            <a:pPr>
              <a:lnSpc>
                <a:spcPct val="107000"/>
              </a:lnSpc>
            </a:pPr>
            <a:r>
              <a:rPr lang="en-GB" sz="1050" b="1" dirty="0">
                <a:latin typeface="Calibri"/>
                <a:ea typeface="Calibri" panose="020F0502020204030204" pitchFamily="34" charset="0"/>
                <a:cs typeface="Times New Roman"/>
              </a:rPr>
              <a:t>History: </a:t>
            </a:r>
            <a:r>
              <a:rPr lang="en-GB" sz="1050" dirty="0">
                <a:latin typeface="Calibri"/>
                <a:ea typeface="Calibri" panose="020F0502020204030204" pitchFamily="34" charset="0"/>
                <a:cs typeface="Times New Roman"/>
              </a:rPr>
              <a:t>the link between ancient history and ancient and modern literature </a:t>
            </a:r>
          </a:p>
          <a:p>
            <a:pPr>
              <a:lnSpc>
                <a:spcPct val="107000"/>
              </a:lnSpc>
            </a:pPr>
            <a:endParaRPr lang="en-GB" sz="1050" b="1"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how to write a narrative</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narrative voice and perspective</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Characterisation and archetypes</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reading for meaning</a:t>
            </a: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82BD2D161C6F4D8E18A56149BECE2D" ma:contentTypeVersion="12" ma:contentTypeDescription="Create a new document." ma:contentTypeScope="" ma:versionID="cc6db1c1c4b0afd5b2102112d317d1f7">
  <xsd:schema xmlns:xsd="http://www.w3.org/2001/XMLSchema" xmlns:xs="http://www.w3.org/2001/XMLSchema" xmlns:p="http://schemas.microsoft.com/office/2006/metadata/properties" xmlns:ns2="5522a256-5621-4a58-919d-ac76a57763ac" xmlns:ns3="a48a2e6d-d5e5-459f-9539-1d0e3cf773ef" targetNamespace="http://schemas.microsoft.com/office/2006/metadata/properties" ma:root="true" ma:fieldsID="9b6a832b151f1dcc5fb96c2ba51dca33" ns2:_="" ns3:_="">
    <xsd:import namespace="5522a256-5621-4a58-919d-ac76a57763ac"/>
    <xsd:import namespace="a48a2e6d-d5e5-459f-9539-1d0e3cf77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2a256-5621-4a58-919d-ac76a5776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a2e6d-d5e5-459f-9539-1d0e3cf773e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E86E3C-9FDD-4748-ACFE-DBB6D5EBA596}">
  <ds:schemaRefs>
    <ds:schemaRef ds:uri="http://schemas.microsoft.com/sharepoint/v3/contenttype/forms"/>
  </ds:schemaRefs>
</ds:datastoreItem>
</file>

<file path=customXml/itemProps2.xml><?xml version="1.0" encoding="utf-8"?>
<ds:datastoreItem xmlns:ds="http://schemas.openxmlformats.org/officeDocument/2006/customXml" ds:itemID="{03CE85AA-F83C-4DBD-AFC7-71D93CBCA087}">
  <ds:schemaRefs>
    <ds:schemaRef ds:uri="a48a2e6d-d5e5-459f-9539-1d0e3cf773ef"/>
    <ds:schemaRef ds:uri="http://schemas.microsoft.com/office/2006/documentManagement/types"/>
    <ds:schemaRef ds:uri="http://purl.org/dc/terms/"/>
    <ds:schemaRef ds:uri="http://purl.org/dc/elements/1.1/"/>
    <ds:schemaRef ds:uri="http://schemas.openxmlformats.org/package/2006/metadata/core-properties"/>
    <ds:schemaRef ds:uri="http://purl.org/dc/dcmitype/"/>
    <ds:schemaRef ds:uri="http://schemas.microsoft.com/office/2006/metadata/properties"/>
    <ds:schemaRef ds:uri="http://schemas.microsoft.com/office/infopath/2007/PartnerControls"/>
    <ds:schemaRef ds:uri="5522a256-5621-4a58-919d-ac76a57763ac"/>
    <ds:schemaRef ds:uri="http://www.w3.org/XML/1998/namespace"/>
  </ds:schemaRefs>
</ds:datastoreItem>
</file>

<file path=customXml/itemProps3.xml><?xml version="1.0" encoding="utf-8"?>
<ds:datastoreItem xmlns:ds="http://schemas.openxmlformats.org/officeDocument/2006/customXml" ds:itemID="{81D0892D-6F87-4718-8BD9-E30398C0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2a256-5621-4a58-919d-ac76a57763ac"/>
    <ds:schemaRef ds:uri="a48a2e6d-d5e5-459f-9539-1d0e3cf77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148</TotalTime>
  <Words>471</Words>
  <Application>Microsoft Office PowerPoint</Application>
  <PresentationFormat>Widescreen</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Hind, Mary</cp:lastModifiedBy>
  <cp:revision>15</cp:revision>
  <dcterms:created xsi:type="dcterms:W3CDTF">2022-02-16T13:07:44Z</dcterms:created>
  <dcterms:modified xsi:type="dcterms:W3CDTF">2022-08-31T10:21:57Z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0x0101004C82BD2D161C6F4D8E18A56149BECE2D</vt:lpwstr>
  </property>
</Properties>
</file>