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C6B537C-26CF-4CEC-AE84-7B0433A67BB5}">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4660"/>
  </p:normalViewPr>
  <p:slideViewPr>
    <p:cSldViewPr snapToGrid="0">
      <p:cViewPr varScale="1">
        <p:scale>
          <a:sx n="85" d="100"/>
          <a:sy n="85"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idx="1"/>
          </p:nvPr>
        </p:nvSpPr>
        <p:spPr>
          <a:xfrm>
            <a:off x="3850443" y="1"/>
            <a:ext cx="2945659" cy="498056"/>
          </a:xfrm>
          <a:prstGeom prst="rect">
            <a:avLst/>
          </a:prstGeom>
        </p:spPr>
        <p:txBody>
          <a:bodyPr vert="horz" lIns="91294" tIns="45647" rIns="91294" bIns="45647" rtlCol="0"/>
          <a:lstStyle>
            <a:lvl1pPr algn="r">
              <a:defRPr sz="1200"/>
            </a:lvl1pPr>
          </a:lstStyle>
          <a:p>
            <a:fld id="{6E674926-0DB1-419D-8214-76D69420FB39}" type="datetimeFigureOut">
              <a:rPr lang="en-GB" smtClean="0"/>
              <a:t>28/03/2023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294" tIns="45647" rIns="91294" bIns="45647"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294" tIns="45647" rIns="91294" bIns="456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294" tIns="45647" rIns="91294" bIns="45647"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294" tIns="45647" rIns="91294" bIns="45647"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28/03/2023</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28/03/2023</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Y9 Rhetoric: Protest and Power</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497645"/>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latin typeface="Calibri"/>
                <a:ea typeface="Times New Roman" panose="02020603050405020304" pitchFamily="18" charset="0"/>
                <a:cs typeface="Times New Roman"/>
              </a:rPr>
              <a:t>Context and Introduction to Unit:</a:t>
            </a:r>
          </a:p>
          <a:p>
            <a:endParaRPr lang="en-GB" sz="105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100" dirty="0"/>
              <a:t>This unit introduces you to the key concepts of rhetoric: three pillars of ethos, logos and pathos; how craft different sentence types and sentences structures. You will also practise and apply our active reading strategies. By the end of the unit you  will have studied a minimum of four short speeches or extracts which have ‘changed the world’, so that you  understand the three pillars, the original six part structure (and how it might be adapted), and identified range of sentence types and structures. </a:t>
            </a:r>
          </a:p>
          <a:p>
            <a:r>
              <a:rPr lang="en-GB" sz="1100" b="1" dirty="0"/>
              <a:t>Outcomes:</a:t>
            </a:r>
            <a:r>
              <a:rPr lang="en-GB" sz="1100" dirty="0"/>
              <a:t> pupils will write their own short speech on a topic related to ‘changing the world’ (MAP)</a:t>
            </a:r>
            <a:r>
              <a:rPr lang="en-GB" sz="1100" b="1" dirty="0"/>
              <a:t> </a:t>
            </a:r>
            <a:endParaRPr lang="en-GB" sz="1100" dirty="0"/>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278342631"/>
              </p:ext>
            </p:extLst>
          </p:nvPr>
        </p:nvGraphicFramePr>
        <p:xfrm>
          <a:off x="286247" y="2526472"/>
          <a:ext cx="11713097" cy="4217509"/>
        </p:xfrm>
        <a:graphic>
          <a:graphicData uri="http://schemas.openxmlformats.org/drawingml/2006/table">
            <a:tbl>
              <a:tblPr firstRow="1" bandRow="1">
                <a:tableStyleId>{5940675A-B579-460E-94D1-54222C63F5DA}</a:tableStyleId>
              </a:tblPr>
              <a:tblGrid>
                <a:gridCol w="4012621">
                  <a:extLst>
                    <a:ext uri="{9D8B030D-6E8A-4147-A177-3AD203B41FA5}">
                      <a16:colId xmlns:a16="http://schemas.microsoft.com/office/drawing/2014/main" val="3916695900"/>
                    </a:ext>
                  </a:extLst>
                </a:gridCol>
                <a:gridCol w="4130757">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17509">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rhetoric? Revision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How do speech makers use the three pillars of rhetoric? Ethos, logos and pathos.</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are the six parts of a speech?</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How can we use the’ six parts’ to plan the big ideas of a speech?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are the different sentence types used by writers of rhetoric?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rPr>
                        <a:t>What are the different sentence/clause structures used by writers of rhetoric? </a:t>
                      </a:r>
                      <a:endParaRPr lang="en-GB" sz="1200" b="0" dirty="0"/>
                    </a:p>
                    <a:p>
                      <a:pPr lvl="0"/>
                      <a:endParaRPr lang="en-GB" sz="1200" b="1" dirty="0">
                        <a:effectLst/>
                        <a:latin typeface="+mn-lt"/>
                        <a:ea typeface="Calibri" panose="020F0502020204030204" pitchFamily="34" charset="0"/>
                        <a:cs typeface="Times New Roman"/>
                      </a:endParaRPr>
                    </a:p>
                    <a:p>
                      <a:pPr lvl="0" fontAlgn="base"/>
                      <a:r>
                        <a:rPr lang="en-GB" sz="1200" b="1" u="sng" kern="1200" dirty="0">
                          <a:solidFill>
                            <a:schemeClr val="tx1"/>
                          </a:solidFill>
                          <a:effectLst/>
                          <a:latin typeface="+mn-lt"/>
                          <a:ea typeface="+mn-ea"/>
                          <a:cs typeface="+mn-cs"/>
                        </a:rPr>
                        <a:t>Literary concept knowledge</a:t>
                      </a:r>
                      <a:r>
                        <a:rPr lang="en-GB" sz="1200" b="1" kern="1200" dirty="0">
                          <a:solidFill>
                            <a:schemeClr val="tx1"/>
                          </a:solidFill>
                          <a:effectLst/>
                          <a:latin typeface="+mn-lt"/>
                          <a:ea typeface="+mn-ea"/>
                          <a:cs typeface="+mn-cs"/>
                        </a:rPr>
                        <a:t>:</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Persuasion and manipulation through language choices</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The concepts of ethos, logos and pathos</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Rhetorical devices as concepts</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The six parts of a speech as concepts </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Why different sentence structures are used for rhetorical effect.</a:t>
                      </a:r>
                    </a:p>
                  </a:txBody>
                  <a:tcPr marL="68580" marR="68580" marT="0" marB="0"/>
                </a:tc>
                <a:tc>
                  <a:txBody>
                    <a:bodyPr/>
                    <a:lstStyle/>
                    <a:p>
                      <a:pPr marL="0" marR="0" lvl="0" indent="0" algn="l" rtl="0" eaLnBrk="1" fontAlgn="base" latinLnBrk="0" hangingPunct="1">
                        <a:lnSpc>
                          <a:spcPct val="100000"/>
                        </a:lnSpc>
                        <a:spcBef>
                          <a:spcPts val="0"/>
                        </a:spcBef>
                        <a:spcAft>
                          <a:spcPts val="0"/>
                        </a:spcAft>
                        <a:buClrTx/>
                        <a:buSzTx/>
                        <a:buFontTx/>
                        <a:buNone/>
                      </a:pPr>
                      <a:r>
                        <a:rPr lang="en-GB" sz="1200" b="1" u="sng" kern="1200" dirty="0">
                          <a:solidFill>
                            <a:schemeClr val="tx1"/>
                          </a:solidFill>
                          <a:effectLst/>
                          <a:latin typeface="+mn-lt"/>
                          <a:ea typeface="+mn-ea"/>
                          <a:cs typeface="+mn-cs"/>
                        </a:rPr>
                        <a:t>Knowledge of themes</a:t>
                      </a:r>
                      <a:r>
                        <a:rPr lang="en-GB" sz="1200" b="1" kern="1200" dirty="0">
                          <a:solidFill>
                            <a:schemeClr val="tx1"/>
                          </a:solidFill>
                          <a:effectLst/>
                          <a:latin typeface="+mn-lt"/>
                          <a:ea typeface="+mn-ea"/>
                          <a:cs typeface="+mn-cs"/>
                        </a:rPr>
                        <a:t>: </a:t>
                      </a:r>
                    </a:p>
                    <a:p>
                      <a:pPr marL="0" marR="0" lvl="0" indent="0" algn="l" rtl="0" eaLnBrk="1" fontAlgn="base" latinLnBrk="0" hangingPunct="1">
                        <a:lnSpc>
                          <a:spcPct val="100000"/>
                        </a:lnSpc>
                        <a:spcBef>
                          <a:spcPts val="0"/>
                        </a:spcBef>
                        <a:spcAft>
                          <a:spcPts val="0"/>
                        </a:spcAft>
                        <a:buClrTx/>
                        <a:buSzTx/>
                        <a:buFontTx/>
                        <a:buNone/>
                      </a:pPr>
                      <a:endParaRPr lang="en-GB" sz="1200" kern="1200" dirty="0">
                        <a:solidFill>
                          <a:schemeClr val="tx1"/>
                        </a:solidFill>
                        <a:effectLst/>
                        <a:latin typeface="+mn-lt"/>
                        <a:ea typeface="+mn-ea"/>
                        <a:cs typeface="+mn-cs"/>
                      </a:endParaRP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The power of language to effect changes</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freedom and oppression</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The importance of speaking up and advocating positive change.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sng" kern="1200" dirty="0">
                          <a:solidFill>
                            <a:srgbClr val="000000"/>
                          </a:solidFill>
                          <a:effectLst/>
                          <a:latin typeface="+mn-lt"/>
                          <a:ea typeface="Times New Roman" panose="02020603050405020304" pitchFamily="18" charset="0"/>
                          <a:cs typeface="Arial"/>
                        </a:rPr>
                        <a:t>Key Skills: building on Y7 and Y8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1" u="sng" kern="1200" dirty="0">
                        <a:solidFill>
                          <a:srgbClr val="000000"/>
                        </a:solidFill>
                        <a:effectLst/>
                        <a:latin typeface="+mn-lt"/>
                        <a:ea typeface="Times New Roman" panose="02020603050405020304" pitchFamily="18" charset="0"/>
                        <a:cs typeface="Arial"/>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u="none" kern="1200" dirty="0">
                          <a:solidFill>
                            <a:srgbClr val="000000"/>
                          </a:solidFill>
                          <a:effectLst/>
                          <a:latin typeface="+mn-lt"/>
                          <a:ea typeface="Times New Roman" panose="02020603050405020304" pitchFamily="18" charset="0"/>
                          <a:cs typeface="Arial"/>
                        </a:rPr>
                        <a:t>Identifying and crafting single clause and multi-clause sentences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u="none" kern="1200" dirty="0">
                          <a:solidFill>
                            <a:srgbClr val="000000"/>
                          </a:solidFill>
                          <a:effectLst/>
                          <a:latin typeface="+mn-lt"/>
                          <a:ea typeface="Times New Roman" panose="02020603050405020304" pitchFamily="18" charset="0"/>
                          <a:cs typeface="Arial"/>
                        </a:rPr>
                        <a:t>Choosing and using appropriate punctuation: commas, semi-colons, full stops, question and exclamation marks.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Plan, draft, edit and write a short speech ‘to change the world’ </a:t>
                      </a: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marL="0" indent="0" algn="l">
                        <a:lnSpc>
                          <a:spcPct val="107000"/>
                        </a:lnSpc>
                        <a:spcAft>
                          <a:spcPts val="800"/>
                        </a:spcAft>
                        <a:buFont typeface="Arial" panose="020B0604020202020204" pitchFamily="34" charset="0"/>
                        <a:buNone/>
                      </a:pPr>
                      <a:r>
                        <a:rPr lang="en-GB" sz="1200" b="0" u="none" dirty="0">
                          <a:effectLst/>
                          <a:latin typeface="+mn-lt"/>
                          <a:ea typeface="Calibri" panose="020F0502020204030204" pitchFamily="34" charset="0"/>
                          <a:cs typeface="Calibri"/>
                        </a:rPr>
                        <a:t>Why certain groups of people protest</a:t>
                      </a:r>
                    </a:p>
                    <a:p>
                      <a:pPr marL="0" indent="0" algn="l">
                        <a:lnSpc>
                          <a:spcPct val="107000"/>
                        </a:lnSpc>
                        <a:spcAft>
                          <a:spcPts val="800"/>
                        </a:spcAft>
                        <a:buFont typeface="Arial" panose="020B0604020202020204" pitchFamily="34" charset="0"/>
                        <a:buNone/>
                      </a:pPr>
                      <a:r>
                        <a:rPr lang="en-GB" sz="1200" b="0" u="none" dirty="0">
                          <a:effectLst/>
                          <a:latin typeface="+mn-lt"/>
                          <a:ea typeface="Calibri" panose="020F0502020204030204" pitchFamily="34" charset="0"/>
                          <a:cs typeface="Calibri"/>
                        </a:rPr>
                        <a:t>Inequality in society past and present</a:t>
                      </a:r>
                    </a:p>
                    <a:p>
                      <a:pPr marL="0" indent="0" algn="l">
                        <a:lnSpc>
                          <a:spcPct val="107000"/>
                        </a:lnSpc>
                        <a:spcAft>
                          <a:spcPts val="800"/>
                        </a:spcAft>
                        <a:buFont typeface="Arial" panose="020B0604020202020204" pitchFamily="34" charset="0"/>
                        <a:buNone/>
                      </a:pPr>
                      <a:r>
                        <a:rPr lang="en-GB" sz="1200" b="0" u="none" dirty="0">
                          <a:effectLst/>
                          <a:latin typeface="+mn-lt"/>
                          <a:ea typeface="Calibri" panose="020F0502020204030204" pitchFamily="34" charset="0"/>
                          <a:cs typeface="Calibri"/>
                        </a:rPr>
                        <a:t>Treating others with respect</a:t>
                      </a:r>
                    </a:p>
                    <a:p>
                      <a:pPr marL="0" indent="0" algn="l">
                        <a:lnSpc>
                          <a:spcPct val="107000"/>
                        </a:lnSpc>
                        <a:spcAft>
                          <a:spcPts val="800"/>
                        </a:spcAft>
                        <a:buFont typeface="Arial" panose="020B0604020202020204" pitchFamily="34" charset="0"/>
                        <a:buNone/>
                      </a:pPr>
                      <a:endParaRPr lang="en-GB" sz="1200" b="0" u="none"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b="1" u="sng" dirty="0">
                        <a:effectLst/>
                        <a:latin typeface="+mn-lt"/>
                        <a:ea typeface="Times New Roman" panose="02020603050405020304" pitchFamily="18" charset="0"/>
                        <a:cs typeface="Calibri"/>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p>
                    <a:p>
                      <a:pPr algn="l">
                        <a:lnSpc>
                          <a:spcPct val="100000"/>
                        </a:lnSpc>
                        <a:spcAft>
                          <a:spcPts val="0"/>
                        </a:spcAft>
                      </a:pPr>
                      <a:r>
                        <a:rPr lang="en-GB" sz="1200" b="0" u="none" dirty="0">
                          <a:effectLst/>
                          <a:latin typeface="+mn-lt"/>
                          <a:ea typeface="Times New Roman" panose="02020603050405020304" pitchFamily="18" charset="0"/>
                          <a:cs typeface="Calibri"/>
                        </a:rPr>
                        <a:t>Y10 and Y11 Transactional Writing Language Paper 2 </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writer, orator</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a:t>
            </a:r>
            <a:r>
              <a:rPr lang="en-GB" sz="1050" dirty="0">
                <a:latin typeface="Calibri"/>
                <a:ea typeface="Calibri" panose="020F0502020204030204" pitchFamily="34" charset="0"/>
                <a:cs typeface="Times New Roman"/>
              </a:rPr>
              <a:t> understanding aspects of human behaviour, </a:t>
            </a:r>
          </a:p>
          <a:p>
            <a:pPr>
              <a:lnSpc>
                <a:spcPct val="107000"/>
              </a:lnSpc>
            </a:pPr>
            <a:r>
              <a:rPr lang="en-GB" sz="1050" b="1" dirty="0">
                <a:latin typeface="Calibri"/>
                <a:ea typeface="Calibri" panose="020F0502020204030204" pitchFamily="34" charset="0"/>
                <a:cs typeface="Times New Roman"/>
              </a:rPr>
              <a:t>History: </a:t>
            </a:r>
            <a:r>
              <a:rPr lang="en-GB" sz="1050" dirty="0">
                <a:latin typeface="Calibri"/>
                <a:ea typeface="Calibri" panose="020F0502020204030204" pitchFamily="34" charset="0"/>
                <a:cs typeface="Times New Roman"/>
              </a:rPr>
              <a:t>how rhetoric is used to manipulate, oppress and incite rebellion</a:t>
            </a:r>
          </a:p>
          <a:p>
            <a:pPr>
              <a:lnSpc>
                <a:spcPct val="107000"/>
              </a:lnSpc>
            </a:pPr>
            <a:r>
              <a:rPr lang="en-GB" sz="1050" b="1" dirty="0">
                <a:latin typeface="Calibri"/>
                <a:ea typeface="Calibri" panose="020F0502020204030204" pitchFamily="34" charset="0"/>
                <a:cs typeface="Times New Roman"/>
              </a:rPr>
              <a:t>RE: </a:t>
            </a:r>
            <a:r>
              <a:rPr lang="en-GB" sz="1050" dirty="0">
                <a:latin typeface="Calibri"/>
                <a:ea typeface="Calibri" panose="020F0502020204030204" pitchFamily="34" charset="0"/>
                <a:cs typeface="Times New Roman"/>
              </a:rPr>
              <a:t>the importance of ethos in religion</a:t>
            </a: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Crafting sentences</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Using a range of punctuation</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Planning, drafting, editing and writing an extended text. </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Reading for information, inference and analysis.</a:t>
            </a: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
        <p:nvSpPr>
          <p:cNvPr id="2" name="TextBox 1">
            <a:extLst>
              <a:ext uri="{FF2B5EF4-FFF2-40B4-BE49-F238E27FC236}">
                <a16:creationId xmlns:a16="http://schemas.microsoft.com/office/drawing/2014/main" id="{4451BADC-73F2-497A-B95A-4E3BD1F092A3}"/>
              </a:ext>
            </a:extLst>
          </p:cNvPr>
          <p:cNvSpPr txBox="1"/>
          <p:nvPr/>
        </p:nvSpPr>
        <p:spPr>
          <a:xfrm>
            <a:off x="8453359" y="3650341"/>
            <a:ext cx="3295135" cy="984885"/>
          </a:xfrm>
          <a:prstGeom prst="rect">
            <a:avLst/>
          </a:prstGeom>
          <a:noFill/>
          <a:ln>
            <a:solidFill>
              <a:schemeClr val="tx1"/>
            </a:solidFill>
          </a:ln>
        </p:spPr>
        <p:txBody>
          <a:bodyPr wrap="square" rtlCol="0">
            <a:spAutoFit/>
          </a:bodyPr>
          <a:lstStyle/>
          <a:p>
            <a:r>
              <a:rPr lang="en-US" sz="1100" b="1" u="sng" dirty="0">
                <a:ea typeface="Times New Roman" panose="02020603050405020304" pitchFamily="18" charset="0"/>
                <a:cs typeface="Calibri"/>
              </a:rPr>
              <a:t>L</a:t>
            </a:r>
            <a:r>
              <a:rPr lang="en-GB" sz="1100" b="1" u="sng" dirty="0" err="1">
                <a:ea typeface="Times New Roman" panose="02020603050405020304" pitchFamily="18" charset="0"/>
                <a:cs typeface="Calibri"/>
              </a:rPr>
              <a:t>iteracy</a:t>
            </a:r>
            <a:r>
              <a:rPr lang="en-GB" sz="1100" b="1" u="sng" dirty="0">
                <a:ea typeface="Times New Roman" panose="02020603050405020304" pitchFamily="18" charset="0"/>
                <a:cs typeface="Calibri"/>
              </a:rPr>
              <a:t> Focus: (class specific) </a:t>
            </a:r>
          </a:p>
          <a:p>
            <a:endParaRPr lang="en-GB" sz="1100" dirty="0"/>
          </a:p>
          <a:p>
            <a:endParaRPr lang="en-GB" sz="1200" dirty="0"/>
          </a:p>
          <a:p>
            <a:endParaRPr lang="en-GB" sz="1200" dirty="0"/>
          </a:p>
          <a:p>
            <a:endParaRPr lang="en-GB" sz="1200" dirty="0"/>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E85AA-F83C-4DBD-AFC7-71D93CBCA087}">
  <ds:schemaRefs>
    <ds:schemaRef ds:uri="http://schemas.microsoft.com/office/2006/metadata/properties"/>
    <ds:schemaRef ds:uri="http://purl.org/dc/elements/1.1/"/>
    <ds:schemaRef ds:uri="http://www.w3.org/XML/1998/namespace"/>
    <ds:schemaRef ds:uri="http://schemas.microsoft.com/office/infopath/2007/PartnerControls"/>
    <ds:schemaRef ds:uri="a48a2e6d-d5e5-459f-9539-1d0e3cf773ef"/>
    <ds:schemaRef ds:uri="5522a256-5621-4a58-919d-ac76a57763ac"/>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60E86E3C-9FDD-4748-ACFE-DBB6D5EBA5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319</TotalTime>
  <Words>468</Words>
  <Application>Microsoft Office PowerPoint</Application>
  <PresentationFormat>Widescreen</PresentationFormat>
  <Paragraphs>60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Gibaud, Tobias</cp:lastModifiedBy>
  <cp:revision>29</cp:revision>
  <cp:lastPrinted>2023-03-28T16:21:43Z</cp:lastPrinted>
  <dcterms:created xsi:type="dcterms:W3CDTF">2022-02-16T13:07:44Z</dcterms:created>
  <dcterms:modified xsi:type="dcterms:W3CDTF">2023-03-28T16:21:49Z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