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01" autoAdjust="0"/>
    <p:restoredTop sz="87982" autoAdjust="0"/>
  </p:normalViewPr>
  <p:slideViewPr>
    <p:cSldViewPr snapToGrid="0">
      <p:cViewPr varScale="1">
        <p:scale>
          <a:sx n="79" d="100"/>
          <a:sy n="79" d="100"/>
        </p:scale>
        <p:origin x="8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E674926-0DB1-419D-8214-76D69420FB39}" type="datetimeFigureOut">
              <a:rPr lang="en-GB" smtClean="0"/>
              <a:t>25/05/2023</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25/05/2023</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25/05/2023</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Journey of knowledge: Y8 ‘Much Ado About Nothing’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417945" cy="1699093"/>
          </a:xfrm>
          <a:prstGeom prst="rect">
            <a:avLst/>
          </a:prstGeom>
          <a:solidFill>
            <a:schemeClr val="accent5">
              <a:lumMod val="20000"/>
              <a:lumOff val="80000"/>
            </a:schemeClr>
          </a:solidFill>
          <a:ln w="3175">
            <a:noFill/>
          </a:ln>
        </p:spPr>
        <p:txBody>
          <a:bodyPr wrap="square" rtlCol="0">
            <a:noAutofit/>
          </a:bodyPr>
          <a:lstStyle/>
          <a:p>
            <a:r>
              <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Context and Introduction to Unit:</a:t>
            </a:r>
          </a:p>
          <a:p>
            <a:endPar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will read and watch the comedy ‘Much Ado Nothing’ revising the conventions of comedy from Y7 (‘A Midsummer Night’s Dream’) extending your understanding of the conventions of comedy. A central focus of your learning are the concepts of the hero and the heroine, and the villain. </a:t>
            </a: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will also learn about the concepts of plot and subplot and how Shakespeare interweaves these to create tension.</a:t>
            </a:r>
          </a:p>
          <a:p>
            <a:r>
              <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You will understand the developing relationship between Beatrice and Benedick and the cruel destruction of Hero’s character (and reputation.) You will learn about the convention of marriage as the conclusion of a comedy;  as well as confusion and conflict.</a:t>
            </a: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3328574929"/>
              </p:ext>
            </p:extLst>
          </p:nvPr>
        </p:nvGraphicFramePr>
        <p:xfrm>
          <a:off x="165342" y="2501002"/>
          <a:ext cx="11834002" cy="4255397"/>
        </p:xfrm>
        <a:graphic>
          <a:graphicData uri="http://schemas.openxmlformats.org/drawingml/2006/table">
            <a:tbl>
              <a:tblPr firstRow="1" bandRow="1">
                <a:tableStyleId>{5940675A-B579-460E-94D1-54222C63F5DA}</a:tableStyleId>
              </a:tblPr>
              <a:tblGrid>
                <a:gridCol w="5464181">
                  <a:extLst>
                    <a:ext uri="{9D8B030D-6E8A-4147-A177-3AD203B41FA5}">
                      <a16:colId xmlns:a16="http://schemas.microsoft.com/office/drawing/2014/main" val="3916695900"/>
                    </a:ext>
                  </a:extLst>
                </a:gridCol>
                <a:gridCol w="3808675">
                  <a:extLst>
                    <a:ext uri="{9D8B030D-6E8A-4147-A177-3AD203B41FA5}">
                      <a16:colId xmlns:a16="http://schemas.microsoft.com/office/drawing/2014/main" val="843869493"/>
                    </a:ext>
                  </a:extLst>
                </a:gridCol>
                <a:gridCol w="2561146">
                  <a:extLst>
                    <a:ext uri="{9D8B030D-6E8A-4147-A177-3AD203B41FA5}">
                      <a16:colId xmlns:a16="http://schemas.microsoft.com/office/drawing/2014/main" val="1895939710"/>
                    </a:ext>
                  </a:extLst>
                </a:gridCol>
              </a:tblGrid>
              <a:tr h="4255397">
                <a:tc>
                  <a:txBody>
                    <a:bodyPr/>
                    <a:lstStyle/>
                    <a:p>
                      <a:pPr rtl="0" fontAlgn="base"/>
                      <a:r>
                        <a:rPr lang="en-GB" sz="1100" b="1" dirty="0">
                          <a:effectLst/>
                          <a:latin typeface="+mn-lt"/>
                          <a:ea typeface="Calibri" panose="020F0502020204030204" pitchFamily="34" charset="0"/>
                          <a:cs typeface="Times New Roman" panose="02020603050405020304" pitchFamily="18" charset="0"/>
                        </a:rPr>
                        <a:t>Core Knowledge: by the end of the unit, I will be able to answer the following questions.</a:t>
                      </a:r>
                      <a:r>
                        <a:rPr lang="en-GB" sz="1100" b="0" i="0" kern="1200" dirty="0">
                          <a:solidFill>
                            <a:schemeClr val="tx1"/>
                          </a:solidFill>
                          <a:effectLst/>
                          <a:latin typeface="+mn-lt"/>
                          <a:ea typeface="+mn-ea"/>
                          <a:cs typeface="+mn-cs"/>
                        </a:rPr>
                        <a:t> </a:t>
                      </a:r>
                    </a:p>
                    <a:p>
                      <a:pPr rtl="0" fontAlgn="base"/>
                      <a:endParaRPr lang="en-GB" sz="100" b="0" i="0" kern="1200" dirty="0">
                        <a:solidFill>
                          <a:schemeClr val="tx1"/>
                        </a:solidFill>
                        <a:effectLst/>
                        <a:latin typeface="+mn-lt"/>
                        <a:ea typeface="+mn-ea"/>
                        <a:cs typeface="+mn-cs"/>
                      </a:endParaRP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GB" sz="1100" b="0" dirty="0">
                          <a:solidFill>
                            <a:srgbClr val="4F2325"/>
                          </a:solidFill>
                          <a:effectLst/>
                          <a:latin typeface="Calibri" panose="020F0502020204030204" pitchFamily="34" charset="0"/>
                          <a:ea typeface="Trebuchet MS" panose="020B0603020202020204" pitchFamily="34" charset="0"/>
                          <a:cs typeface="Times New Roman" panose="02020603050405020304" pitchFamily="18" charset="0"/>
                        </a:rPr>
                        <a:t>What are the conventions of comedy? </a:t>
                      </a:r>
                    </a:p>
                    <a:p>
                      <a:pPr marL="228600" marR="0" lvl="0" indent="-228600" algn="l" defTabSz="914400" rtl="0" eaLnBrk="1" fontAlgn="base" latinLnBrk="0" hangingPunct="1">
                        <a:lnSpc>
                          <a:spcPct val="100000"/>
                        </a:lnSpc>
                        <a:spcBef>
                          <a:spcPts val="0"/>
                        </a:spcBef>
                        <a:spcAft>
                          <a:spcPts val="0"/>
                        </a:spcAft>
                        <a:buClrTx/>
                        <a:buSzTx/>
                        <a:buFont typeface="+mj-lt"/>
                        <a:buAutoNum type="arabicPeriod"/>
                        <a:tabLst/>
                        <a:defRPr/>
                      </a:pPr>
                      <a:r>
                        <a:rPr lang="en-GB" sz="1100" b="0" dirty="0">
                          <a:solidFill>
                            <a:srgbClr val="4F2325"/>
                          </a:solidFill>
                          <a:effectLst/>
                          <a:latin typeface="Calibri" panose="020F0502020204030204" pitchFamily="34" charset="0"/>
                          <a:ea typeface="Trebuchet MS" panose="020B0603020202020204" pitchFamily="34" charset="0"/>
                          <a:cs typeface="Times New Roman" panose="02020603050405020304" pitchFamily="18" charset="0"/>
                        </a:rPr>
                        <a:t>How does Shakespeare create story world of Messina? </a:t>
                      </a:r>
                      <a:endParaRPr lang="en-GB" sz="1100" b="1" dirty="0">
                        <a:solidFill>
                          <a:srgbClr val="4F2325"/>
                        </a:solidFill>
                        <a:effectLst/>
                        <a:latin typeface="Georgia" panose="02040502050405020303" pitchFamily="18" charset="0"/>
                        <a:ea typeface="Trebuchet MS" panose="020B0603020202020204" pitchFamily="34" charset="0"/>
                        <a:cs typeface="Times New Roman" panose="02020603050405020304" pitchFamily="18" charset="0"/>
                      </a:endParaRPr>
                    </a:p>
                    <a:p>
                      <a:pPr marL="228600" indent="-228600" rtl="0" fontAlgn="base">
                        <a:lnSpc>
                          <a:spcPct val="100000"/>
                        </a:lnSpc>
                        <a:spcBef>
                          <a:spcPts val="0"/>
                        </a:spcBef>
                        <a:spcAft>
                          <a:spcPts val="0"/>
                        </a:spcAft>
                        <a:buFont typeface="+mj-lt"/>
                        <a:buAutoNum type="arabicPeriod"/>
                      </a:pPr>
                      <a:r>
                        <a:rPr lang="en-GB" sz="1100" b="0" i="0" kern="1200" dirty="0">
                          <a:solidFill>
                            <a:schemeClr val="tx1"/>
                          </a:solidFill>
                          <a:effectLst/>
                          <a:latin typeface="+mn-lt"/>
                          <a:ea typeface="+mn-ea"/>
                          <a:cs typeface="+mn-cs"/>
                        </a:rPr>
                        <a:t>What is plot and subplot? Why is the subplot significant in this play?</a:t>
                      </a:r>
                    </a:p>
                    <a:p>
                      <a:pPr marL="228600" indent="-228600" algn="l">
                        <a:lnSpc>
                          <a:spcPct val="100000"/>
                        </a:lnSpc>
                        <a:spcBef>
                          <a:spcPts val="0"/>
                        </a:spcBef>
                        <a:spcAft>
                          <a:spcPts val="0"/>
                        </a:spcAft>
                        <a:buFont typeface="+mj-lt"/>
                        <a:buAutoNum type="arabicPeriod"/>
                      </a:pPr>
                      <a:r>
                        <a:rPr lang="en-US" sz="1100" kern="1200" dirty="0">
                          <a:solidFill>
                            <a:schemeClr val="tx1"/>
                          </a:solidFill>
                          <a:effectLst/>
                          <a:latin typeface="+mn-lt"/>
                          <a:ea typeface="+mn-ea"/>
                          <a:cs typeface="+mn-cs"/>
                        </a:rPr>
                        <a:t>How is Hero presented and why is this important?</a:t>
                      </a:r>
                    </a:p>
                    <a:p>
                      <a:pPr marL="228600" indent="-228600" algn="l">
                        <a:lnSpc>
                          <a:spcPct val="100000"/>
                        </a:lnSpc>
                        <a:spcBef>
                          <a:spcPts val="0"/>
                        </a:spcBef>
                        <a:spcAft>
                          <a:spcPts val="0"/>
                        </a:spcAft>
                        <a:buFont typeface="+mj-lt"/>
                        <a:buAutoNum type="arabicPeriod"/>
                      </a:pPr>
                      <a:r>
                        <a:rPr lang="en-US" sz="1100" kern="1200" dirty="0">
                          <a:solidFill>
                            <a:schemeClr val="tx1"/>
                          </a:solidFill>
                          <a:effectLst/>
                          <a:latin typeface="+mn-lt"/>
                          <a:ea typeface="+mn-ea"/>
                          <a:cs typeface="+mn-cs"/>
                        </a:rPr>
                        <a:t>How is Beatrice presented and why is this important?</a:t>
                      </a:r>
                    </a:p>
                    <a:p>
                      <a:pPr marL="228600" indent="-228600" algn="l">
                        <a:lnSpc>
                          <a:spcPct val="100000"/>
                        </a:lnSpc>
                        <a:spcBef>
                          <a:spcPts val="0"/>
                        </a:spcBef>
                        <a:spcAft>
                          <a:spcPts val="0"/>
                        </a:spcAft>
                        <a:buFont typeface="+mj-lt"/>
                        <a:buAutoNum type="arabicPeriod"/>
                      </a:pPr>
                      <a:r>
                        <a:rPr lang="en-US" sz="1100" kern="1200" dirty="0">
                          <a:solidFill>
                            <a:schemeClr val="tx1"/>
                          </a:solidFill>
                          <a:effectLst/>
                          <a:latin typeface="+mn-lt"/>
                          <a:ea typeface="+mn-ea"/>
                          <a:cs typeface="+mn-cs"/>
                        </a:rPr>
                        <a:t>How does Beatrice and Benedick’s relationship structure the play.</a:t>
                      </a:r>
                    </a:p>
                    <a:p>
                      <a:pPr marL="228600" indent="-228600" algn="l">
                        <a:lnSpc>
                          <a:spcPct val="100000"/>
                        </a:lnSpc>
                        <a:spcBef>
                          <a:spcPts val="0"/>
                        </a:spcBef>
                        <a:spcAft>
                          <a:spcPts val="0"/>
                        </a:spcAft>
                        <a:buFont typeface="+mj-lt"/>
                        <a:buAutoNum type="arabicPeriod"/>
                      </a:pPr>
                      <a:r>
                        <a:rPr lang="en-GB" sz="1100" b="0" dirty="0">
                          <a:solidFill>
                            <a:srgbClr val="4F2325"/>
                          </a:solidFill>
                          <a:effectLst/>
                          <a:latin typeface="Calibri" panose="020F0502020204030204" pitchFamily="34" charset="0"/>
                          <a:ea typeface="Trebuchet MS" panose="020B0603020202020204" pitchFamily="34" charset="0"/>
                          <a:cs typeface="Times New Roman" panose="02020603050405020304" pitchFamily="18" charset="0"/>
                        </a:rPr>
                        <a:t>How does Shakespeare explore the roles of women and men?</a:t>
                      </a:r>
                    </a:p>
                    <a:p>
                      <a:pPr marL="228600" indent="-228600" algn="l">
                        <a:lnSpc>
                          <a:spcPct val="100000"/>
                        </a:lnSpc>
                        <a:spcBef>
                          <a:spcPts val="0"/>
                        </a:spcBef>
                        <a:spcAft>
                          <a:spcPts val="0"/>
                        </a:spcAft>
                        <a:buFont typeface="+mj-lt"/>
                        <a:buAutoNum type="arabicPeriod"/>
                      </a:pPr>
                      <a:r>
                        <a:rPr lang="en-GB" sz="1100" b="0" dirty="0">
                          <a:solidFill>
                            <a:srgbClr val="4F2325"/>
                          </a:solidFill>
                          <a:effectLst/>
                          <a:latin typeface="Calibri" panose="020F0502020204030204" pitchFamily="34" charset="0"/>
                          <a:ea typeface="Trebuchet MS" panose="020B0603020202020204" pitchFamily="34" charset="0"/>
                          <a:cs typeface="Times New Roman" panose="02020603050405020304" pitchFamily="18" charset="0"/>
                        </a:rPr>
                        <a:t>How does Shakespeare present courtship, love and marriage? </a:t>
                      </a:r>
                      <a:endParaRPr lang="en-US" sz="1100" kern="1200" dirty="0">
                        <a:solidFill>
                          <a:schemeClr val="tx1"/>
                        </a:solidFill>
                        <a:effectLst/>
                        <a:latin typeface="+mn-lt"/>
                        <a:ea typeface="+mn-ea"/>
                        <a:cs typeface="+mn-cs"/>
                      </a:endParaRPr>
                    </a:p>
                    <a:p>
                      <a:pPr marL="228600" indent="-228600" algn="l">
                        <a:lnSpc>
                          <a:spcPct val="100000"/>
                        </a:lnSpc>
                        <a:spcBef>
                          <a:spcPts val="0"/>
                        </a:spcBef>
                        <a:spcAft>
                          <a:spcPts val="0"/>
                        </a:spcAft>
                        <a:buFont typeface="+mj-lt"/>
                        <a:buAutoNum type="arabicPeriod"/>
                      </a:pPr>
                      <a:r>
                        <a:rPr lang="en-US" sz="1100" kern="1200" dirty="0">
                          <a:solidFill>
                            <a:schemeClr val="tx1"/>
                          </a:solidFill>
                          <a:effectLst/>
                          <a:latin typeface="+mn-lt"/>
                          <a:ea typeface="+mn-ea"/>
                          <a:cs typeface="+mn-cs"/>
                        </a:rPr>
                        <a:t>How does Shakespeare use a villain to create tension? </a:t>
                      </a:r>
                    </a:p>
                    <a:p>
                      <a:pPr algn="l">
                        <a:lnSpc>
                          <a:spcPct val="107000"/>
                        </a:lnSpc>
                        <a:spcAft>
                          <a:spcPts val="800"/>
                        </a:spcAft>
                      </a:pPr>
                      <a:r>
                        <a:rPr lang="en-GB" sz="1100" b="1" u="sng" kern="1200" dirty="0">
                          <a:solidFill>
                            <a:schemeClr val="tx1"/>
                          </a:solidFill>
                          <a:effectLst/>
                          <a:latin typeface="+mn-lt"/>
                          <a:ea typeface="Calibri" panose="020F0502020204030204" pitchFamily="34" charset="0"/>
                          <a:cs typeface="Arial" panose="020B0604020202020204" pitchFamily="34" charset="0"/>
                        </a:rPr>
                        <a:t>Core Knowledge:</a:t>
                      </a:r>
                    </a:p>
                    <a:p>
                      <a:pPr lvl="0" fontAlgn="base"/>
                      <a:r>
                        <a:rPr lang="en-GB" sz="1100" u="sng" kern="1200" dirty="0">
                          <a:solidFill>
                            <a:schemeClr val="tx1"/>
                          </a:solidFill>
                          <a:effectLst/>
                          <a:latin typeface="+mn-lt"/>
                          <a:ea typeface="+mn-ea"/>
                          <a:cs typeface="+mn-cs"/>
                        </a:rPr>
                        <a:t>Literary concept knowledge</a:t>
                      </a:r>
                      <a:r>
                        <a:rPr lang="en-GB" sz="1100" kern="1200" dirty="0">
                          <a:solidFill>
                            <a:schemeClr val="tx1"/>
                          </a:solidFill>
                          <a:effectLst/>
                          <a:latin typeface="+mn-lt"/>
                          <a:ea typeface="+mn-ea"/>
                          <a:cs typeface="+mn-cs"/>
                        </a:rPr>
                        <a:t>: </a:t>
                      </a:r>
                    </a:p>
                    <a:p>
                      <a:pPr lvl="0" fontAlgn="base"/>
                      <a:r>
                        <a:rPr lang="en-GB" sz="1100" kern="1200" dirty="0">
                          <a:solidFill>
                            <a:schemeClr val="tx1"/>
                          </a:solidFill>
                          <a:effectLst/>
                          <a:latin typeface="+mn-lt"/>
                          <a:ea typeface="+mn-ea"/>
                          <a:cs typeface="+mn-cs"/>
                        </a:rPr>
                        <a:t>The significance of context</a:t>
                      </a:r>
                    </a:p>
                    <a:p>
                      <a:pPr lvl="0" fontAlgn="base"/>
                      <a:r>
                        <a:rPr lang="en-GB" sz="1100" kern="1200" dirty="0">
                          <a:solidFill>
                            <a:schemeClr val="tx1"/>
                          </a:solidFill>
                          <a:effectLst/>
                          <a:latin typeface="+mn-lt"/>
                          <a:ea typeface="+mn-ea"/>
                          <a:cs typeface="+mn-cs"/>
                        </a:rPr>
                        <a:t>The structure of the five act play </a:t>
                      </a:r>
                    </a:p>
                    <a:p>
                      <a:pPr lvl="0" fontAlgn="base"/>
                      <a:r>
                        <a:rPr lang="en-GB" sz="1100" kern="1200" dirty="0">
                          <a:solidFill>
                            <a:schemeClr val="tx1"/>
                          </a:solidFill>
                          <a:effectLst/>
                          <a:latin typeface="+mn-lt"/>
                          <a:ea typeface="+mn-ea"/>
                          <a:cs typeface="+mn-cs"/>
                        </a:rPr>
                        <a:t>The character as a construct: flat and round characters, active and static characters</a:t>
                      </a:r>
                    </a:p>
                    <a:p>
                      <a:pPr lvl="0" fontAlgn="base"/>
                      <a:r>
                        <a:rPr lang="en-GB" sz="1100" kern="1200" dirty="0">
                          <a:solidFill>
                            <a:schemeClr val="tx1"/>
                          </a:solidFill>
                          <a:effectLst/>
                          <a:latin typeface="+mn-lt"/>
                          <a:ea typeface="+mn-ea"/>
                          <a:cs typeface="+mn-cs"/>
                        </a:rPr>
                        <a:t>The conventions of comedy</a:t>
                      </a:r>
                    </a:p>
                    <a:p>
                      <a:pPr lvl="0" fontAlgn="base"/>
                      <a:endParaRPr lang="en-GB" sz="11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u="none" kern="1200" dirty="0">
                          <a:solidFill>
                            <a:schemeClr val="tx1"/>
                          </a:solidFill>
                          <a:effectLst/>
                          <a:latin typeface="+mn-lt"/>
                          <a:ea typeface="+mn-ea"/>
                          <a:cs typeface="+mn-cs"/>
                        </a:rPr>
                        <a:t>                                                                             </a:t>
                      </a:r>
                      <a:r>
                        <a:rPr lang="en-GB" sz="1100" u="sng" kern="1200" dirty="0">
                          <a:solidFill>
                            <a:schemeClr val="tx1"/>
                          </a:solidFill>
                          <a:effectLst/>
                          <a:latin typeface="+mn-lt"/>
                          <a:ea typeface="+mn-ea"/>
                          <a:cs typeface="+mn-cs"/>
                        </a:rPr>
                        <a:t>Knowledge of themes</a:t>
                      </a:r>
                      <a:r>
                        <a:rPr lang="en-GB" sz="1100" kern="1200" dirty="0">
                          <a:solidFill>
                            <a:schemeClr val="tx1"/>
                          </a:solidFill>
                          <a:effectLst/>
                          <a:latin typeface="+mn-lt"/>
                          <a:ea typeface="+mn-ea"/>
                          <a:cs typeface="+mn-cs"/>
                        </a:rPr>
                        <a:t>: </a:t>
                      </a:r>
                    </a:p>
                    <a:p>
                      <a:pPr marL="0" lvl="0" indent="0">
                        <a:buFont typeface="Arial" panose="020B0604020202020204" pitchFamily="34" charset="0"/>
                        <a:buNone/>
                      </a:pPr>
                      <a:r>
                        <a:rPr lang="en-GB" sz="1100" kern="1200" dirty="0">
                          <a:solidFill>
                            <a:schemeClr val="tx1"/>
                          </a:solidFill>
                          <a:effectLst/>
                          <a:latin typeface="+mn-lt"/>
                          <a:ea typeface="+mn-ea"/>
                          <a:cs typeface="+mn-cs"/>
                        </a:rPr>
                        <a:t>                                                                             Gender and patriarchy </a:t>
                      </a:r>
                    </a:p>
                    <a:p>
                      <a:pPr marL="0" lvl="0" indent="0">
                        <a:buFont typeface="Arial" panose="020B0604020202020204" pitchFamily="34" charset="0"/>
                        <a:buNone/>
                      </a:pPr>
                      <a:r>
                        <a:rPr lang="en-GB" sz="1100" kern="1200" dirty="0">
                          <a:solidFill>
                            <a:schemeClr val="tx1"/>
                          </a:solidFill>
                          <a:effectLst/>
                          <a:latin typeface="+mn-lt"/>
                          <a:ea typeface="+mn-ea"/>
                          <a:cs typeface="+mn-cs"/>
                        </a:rPr>
                        <a:t>                                                                              Love, loyalty and betrayal</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u="sng"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100" u="sng" kern="1200" dirty="0">
                        <a:solidFill>
                          <a:schemeClr val="tx1"/>
                        </a:solidFill>
                        <a:effectLst/>
                        <a:latin typeface="+mn-lt"/>
                        <a:ea typeface="+mn-ea"/>
                        <a:cs typeface="+mn-cs"/>
                      </a:endParaRPr>
                    </a:p>
                    <a:p>
                      <a:pPr marL="0" lvl="0" indent="0">
                        <a:buFont typeface="Arial" panose="020B0604020202020204" pitchFamily="34" charset="0"/>
                        <a:buNone/>
                      </a:pPr>
                      <a:r>
                        <a:rPr lang="en-GB" sz="1100" kern="1200" dirty="0">
                          <a:solidFill>
                            <a:schemeClr val="tx1"/>
                          </a:solidFill>
                          <a:effectLst/>
                          <a:latin typeface="+mn-lt"/>
                          <a:ea typeface="+mn-ea"/>
                          <a:cs typeface="+mn-cs"/>
                        </a:rPr>
                        <a:t>      </a:t>
                      </a:r>
                    </a:p>
                  </a:txBody>
                  <a:tcPr marL="68580" marR="68580" marT="0" marB="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 </a:t>
                      </a:r>
                      <a:r>
                        <a:rPr lang="en-US" sz="1100" b="1" u="sng" kern="1200" dirty="0">
                          <a:solidFill>
                            <a:srgbClr val="000000"/>
                          </a:solidFill>
                          <a:effectLst/>
                          <a:latin typeface="+mn-lt"/>
                          <a:ea typeface="Times New Roman" panose="02020603050405020304" pitchFamily="18" charset="0"/>
                          <a:cs typeface="Arial" panose="020B0604020202020204" pitchFamily="34" charset="0"/>
                        </a:rPr>
                        <a:t>Key Skills</a:t>
                      </a:r>
                      <a:endParaRPr lang="en-GB" sz="1100" dirty="0">
                        <a:effectLst/>
                        <a:latin typeface="+mn-l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Skimming, scanning, summarising</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Evidence selection and interpretation</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Authorial intention – what is the author thinking / why?</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Reader’s interpretation – what does the author want the reader to think and why?</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Personal response – why do you think / feel the way you do about the text?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Critical analysis – thoughtful understanding of text;  linking to context</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Succinct responses – embedding quotations, concise answers, depth of analysis and range of interpretation (use of because, but so in analytical writing.</a:t>
                      </a:r>
                    </a:p>
                    <a:p>
                      <a:pPr marL="0" lvl="0" indent="0" algn="l">
                        <a:lnSpc>
                          <a:spcPct val="107000"/>
                        </a:lnSpc>
                        <a:spcAft>
                          <a:spcPts val="0"/>
                        </a:spcAft>
                        <a:buFont typeface="Symbol" panose="05050102010706020507" pitchFamily="18" charset="2"/>
                        <a:buNone/>
                      </a:pPr>
                      <a:endParaRPr lang="en-GB" sz="1100" b="1" kern="1200" dirty="0">
                        <a:solidFill>
                          <a:srgbClr val="000000"/>
                        </a:solidFill>
                        <a:effectLst/>
                        <a:latin typeface="+mn-lt"/>
                        <a:ea typeface="Calibri" panose="020F0502020204030204" pitchFamily="34" charset="0"/>
                        <a:cs typeface="Arial" panose="020B0604020202020204" pitchFamily="34" charset="0"/>
                      </a:endParaRPr>
                    </a:p>
                    <a:p>
                      <a:pPr marL="0" lvl="0" indent="0" algn="l">
                        <a:lnSpc>
                          <a:spcPct val="107000"/>
                        </a:lnSpc>
                        <a:spcAft>
                          <a:spcPts val="0"/>
                        </a:spcAft>
                        <a:buFont typeface="Symbol" panose="05050102010706020507" pitchFamily="18" charset="2"/>
                        <a:buNone/>
                      </a:pPr>
                      <a:r>
                        <a:rPr lang="en-GB" sz="1100" b="1" kern="1200" dirty="0">
                          <a:solidFill>
                            <a:srgbClr val="000000"/>
                          </a:solidFill>
                          <a:effectLst/>
                          <a:latin typeface="+mn-lt"/>
                          <a:ea typeface="Calibri" panose="020F0502020204030204" pitchFamily="34" charset="0"/>
                          <a:cs typeface="Arial" panose="020B0604020202020204" pitchFamily="34" charset="0"/>
                        </a:rPr>
                        <a:t>Vocabulary: </a:t>
                      </a:r>
                    </a:p>
                    <a:p>
                      <a:pPr marL="0" lvl="0" indent="0" algn="l">
                        <a:lnSpc>
                          <a:spcPct val="107000"/>
                        </a:lnSpc>
                        <a:spcAft>
                          <a:spcPts val="0"/>
                        </a:spcAft>
                        <a:buFont typeface="Symbol" panose="05050102010706020507" pitchFamily="18" charset="2"/>
                        <a:buNone/>
                      </a:pPr>
                      <a:endParaRPr lang="en-GB" sz="500" b="1" kern="1200" dirty="0">
                        <a:solidFill>
                          <a:srgbClr val="000000"/>
                        </a:solidFill>
                        <a:effectLst/>
                        <a:latin typeface="+mn-lt"/>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comedy and tragedy </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hero, heroine, villain</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protagonist, antagonist</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gulling</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deception, duplicity</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slander</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disguise</a:t>
                      </a:r>
                    </a:p>
                    <a:p>
                      <a:pPr marL="171450" lvl="0" indent="-171450" algn="l">
                        <a:lnSpc>
                          <a:spcPct val="107000"/>
                        </a:lnSpc>
                        <a:spcAft>
                          <a:spcPts val="0"/>
                        </a:spcAft>
                        <a:buFont typeface="Arial" panose="020B0604020202020204" pitchFamily="34" charset="0"/>
                        <a:buChar char="•"/>
                      </a:pPr>
                      <a:r>
                        <a:rPr lang="en-GB" sz="1100" b="0" kern="1200" dirty="0">
                          <a:solidFill>
                            <a:srgbClr val="000000"/>
                          </a:solidFill>
                          <a:effectLst/>
                          <a:latin typeface="+mn-lt"/>
                          <a:ea typeface="Calibri" panose="020F0502020204030204" pitchFamily="34" charset="0"/>
                          <a:cs typeface="Arial" panose="020B0604020202020204" pitchFamily="34" charset="0"/>
                        </a:rPr>
                        <a:t>rivalry</a:t>
                      </a:r>
                    </a:p>
                    <a:p>
                      <a:pPr marL="0" lvl="0" indent="0" algn="l">
                        <a:lnSpc>
                          <a:spcPct val="107000"/>
                        </a:lnSpc>
                        <a:spcAft>
                          <a:spcPts val="0"/>
                        </a:spcAft>
                        <a:buFont typeface="Symbol" panose="05050102010706020507" pitchFamily="18" charset="2"/>
                        <a:buNone/>
                      </a:pPr>
                      <a:r>
                        <a:rPr lang="en-GB" sz="1100" b="1" kern="1200" dirty="0">
                          <a:solidFill>
                            <a:srgbClr val="000000"/>
                          </a:solidFill>
                          <a:effectLst/>
                          <a:latin typeface="+mn-lt"/>
                          <a:ea typeface="Calibri" panose="020F0502020204030204" pitchFamily="34" charset="0"/>
                          <a:cs typeface="Arial" panose="020B0604020202020204" pitchFamily="34" charset="0"/>
                        </a:rPr>
                        <a:t>See  the full vocabulary list in your book. </a:t>
                      </a:r>
                    </a:p>
                  </a:txBody>
                  <a:tcPr marL="114300" marR="114300" marT="0" marB="0"/>
                </a:tc>
                <a:tc>
                  <a:txBody>
                    <a:bodyPr/>
                    <a:lstStyle/>
                    <a:p>
                      <a:pPr algn="l">
                        <a:lnSpc>
                          <a:spcPct val="107000"/>
                        </a:lnSpc>
                        <a:spcAft>
                          <a:spcPts val="800"/>
                        </a:spcAft>
                      </a:pPr>
                      <a:r>
                        <a:rPr lang="en-GB" sz="1100" b="1" u="sng" dirty="0">
                          <a:effectLst/>
                          <a:latin typeface="+mn-lt"/>
                          <a:ea typeface="Times New Roman" panose="02020603050405020304" pitchFamily="18" charset="0"/>
                          <a:cs typeface="Calibri" panose="020F0502020204030204" pitchFamily="34" charset="0"/>
                        </a:rPr>
                        <a:t>Personal Development</a:t>
                      </a:r>
                    </a:p>
                    <a:p>
                      <a:pPr algn="l">
                        <a:lnSpc>
                          <a:spcPct val="107000"/>
                        </a:lnSpc>
                        <a:spcAft>
                          <a:spcPts val="800"/>
                        </a:spcAft>
                      </a:pPr>
                      <a:r>
                        <a:rPr lang="en-GB" sz="1100" b="0" u="none" dirty="0">
                          <a:effectLst/>
                          <a:latin typeface="+mn-lt"/>
                          <a:ea typeface="Times New Roman" panose="02020603050405020304" pitchFamily="18" charset="0"/>
                          <a:cs typeface="Calibri" panose="020F0502020204030204" pitchFamily="34" charset="0"/>
                        </a:rPr>
                        <a:t>Respectful relationship </a:t>
                      </a:r>
                      <a:endParaRPr lang="en-GB" sz="1100" b="0" u="none" dirty="0">
                        <a:effectLst/>
                        <a:latin typeface="+mn-lt"/>
                        <a:ea typeface="Times New Roman" panose="02020603050405020304" pitchFamily="18" charset="0"/>
                        <a:cs typeface="Times New Roman" panose="02020603050405020304" pitchFamily="18" charset="0"/>
                      </a:endParaRPr>
                    </a:p>
                    <a:p>
                      <a:pPr marL="0" indent="0" algn="l">
                        <a:lnSpc>
                          <a:spcPct val="107000"/>
                        </a:lnSpc>
                        <a:spcAft>
                          <a:spcPts val="800"/>
                        </a:spcAft>
                        <a:buFont typeface="Arial" panose="020B0604020202020204" pitchFamily="34" charset="0"/>
                        <a:buNone/>
                      </a:pPr>
                      <a:r>
                        <a:rPr lang="en-US" sz="1100" u="none" strike="noStrike" dirty="0">
                          <a:effectLst/>
                          <a:latin typeface="+mn-lt"/>
                          <a:ea typeface="Times New Roman" panose="02020603050405020304" pitchFamily="18" charset="0"/>
                          <a:cs typeface="Calibri" panose="020F0502020204030204" pitchFamily="34" charset="0"/>
                        </a:rPr>
                        <a:t> </a:t>
                      </a:r>
                      <a:r>
                        <a:rPr lang="en-US" sz="1100" b="1" u="sng" dirty="0">
                          <a:effectLst/>
                          <a:latin typeface="+mn-lt"/>
                          <a:ea typeface="Times New Roman" panose="02020603050405020304" pitchFamily="18" charset="0"/>
                          <a:cs typeface="Calibri" panose="020F0502020204030204" pitchFamily="34" charset="0"/>
                        </a:rPr>
                        <a:t>L</a:t>
                      </a:r>
                      <a:r>
                        <a:rPr lang="en-GB" sz="1100" b="1" u="sng" dirty="0" err="1">
                          <a:effectLst/>
                          <a:latin typeface="+mn-lt"/>
                          <a:ea typeface="Times New Roman" panose="02020603050405020304" pitchFamily="18" charset="0"/>
                          <a:cs typeface="Calibri" panose="020F0502020204030204" pitchFamily="34" charset="0"/>
                        </a:rPr>
                        <a:t>iteracy</a:t>
                      </a:r>
                      <a:r>
                        <a:rPr lang="en-GB" sz="1100" b="1" u="sng" dirty="0">
                          <a:effectLst/>
                          <a:latin typeface="+mn-lt"/>
                          <a:ea typeface="Times New Roman" panose="02020603050405020304" pitchFamily="18" charset="0"/>
                          <a:cs typeface="Calibri" panose="020F0502020204030204" pitchFamily="34" charset="0"/>
                        </a:rPr>
                        <a:t> Focus: (class specific) </a:t>
                      </a:r>
                    </a:p>
                    <a:p>
                      <a:pPr marL="0" indent="0" algn="l">
                        <a:lnSpc>
                          <a:spcPct val="107000"/>
                        </a:lnSpc>
                        <a:spcAft>
                          <a:spcPts val="800"/>
                        </a:spcAft>
                        <a:buFont typeface="Arial" panose="020B0604020202020204" pitchFamily="34" charset="0"/>
                        <a:buNone/>
                      </a:pPr>
                      <a:endParaRPr lang="en-GB" sz="1100" b="1" u="sng" dirty="0">
                        <a:effectLst/>
                        <a:latin typeface="+mn-lt"/>
                        <a:ea typeface="Calibri" panose="020F0502020204030204" pitchFamily="34" charset="0"/>
                        <a:cs typeface="Calibri" panose="020F0502020204030204" pitchFamily="34" charset="0"/>
                      </a:endParaRPr>
                    </a:p>
                    <a:p>
                      <a:pPr marL="0" indent="0" algn="l">
                        <a:lnSpc>
                          <a:spcPct val="107000"/>
                        </a:lnSpc>
                        <a:spcAft>
                          <a:spcPts val="800"/>
                        </a:spcAft>
                        <a:buFont typeface="Arial" panose="020B0604020202020204" pitchFamily="34" charset="0"/>
                        <a:buNone/>
                      </a:pPr>
                      <a:endParaRPr lang="en-GB" sz="1100" b="1" u="sng" dirty="0">
                        <a:effectLst/>
                        <a:latin typeface="+mn-lt"/>
                        <a:ea typeface="Calibri" panose="020F0502020204030204" pitchFamily="34" charset="0"/>
                        <a:cs typeface="Calibri" panose="020F0502020204030204" pitchFamily="34" charset="0"/>
                      </a:endParaRPr>
                    </a:p>
                    <a:p>
                      <a:pPr marL="0" indent="0" algn="l">
                        <a:lnSpc>
                          <a:spcPct val="107000"/>
                        </a:lnSpc>
                        <a:spcAft>
                          <a:spcPts val="800"/>
                        </a:spcAft>
                        <a:buFont typeface="Arial" panose="020B0604020202020204" pitchFamily="34" charset="0"/>
                        <a:buNone/>
                      </a:pPr>
                      <a:endParaRPr lang="en-GB" sz="1100" b="1" u="sng" dirty="0">
                        <a:effectLst/>
                        <a:latin typeface="+mn-lt"/>
                        <a:ea typeface="Calibri" panose="020F0502020204030204" pitchFamily="34" charset="0"/>
                        <a:cs typeface="Calibri" panose="020F0502020204030204" pitchFamily="34" charset="0"/>
                      </a:endParaRPr>
                    </a:p>
                    <a:p>
                      <a:pPr algn="l">
                        <a:lnSpc>
                          <a:spcPct val="107000"/>
                        </a:lnSpc>
                        <a:spcAft>
                          <a:spcPts val="800"/>
                        </a:spcAft>
                      </a:pP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b="1" u="sng" dirty="0">
                          <a:effectLst/>
                          <a:latin typeface="+mn-lt"/>
                          <a:ea typeface="Times New Roman" panose="02020603050405020304" pitchFamily="18" charset="0"/>
                          <a:cs typeface="Calibri" panose="020F0502020204030204" pitchFamily="34" charset="0"/>
                        </a:rPr>
                        <a:t>Where next?</a:t>
                      </a:r>
                      <a:endParaRPr lang="en-GB" sz="11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100" dirty="0">
                          <a:effectLst/>
                          <a:latin typeface="+mn-lt"/>
                          <a:ea typeface="Calibri" panose="020F0502020204030204" pitchFamily="34" charset="0"/>
                          <a:cs typeface="Times New Roman" panose="02020603050405020304" pitchFamily="18" charset="0"/>
                        </a:rPr>
                        <a:t>This unit prepares you for: </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mn-lt"/>
                          <a:ea typeface="Calibri" panose="020F0502020204030204" pitchFamily="34" charset="0"/>
                          <a:cs typeface="Times New Roman" panose="02020603050405020304" pitchFamily="18" charset="0"/>
                        </a:rPr>
                        <a:t>Studying Shakespearean tragedy in Y9 and GCSE</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mn-lt"/>
                          <a:ea typeface="Calibri" panose="020F0502020204030204" pitchFamily="34" charset="0"/>
                          <a:cs typeface="Times New Roman" panose="02020603050405020304" pitchFamily="18" charset="0"/>
                        </a:rPr>
                        <a:t>Studying modern drama at GCSE</a:t>
                      </a:r>
                    </a:p>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100" dirty="0">
                          <a:effectLst/>
                          <a:latin typeface="+mn-lt"/>
                          <a:ea typeface="Calibri" panose="020F0502020204030204" pitchFamily="34" charset="0"/>
                          <a:cs typeface="Times New Roman" panose="02020603050405020304" pitchFamily="18" charset="0"/>
                        </a:rPr>
                        <a:t>writing analytical responses in Y9 and GCSE</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historian, </a:t>
            </a:r>
          </a:p>
          <a:p>
            <a:pPr>
              <a:lnSpc>
                <a:spcPct val="107000"/>
              </a:lnSpc>
            </a:pPr>
            <a:endParaRPr lang="en-GB" sz="1050" b="1" dirty="0">
              <a:effectLst/>
              <a:latin typeface="Calibri"/>
              <a:ea typeface="Calibri" panose="020F0502020204030204" pitchFamily="34" charset="0"/>
              <a:cs typeface="Times New Roman"/>
            </a:endParaRPr>
          </a:p>
          <a:p>
            <a:pPr>
              <a:lnSpc>
                <a:spcPct val="107000"/>
              </a:lnSpc>
            </a:pPr>
            <a:r>
              <a:rPr lang="en-GB" sz="1050" b="1" dirty="0">
                <a:effectLst/>
                <a:latin typeface="Calibri"/>
                <a:ea typeface="Calibri" panose="020F0502020204030204" pitchFamily="34" charset="0"/>
                <a:cs typeface="Times New Roman"/>
              </a:rPr>
              <a:t>RSE</a:t>
            </a:r>
            <a:r>
              <a:rPr lang="en-GB" sz="1050" dirty="0">
                <a:effectLst/>
                <a:latin typeface="Calibri"/>
                <a:ea typeface="Calibri" panose="020F0502020204030204" pitchFamily="34" charset="0"/>
                <a:cs typeface="Times New Roman"/>
              </a:rPr>
              <a:t>: honesty in relationships, kindness, loyalty</a:t>
            </a:r>
          </a:p>
          <a:p>
            <a:pPr>
              <a:lnSpc>
                <a:spcPct val="107000"/>
              </a:lnSpc>
            </a:pPr>
            <a:endParaRPr lang="en-GB" sz="1050" dirty="0">
              <a:effectLst/>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Key literary themes and genres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Understanding of authorial methods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Close reading skills and literary analysis </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analysis skills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Written evaluative skills</a:t>
            </a: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graphicFrame>
        <p:nvGraphicFramePr>
          <p:cNvPr id="7" name="Table 6">
            <a:extLst>
              <a:ext uri="{FF2B5EF4-FFF2-40B4-BE49-F238E27FC236}">
                <a16:creationId xmlns:a16="http://schemas.microsoft.com/office/drawing/2014/main" id="{C7176A4A-7B13-46D3-B427-A19AEFE48EF3}"/>
              </a:ext>
            </a:extLst>
          </p:cNvPr>
          <p:cNvGraphicFramePr>
            <a:graphicFrameLocks noGrp="1"/>
          </p:cNvGraphicFramePr>
          <p:nvPr>
            <p:extLst>
              <p:ext uri="{D42A27DB-BD31-4B8C-83A1-F6EECF244321}">
                <p14:modId xmlns:p14="http://schemas.microsoft.com/office/powerpoint/2010/main" val="3478304431"/>
              </p:ext>
            </p:extLst>
          </p:nvPr>
        </p:nvGraphicFramePr>
        <p:xfrm>
          <a:off x="297431" y="5364567"/>
          <a:ext cx="2209801" cy="1295400"/>
        </p:xfrm>
        <a:graphic>
          <a:graphicData uri="http://schemas.openxmlformats.org/drawingml/2006/table">
            <a:tbl>
              <a:tblPr firstRow="1" bandRow="1">
                <a:tableStyleId>{21E4AEA4-8DFA-4A89-87EB-49C32662AFE0}</a:tableStyleId>
              </a:tblPr>
              <a:tblGrid>
                <a:gridCol w="1033463">
                  <a:extLst>
                    <a:ext uri="{9D8B030D-6E8A-4147-A177-3AD203B41FA5}">
                      <a16:colId xmlns:a16="http://schemas.microsoft.com/office/drawing/2014/main" val="3444052569"/>
                    </a:ext>
                  </a:extLst>
                </a:gridCol>
                <a:gridCol w="1176338">
                  <a:extLst>
                    <a:ext uri="{9D8B030D-6E8A-4147-A177-3AD203B41FA5}">
                      <a16:colId xmlns:a16="http://schemas.microsoft.com/office/drawing/2014/main" val="3667298497"/>
                    </a:ext>
                  </a:extLst>
                </a:gridCol>
              </a:tblGrid>
              <a:tr h="221067">
                <a:tc>
                  <a:txBody>
                    <a:bodyPr/>
                    <a:lstStyle/>
                    <a:p>
                      <a:r>
                        <a:rPr lang="en-GB" sz="1100" dirty="0"/>
                        <a:t>The </a:t>
                      </a:r>
                      <a:r>
                        <a:rPr lang="en-GB" sz="1100" dirty="0" err="1"/>
                        <a:t>Ws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100" dirty="0"/>
                        <a:t>The 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22259181"/>
                  </a:ext>
                </a:extLst>
              </a:tr>
              <a:tr h="159524">
                <a:tc>
                  <a:txBody>
                    <a:bodyPr/>
                    <a:lstStyle/>
                    <a:p>
                      <a:r>
                        <a:rPr lang="en-GB" sz="1100" dirty="0"/>
                        <a:t>worlds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confusion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9480793"/>
                  </a:ext>
                </a:extLst>
              </a:tr>
              <a:tr h="0">
                <a:tc>
                  <a:txBody>
                    <a:bodyPr/>
                    <a:lstStyle/>
                    <a:p>
                      <a:r>
                        <a:rPr lang="en-GB" sz="1100" dirty="0"/>
                        <a:t>wit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chaos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389356"/>
                  </a:ext>
                </a:extLst>
              </a:tr>
              <a:tr h="228361">
                <a:tc>
                  <a:txBody>
                    <a:bodyPr/>
                    <a:lstStyle/>
                    <a:p>
                      <a:r>
                        <a:rPr lang="en-GB" sz="1100" dirty="0"/>
                        <a:t>wisdom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conflict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5180138"/>
                  </a:ext>
                </a:extLst>
              </a:tr>
              <a:tr h="182793">
                <a:tc>
                  <a:txBody>
                    <a:bodyPr/>
                    <a:lstStyle/>
                    <a:p>
                      <a:r>
                        <a:rPr lang="en-GB" sz="1100" dirty="0"/>
                        <a:t>weddings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a:t>complications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411968"/>
                  </a:ext>
                </a:extLst>
              </a:tr>
            </a:tbl>
          </a:graphicData>
        </a:graphic>
      </p:graphicFrame>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520</Words>
  <Application>Microsoft Office PowerPoint</Application>
  <PresentationFormat>Widescreen</PresentationFormat>
  <Paragraphs>89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Georgia</vt:lpstr>
      <vt:lpstr>Symbol</vt:lpstr>
      <vt:lpstr>Times New Roman</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Gibaud, Tobias</cp:lastModifiedBy>
  <cp:revision>35</cp:revision>
  <cp:lastPrinted>2023-02-28T09:27:02Z</cp:lastPrinted>
  <dcterms:created xsi:type="dcterms:W3CDTF">2022-02-16T13:07:44Z</dcterms:created>
  <dcterms:modified xsi:type="dcterms:W3CDTF">2023-05-25T13:41:52Z</dcterms:modified>
</cp:coreProperties>
</file>