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C6B537C-26CF-4CEC-AE84-7B0433A67BB5}">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0" autoAdjust="0"/>
    <p:restoredTop sz="94660"/>
  </p:normalViewPr>
  <p:slideViewPr>
    <p:cSldViewPr snapToGrid="0">
      <p:cViewPr>
        <p:scale>
          <a:sx n="80" d="100"/>
          <a:sy n="80" d="100"/>
        </p:scale>
        <p:origin x="142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8215"/>
          </a:xfrm>
          <a:prstGeom prst="rect">
            <a:avLst/>
          </a:prstGeom>
        </p:spPr>
        <p:txBody>
          <a:bodyPr vert="horz" lIns="91321" tIns="45661" rIns="91321" bIns="45661" rtlCol="0"/>
          <a:lstStyle>
            <a:lvl1pPr algn="l">
              <a:defRPr sz="1200"/>
            </a:lvl1pPr>
          </a:lstStyle>
          <a:p>
            <a:endParaRPr lang="en-GB"/>
          </a:p>
        </p:txBody>
      </p:sp>
      <p:sp>
        <p:nvSpPr>
          <p:cNvPr id="3" name="Date Placeholder 2"/>
          <p:cNvSpPr>
            <a:spLocks noGrp="1"/>
          </p:cNvSpPr>
          <p:nvPr>
            <p:ph type="dt" idx="1"/>
          </p:nvPr>
        </p:nvSpPr>
        <p:spPr>
          <a:xfrm>
            <a:off x="3851342" y="1"/>
            <a:ext cx="2946347" cy="498215"/>
          </a:xfrm>
          <a:prstGeom prst="rect">
            <a:avLst/>
          </a:prstGeom>
        </p:spPr>
        <p:txBody>
          <a:bodyPr vert="horz" lIns="91321" tIns="45661" rIns="91321" bIns="45661" rtlCol="0"/>
          <a:lstStyle>
            <a:lvl1pPr algn="r">
              <a:defRPr sz="1200"/>
            </a:lvl1pPr>
          </a:lstStyle>
          <a:p>
            <a:fld id="{6E674926-0DB1-419D-8214-76D69420FB39}" type="datetimeFigureOut">
              <a:rPr lang="en-GB" smtClean="0"/>
              <a:t>11/01/2023</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321" tIns="45661" rIns="91321" bIns="45661" rtlCol="0" anchor="ctr"/>
          <a:lstStyle/>
          <a:p>
            <a:endParaRPr lang="en-GB"/>
          </a:p>
        </p:txBody>
      </p:sp>
      <p:sp>
        <p:nvSpPr>
          <p:cNvPr id="5" name="Notes Placeholder 4"/>
          <p:cNvSpPr>
            <a:spLocks noGrp="1"/>
          </p:cNvSpPr>
          <p:nvPr>
            <p:ph type="body" sz="quarter" idx="3"/>
          </p:nvPr>
        </p:nvSpPr>
        <p:spPr>
          <a:xfrm>
            <a:off x="679927" y="4778723"/>
            <a:ext cx="5439410" cy="3909864"/>
          </a:xfrm>
          <a:prstGeom prst="rect">
            <a:avLst/>
          </a:prstGeom>
        </p:spPr>
        <p:txBody>
          <a:bodyPr vert="horz" lIns="91321" tIns="45661" rIns="91321" bIns="4566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1600"/>
            <a:ext cx="2946347" cy="498214"/>
          </a:xfrm>
          <a:prstGeom prst="rect">
            <a:avLst/>
          </a:prstGeom>
        </p:spPr>
        <p:txBody>
          <a:bodyPr vert="horz" lIns="91321" tIns="45661" rIns="91321" bIns="45661"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321" tIns="45661" rIns="91321" bIns="45661"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11/01/2023</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11/01/2023</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Y7 The Art of Rhetoric</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497645"/>
          </a:xfrm>
          <a:prstGeom prst="rect">
            <a:avLst/>
          </a:prstGeom>
          <a:solidFill>
            <a:schemeClr val="bg1">
              <a:lumMod val="85000"/>
            </a:schemeClr>
          </a:solidFill>
          <a:ln w="3175">
            <a:noFill/>
          </a:ln>
        </p:spPr>
        <p:txBody>
          <a:bodyPr wrap="square" lIns="91440" tIns="45720" rIns="91440" bIns="45720" rtlCol="0" anchor="t">
            <a:noAutofit/>
          </a:bodyPr>
          <a:lstStyle/>
          <a:p>
            <a:r>
              <a:rPr lang="en-GB" sz="1100" b="1" kern="1200" dirty="0">
                <a:solidFill>
                  <a:srgbClr val="000000"/>
                </a:solidFill>
                <a:effectLst/>
                <a:latin typeface="Calibri"/>
                <a:ea typeface="Times New Roman" panose="02020603050405020304" pitchFamily="18" charset="0"/>
                <a:cs typeface="Times New Roman"/>
              </a:rPr>
              <a:t>Context and Introduction to Unit:</a:t>
            </a:r>
          </a:p>
          <a:p>
            <a:endParaRPr lang="en-GB" sz="105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1100" dirty="0"/>
              <a:t>This unit introduces you to the key concepts of rhetoric: three pillars of ethos, logos and pathos; how craft different sentence types and sentences structures. You will also practise and apply our active reading strategies. By the end of the unit you  will have studied a minimum of four short speeches or extracts which have ‘changed the world’, so that you  understand the three pillars, the original six part structure (and how it might be adapted), and identified range of sentence types and structures. </a:t>
            </a:r>
          </a:p>
          <a:p>
            <a:r>
              <a:rPr lang="en-GB" sz="1100" b="1" dirty="0"/>
              <a:t>Outcomes:</a:t>
            </a:r>
            <a:r>
              <a:rPr lang="en-GB" sz="1100" dirty="0"/>
              <a:t> pupils will write their own short speech on a topic related to ‘changing the world’ (MAP)</a:t>
            </a:r>
            <a:r>
              <a:rPr lang="en-GB" sz="1100" b="1" dirty="0"/>
              <a:t> </a:t>
            </a:r>
            <a:endParaRPr lang="en-GB" sz="1100" dirty="0"/>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3935873312"/>
              </p:ext>
            </p:extLst>
          </p:nvPr>
        </p:nvGraphicFramePr>
        <p:xfrm>
          <a:off x="286247" y="2526472"/>
          <a:ext cx="11713097" cy="4217509"/>
        </p:xfrm>
        <a:graphic>
          <a:graphicData uri="http://schemas.openxmlformats.org/drawingml/2006/table">
            <a:tbl>
              <a:tblPr firstRow="1" bandRow="1">
                <a:tableStyleId>{5940675A-B579-460E-94D1-54222C63F5DA}</a:tableStyleId>
              </a:tblPr>
              <a:tblGrid>
                <a:gridCol w="4012621">
                  <a:extLst>
                    <a:ext uri="{9D8B030D-6E8A-4147-A177-3AD203B41FA5}">
                      <a16:colId xmlns:a16="http://schemas.microsoft.com/office/drawing/2014/main" val="3916695900"/>
                    </a:ext>
                  </a:extLst>
                </a:gridCol>
                <a:gridCol w="4130757">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4217509">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is rhetoric?</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are the three pillars of rhetoric and why are they important?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is ethos?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is logos?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is pathos?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are the six parts of a speech?</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How can we use the’ six parts’ to plan the big ideas of a speech?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is a topic sentence?</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cs typeface="Calibri" panose="020F0502020204030204" pitchFamily="34" charset="0"/>
                        </a:rPr>
                        <a:t>What are the different sentence types used by writers of rhetoric?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0"/>
                        </a:spcAft>
                        <a:buFont typeface="+mj-lt"/>
                        <a:buAutoNum type="arabicPeriod"/>
                      </a:pPr>
                      <a:r>
                        <a:rPr lang="en-GB" sz="1200" b="0" dirty="0">
                          <a:effectLst/>
                          <a:latin typeface="Calibri" panose="020F0502020204030204" pitchFamily="34" charset="0"/>
                          <a:ea typeface="Calibri" panose="020F0502020204030204" pitchFamily="34" charset="0"/>
                        </a:rPr>
                        <a:t>What are the different sentence/clause structures used by writers of rhetoric? </a:t>
                      </a:r>
                      <a:endParaRPr lang="en-GB" sz="1200" b="0" dirty="0"/>
                    </a:p>
                    <a:p>
                      <a:pPr lvl="0"/>
                      <a:endParaRPr lang="en-GB" sz="1200" b="1" dirty="0">
                        <a:effectLst/>
                        <a:latin typeface="+mn-lt"/>
                        <a:ea typeface="Calibri" panose="020F0502020204030204" pitchFamily="34" charset="0"/>
                        <a:cs typeface="Times New Roman"/>
                      </a:endParaRPr>
                    </a:p>
                    <a:p>
                      <a:pPr lvl="0" fontAlgn="base"/>
                      <a:r>
                        <a:rPr lang="en-GB" sz="1200" b="1" u="sng" kern="1200" dirty="0">
                          <a:solidFill>
                            <a:schemeClr val="tx1"/>
                          </a:solidFill>
                          <a:effectLst/>
                          <a:latin typeface="+mn-lt"/>
                          <a:ea typeface="+mn-ea"/>
                          <a:cs typeface="+mn-cs"/>
                        </a:rPr>
                        <a:t>Literary concept knowledge</a:t>
                      </a:r>
                      <a:r>
                        <a:rPr lang="en-GB" sz="1200" b="1" kern="1200" dirty="0">
                          <a:solidFill>
                            <a:schemeClr val="tx1"/>
                          </a:solidFill>
                          <a:effectLst/>
                          <a:latin typeface="+mn-lt"/>
                          <a:ea typeface="+mn-ea"/>
                          <a:cs typeface="+mn-cs"/>
                        </a:rPr>
                        <a:t>:</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The origins and purpose of rhetoric – basic outline</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Persuasion and manipulation through language choices</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The concepts of ethos, logos and pathos</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The six parts of a speech as concepts </a:t>
                      </a:r>
                    </a:p>
                    <a:p>
                      <a:pPr marL="171450" lvl="0" indent="-171450">
                        <a:buFont typeface="Arial" panose="020B0604020202020204" pitchFamily="34" charset="0"/>
                        <a:buChar char="•"/>
                      </a:pPr>
                      <a:r>
                        <a:rPr lang="en-GB" sz="1200" b="0" kern="1200" dirty="0">
                          <a:solidFill>
                            <a:schemeClr val="tx1"/>
                          </a:solidFill>
                          <a:effectLst/>
                          <a:latin typeface="+mn-lt"/>
                          <a:ea typeface="+mn-ea"/>
                          <a:cs typeface="+mn-cs"/>
                        </a:rPr>
                        <a:t>What makes a sentence.</a:t>
                      </a:r>
                    </a:p>
                  </a:txBody>
                  <a:tcPr marL="68580" marR="68580" marT="0" marB="0"/>
                </a:tc>
                <a:tc>
                  <a:txBody>
                    <a:bodyPr/>
                    <a:lstStyle/>
                    <a:p>
                      <a:pPr marL="0" marR="0" lvl="0" indent="0" algn="l" rtl="0" eaLnBrk="1" fontAlgn="base" latinLnBrk="0" hangingPunct="1">
                        <a:lnSpc>
                          <a:spcPct val="100000"/>
                        </a:lnSpc>
                        <a:spcBef>
                          <a:spcPts val="0"/>
                        </a:spcBef>
                        <a:spcAft>
                          <a:spcPts val="0"/>
                        </a:spcAft>
                        <a:buClrTx/>
                        <a:buSzTx/>
                        <a:buFontTx/>
                        <a:buNone/>
                      </a:pPr>
                      <a:r>
                        <a:rPr lang="en-GB" sz="1200" b="1" u="sng" kern="1200" dirty="0">
                          <a:solidFill>
                            <a:schemeClr val="tx1"/>
                          </a:solidFill>
                          <a:effectLst/>
                          <a:latin typeface="+mn-lt"/>
                          <a:ea typeface="+mn-ea"/>
                          <a:cs typeface="+mn-cs"/>
                        </a:rPr>
                        <a:t>Knowledge of themes</a:t>
                      </a:r>
                      <a:r>
                        <a:rPr lang="en-GB" sz="1200" b="1" kern="1200" dirty="0">
                          <a:solidFill>
                            <a:schemeClr val="tx1"/>
                          </a:solidFill>
                          <a:effectLst/>
                          <a:latin typeface="+mn-lt"/>
                          <a:ea typeface="+mn-ea"/>
                          <a:cs typeface="+mn-cs"/>
                        </a:rPr>
                        <a:t>: </a:t>
                      </a:r>
                    </a:p>
                    <a:p>
                      <a:pPr marL="0" marR="0" lvl="0" indent="0" algn="l" rtl="0" eaLnBrk="1" fontAlgn="base" latinLnBrk="0" hangingPunct="1">
                        <a:lnSpc>
                          <a:spcPct val="100000"/>
                        </a:lnSpc>
                        <a:spcBef>
                          <a:spcPts val="0"/>
                        </a:spcBef>
                        <a:spcAft>
                          <a:spcPts val="0"/>
                        </a:spcAft>
                        <a:buClrTx/>
                        <a:buSzTx/>
                        <a:buFontTx/>
                        <a:buNone/>
                      </a:pPr>
                      <a:endParaRPr lang="en-GB" sz="1200" kern="1200" dirty="0">
                        <a:solidFill>
                          <a:schemeClr val="tx1"/>
                        </a:solidFill>
                        <a:effectLst/>
                        <a:latin typeface="+mn-lt"/>
                        <a:ea typeface="+mn-ea"/>
                        <a:cs typeface="+mn-cs"/>
                      </a:endParaRP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The power of language to effect changes</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freedom and oppression</a:t>
                      </a:r>
                    </a:p>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r>
                        <a:rPr lang="en-GB" sz="1200" kern="1200" dirty="0">
                          <a:solidFill>
                            <a:schemeClr val="tx1"/>
                          </a:solidFill>
                          <a:effectLst/>
                          <a:latin typeface="+mn-lt"/>
                          <a:ea typeface="+mn-ea"/>
                          <a:cs typeface="+mn-cs"/>
                        </a:rPr>
                        <a:t>The importance of speaking up and advocating positive change.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sng" kern="1200" dirty="0">
                          <a:solidFill>
                            <a:srgbClr val="000000"/>
                          </a:solidFill>
                          <a:effectLst/>
                          <a:latin typeface="+mn-lt"/>
                          <a:ea typeface="Times New Roman" panose="02020603050405020304" pitchFamily="18" charset="0"/>
                          <a:cs typeface="Arial"/>
                        </a:rPr>
                        <a:t>Key Skills: building on KS2 and Unit 1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1" u="sng" kern="1200" dirty="0">
                        <a:solidFill>
                          <a:srgbClr val="000000"/>
                        </a:solidFill>
                        <a:effectLst/>
                        <a:latin typeface="+mn-lt"/>
                        <a:ea typeface="Times New Roman" panose="02020603050405020304" pitchFamily="18" charset="0"/>
                        <a:cs typeface="Arial"/>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u="none" kern="1200" dirty="0">
                          <a:solidFill>
                            <a:srgbClr val="000000"/>
                          </a:solidFill>
                          <a:effectLst/>
                          <a:latin typeface="+mn-lt"/>
                          <a:ea typeface="Times New Roman" panose="02020603050405020304" pitchFamily="18" charset="0"/>
                          <a:cs typeface="Arial"/>
                        </a:rPr>
                        <a:t>Identifying and crafting single clause and multi-clause sentences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u="none" kern="1200" dirty="0">
                          <a:solidFill>
                            <a:srgbClr val="000000"/>
                          </a:solidFill>
                          <a:effectLst/>
                          <a:latin typeface="+mn-lt"/>
                          <a:ea typeface="Times New Roman" panose="02020603050405020304" pitchFamily="18" charset="0"/>
                          <a:cs typeface="Arial"/>
                        </a:rPr>
                        <a:t>Choosing and using appropriate punctuation: commas, semi-colons, full stops, question and exclamation marks.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0" kern="1200" dirty="0">
                          <a:solidFill>
                            <a:srgbClr val="000000"/>
                          </a:solidFill>
                          <a:effectLst/>
                          <a:latin typeface="+mn-lt"/>
                          <a:ea typeface="Calibri" panose="020F0502020204030204" pitchFamily="34" charset="0"/>
                          <a:cs typeface="Arial"/>
                        </a:rPr>
                        <a:t>Plan, draft, edit and write a short speech ‘to change the world’ </a:t>
                      </a: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Vocabulary: </a:t>
                      </a:r>
                      <a:endParaRPr lang="en-GB" sz="1200" b="0"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marL="0" indent="0" algn="l">
                        <a:lnSpc>
                          <a:spcPct val="107000"/>
                        </a:lnSpc>
                        <a:spcAft>
                          <a:spcPts val="800"/>
                        </a:spcAft>
                        <a:buFont typeface="Arial" panose="020B0604020202020204" pitchFamily="34" charset="0"/>
                        <a:buNone/>
                      </a:pPr>
                      <a:r>
                        <a:rPr lang="en-GB" sz="1200" b="0" u="none" dirty="0">
                          <a:effectLst/>
                          <a:latin typeface="+mn-lt"/>
                          <a:ea typeface="Calibri" panose="020F0502020204030204" pitchFamily="34" charset="0"/>
                          <a:cs typeface="Calibri"/>
                        </a:rPr>
                        <a:t>Building an awareness of how rhetoric is used for positive and negative purposes in everyday life</a:t>
                      </a: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b="1" u="sng" dirty="0">
                        <a:effectLst/>
                        <a:latin typeface="+mn-lt"/>
                        <a:ea typeface="Times New Roman" panose="02020603050405020304" pitchFamily="18" charset="0"/>
                        <a:cs typeface="Calibri"/>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p>
                    <a:p>
                      <a:pPr algn="l">
                        <a:lnSpc>
                          <a:spcPct val="100000"/>
                        </a:lnSpc>
                        <a:spcAft>
                          <a:spcPts val="0"/>
                        </a:spcAft>
                      </a:pPr>
                      <a:r>
                        <a:rPr lang="en-GB" sz="1200" b="0" u="none" dirty="0">
                          <a:effectLst/>
                          <a:latin typeface="+mn-lt"/>
                          <a:ea typeface="Times New Roman" panose="02020603050405020304" pitchFamily="18" charset="0"/>
                          <a:cs typeface="Calibri"/>
                        </a:rPr>
                        <a:t>Y8 The Rhetoric of War</a:t>
                      </a:r>
                    </a:p>
                    <a:p>
                      <a:pPr algn="l">
                        <a:lnSpc>
                          <a:spcPct val="100000"/>
                        </a:lnSpc>
                        <a:spcAft>
                          <a:spcPts val="0"/>
                        </a:spcAft>
                      </a:pPr>
                      <a:r>
                        <a:rPr lang="en-GB" sz="1200" b="0" u="none" dirty="0">
                          <a:effectLst/>
                          <a:latin typeface="+mn-lt"/>
                          <a:ea typeface="Times New Roman" panose="02020603050405020304" pitchFamily="18" charset="0"/>
                          <a:cs typeface="Calibri"/>
                        </a:rPr>
                        <a:t>Y9 The Origins of Rhetoric</a:t>
                      </a:r>
                    </a:p>
                    <a:p>
                      <a:pPr algn="l">
                        <a:lnSpc>
                          <a:spcPct val="100000"/>
                        </a:lnSpc>
                        <a:spcAft>
                          <a:spcPts val="0"/>
                        </a:spcAft>
                      </a:pPr>
                      <a:r>
                        <a:rPr lang="en-GB" sz="1200" b="0" u="none" dirty="0">
                          <a:effectLst/>
                          <a:latin typeface="+mn-lt"/>
                          <a:ea typeface="Times New Roman" panose="02020603050405020304" pitchFamily="18" charset="0"/>
                          <a:cs typeface="Calibri"/>
                        </a:rPr>
                        <a:t>Y10 and Y11 Transactional Writing Language Paper 2 </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writer, orator</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a:t>
            </a:r>
            <a:r>
              <a:rPr lang="en-GB" sz="1050" dirty="0">
                <a:latin typeface="Calibri"/>
                <a:ea typeface="Calibri" panose="020F0502020204030204" pitchFamily="34" charset="0"/>
                <a:cs typeface="Times New Roman"/>
              </a:rPr>
              <a:t> understanding aspects of human behaviour, </a:t>
            </a:r>
          </a:p>
          <a:p>
            <a:pPr>
              <a:lnSpc>
                <a:spcPct val="107000"/>
              </a:lnSpc>
            </a:pPr>
            <a:r>
              <a:rPr lang="en-GB" sz="1050" b="1" dirty="0">
                <a:latin typeface="Calibri"/>
                <a:ea typeface="Calibri" panose="020F0502020204030204" pitchFamily="34" charset="0"/>
                <a:cs typeface="Times New Roman"/>
              </a:rPr>
              <a:t>History: </a:t>
            </a:r>
            <a:r>
              <a:rPr lang="en-GB" sz="1050" dirty="0">
                <a:latin typeface="Calibri"/>
                <a:ea typeface="Calibri" panose="020F0502020204030204" pitchFamily="34" charset="0"/>
                <a:cs typeface="Times New Roman"/>
              </a:rPr>
              <a:t>how rhetoric is used to manipulate, oppress and incite rebellion</a:t>
            </a:r>
          </a:p>
          <a:p>
            <a:pPr>
              <a:lnSpc>
                <a:spcPct val="107000"/>
              </a:lnSpc>
            </a:pPr>
            <a:r>
              <a:rPr lang="en-GB" sz="1050" b="1" dirty="0">
                <a:latin typeface="Calibri"/>
                <a:ea typeface="Calibri" panose="020F0502020204030204" pitchFamily="34" charset="0"/>
                <a:cs typeface="Times New Roman"/>
              </a:rPr>
              <a:t>RE: </a:t>
            </a:r>
            <a:r>
              <a:rPr lang="en-GB" sz="1050" dirty="0">
                <a:latin typeface="Calibri"/>
                <a:ea typeface="Calibri" panose="020F0502020204030204" pitchFamily="34" charset="0"/>
                <a:cs typeface="Times New Roman"/>
              </a:rPr>
              <a:t>the importance of ethos in religion</a:t>
            </a:r>
          </a:p>
          <a:p>
            <a:pPr>
              <a:lnSpc>
                <a:spcPct val="107000"/>
              </a:lnSpc>
            </a:pPr>
            <a:endParaRPr lang="en-GB" sz="1050" b="1"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Crafting sentences</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Using a range of punctuation</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Planning, drafting, editing and writing an extended text. </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Reading for information, inference and analysis.</a:t>
            </a: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
        <p:nvSpPr>
          <p:cNvPr id="2" name="TextBox 1">
            <a:extLst>
              <a:ext uri="{FF2B5EF4-FFF2-40B4-BE49-F238E27FC236}">
                <a16:creationId xmlns:a16="http://schemas.microsoft.com/office/drawing/2014/main" id="{4451BADC-73F2-497A-B95A-4E3BD1F092A3}"/>
              </a:ext>
            </a:extLst>
          </p:cNvPr>
          <p:cNvSpPr txBox="1"/>
          <p:nvPr/>
        </p:nvSpPr>
        <p:spPr>
          <a:xfrm>
            <a:off x="8554959" y="3429000"/>
            <a:ext cx="3295135" cy="984885"/>
          </a:xfrm>
          <a:prstGeom prst="rect">
            <a:avLst/>
          </a:prstGeom>
          <a:noFill/>
          <a:ln>
            <a:solidFill>
              <a:schemeClr val="tx1"/>
            </a:solidFill>
          </a:ln>
        </p:spPr>
        <p:txBody>
          <a:bodyPr wrap="square" rtlCol="0">
            <a:spAutoFit/>
          </a:bodyPr>
          <a:lstStyle/>
          <a:p>
            <a:r>
              <a:rPr lang="en-US" sz="1100" b="1" u="sng" dirty="0">
                <a:ea typeface="Times New Roman" panose="02020603050405020304" pitchFamily="18" charset="0"/>
                <a:cs typeface="Calibri"/>
              </a:rPr>
              <a:t>L</a:t>
            </a:r>
            <a:r>
              <a:rPr lang="en-GB" sz="1100" b="1" u="sng" dirty="0" err="1">
                <a:ea typeface="Times New Roman" panose="02020603050405020304" pitchFamily="18" charset="0"/>
                <a:cs typeface="Calibri"/>
              </a:rPr>
              <a:t>iteracy</a:t>
            </a:r>
            <a:r>
              <a:rPr lang="en-GB" sz="1100" b="1" u="sng" dirty="0">
                <a:ea typeface="Times New Roman" panose="02020603050405020304" pitchFamily="18" charset="0"/>
                <a:cs typeface="Calibri"/>
              </a:rPr>
              <a:t> Focus: (class specific) </a:t>
            </a:r>
          </a:p>
          <a:p>
            <a:endParaRPr lang="en-GB" sz="1100" dirty="0"/>
          </a:p>
          <a:p>
            <a:endParaRPr lang="en-GB" sz="1200" dirty="0"/>
          </a:p>
          <a:p>
            <a:endParaRPr lang="en-GB" sz="1200" dirty="0"/>
          </a:p>
          <a:p>
            <a:endParaRPr lang="en-GB" sz="1200" dirty="0"/>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82BD2D161C6F4D8E18A56149BECE2D" ma:contentTypeVersion="12" ma:contentTypeDescription="Create a new document." ma:contentTypeScope="" ma:versionID="cc6db1c1c4b0afd5b2102112d317d1f7">
  <xsd:schema xmlns:xsd="http://www.w3.org/2001/XMLSchema" xmlns:xs="http://www.w3.org/2001/XMLSchema" xmlns:p="http://schemas.microsoft.com/office/2006/metadata/properties" xmlns:ns2="5522a256-5621-4a58-919d-ac76a57763ac" xmlns:ns3="a48a2e6d-d5e5-459f-9539-1d0e3cf773ef" targetNamespace="http://schemas.microsoft.com/office/2006/metadata/properties" ma:root="true" ma:fieldsID="9b6a832b151f1dcc5fb96c2ba51dca33" ns2:_="" ns3:_="">
    <xsd:import namespace="5522a256-5621-4a58-919d-ac76a57763ac"/>
    <xsd:import namespace="a48a2e6d-d5e5-459f-9539-1d0e3cf77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2a256-5621-4a58-919d-ac76a5776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a2e6d-d5e5-459f-9539-1d0e3cf773e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D0892D-6F87-4718-8BD9-E30398C0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2a256-5621-4a58-919d-ac76a57763ac"/>
    <ds:schemaRef ds:uri="a48a2e6d-d5e5-459f-9539-1d0e3cf77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E85AA-F83C-4DBD-AFC7-71D93CBCA087}">
  <ds:schemaRef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microsoft.com/office/2006/metadata/properties"/>
    <ds:schemaRef ds:uri="a48a2e6d-d5e5-459f-9539-1d0e3cf773ef"/>
    <ds:schemaRef ds:uri="http://schemas.openxmlformats.org/package/2006/metadata/core-properties"/>
    <ds:schemaRef ds:uri="5522a256-5621-4a58-919d-ac76a57763ac"/>
    <ds:schemaRef ds:uri="http://www.w3.org/XML/1998/namespace"/>
  </ds:schemaRefs>
</ds:datastoreItem>
</file>

<file path=customXml/itemProps3.xml><?xml version="1.0" encoding="utf-8"?>
<ds:datastoreItem xmlns:ds="http://schemas.openxmlformats.org/officeDocument/2006/customXml" ds:itemID="{60E86E3C-9FDD-4748-ACFE-DBB6D5EBA5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312</TotalTime>
  <Words>491</Words>
  <Application>Microsoft Office PowerPoint</Application>
  <PresentationFormat>Widescreen</PresentationFormat>
  <Paragraphs>63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Hind, Mary</cp:lastModifiedBy>
  <cp:revision>26</cp:revision>
  <cp:lastPrinted>2023-01-11T11:51:52Z</cp:lastPrinted>
  <dcterms:created xsi:type="dcterms:W3CDTF">2022-02-16T13:07:44Z</dcterms:created>
  <dcterms:modified xsi:type="dcterms:W3CDTF">2023-01-11T11:57:54Z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0x0101004C82BD2D161C6F4D8E18A56149BECE2D</vt:lpwstr>
  </property>
</Properties>
</file>