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1ED82-0796-4CAC-AAAA-3F73B1582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A4044-F0B9-4CE7-9EDF-2D99D6547B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4779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1ED82-0796-4CAC-AAAA-3F73B1582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A4044-F0B9-4CE7-9EDF-2D99D6547B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3144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1ED82-0796-4CAC-AAAA-3F73B1582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A4044-F0B9-4CE7-9EDF-2D99D6547B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9670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1ED82-0796-4CAC-AAAA-3F73B1582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A4044-F0B9-4CE7-9EDF-2D99D6547B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584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1ED82-0796-4CAC-AAAA-3F73B1582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A4044-F0B9-4CE7-9EDF-2D99D6547B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745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1ED82-0796-4CAC-AAAA-3F73B1582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A4044-F0B9-4CE7-9EDF-2D99D6547B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745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1ED82-0796-4CAC-AAAA-3F73B1582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A4044-F0B9-4CE7-9EDF-2D99D6547B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37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1ED82-0796-4CAC-AAAA-3F73B1582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A4044-F0B9-4CE7-9EDF-2D99D6547B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2694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1ED82-0796-4CAC-AAAA-3F73B1582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A4044-F0B9-4CE7-9EDF-2D99D6547B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396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1ED82-0796-4CAC-AAAA-3F73B1582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A4044-F0B9-4CE7-9EDF-2D99D6547B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744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1ED82-0796-4CAC-AAAA-3F73B1582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A4044-F0B9-4CE7-9EDF-2D99D6547B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9714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1ED82-0796-4CAC-AAAA-3F73B1582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A4044-F0B9-4CE7-9EDF-2D99D6547B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740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AFAD1CB-A943-4AA4-98D0-ACDEB906C165}"/>
              </a:ext>
            </a:extLst>
          </p:cNvPr>
          <p:cNvSpPr/>
          <p:nvPr/>
        </p:nvSpPr>
        <p:spPr>
          <a:xfrm>
            <a:off x="-109023" y="46166"/>
            <a:ext cx="8246562" cy="410369"/>
          </a:xfrm>
          <a:prstGeom prst="rect">
            <a:avLst/>
          </a:prstGeom>
          <a:noFill/>
        </p:spPr>
        <p:txBody>
          <a:bodyPr wrap="square" lIns="132080" tIns="66040" rIns="132080" bIns="66040">
            <a:spAutoFit/>
          </a:bodyPr>
          <a:lstStyle/>
          <a:p>
            <a:pPr algn="ctr"/>
            <a:r>
              <a:rPr lang="en-US" b="1" u="sng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Year 9 - </a:t>
            </a:r>
            <a:r>
              <a:rPr lang="en-GB" b="1" u="sng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Graphs</a:t>
            </a:r>
            <a:r>
              <a:rPr lang="en-US" b="1" u="sng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: Journey of Knowledge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CB9A6E-E90D-41E8-AD2D-6A0C767F502F}"/>
              </a:ext>
            </a:extLst>
          </p:cNvPr>
          <p:cNvSpPr txBox="1"/>
          <p:nvPr/>
        </p:nvSpPr>
        <p:spPr>
          <a:xfrm>
            <a:off x="121134" y="456535"/>
            <a:ext cx="7786248" cy="166199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n-GB" sz="1200" b="1" dirty="0"/>
              <a:t>Context and Introduction to Unit: </a:t>
            </a:r>
          </a:p>
          <a:p>
            <a:r>
              <a:rPr lang="en-GB" sz="1100" dirty="0">
                <a:solidFill>
                  <a:srgbClr val="002060"/>
                </a:solidFill>
              </a:rPr>
              <a:t>Students learn how to plot and derive the equation of straight line graphs in the form y = mx + c.  Learning progresses on from this to find the equation of parallel and perpendicular lines in the form </a:t>
            </a:r>
            <a:r>
              <a:rPr lang="en-GB" sz="1100" dirty="0" err="1">
                <a:solidFill>
                  <a:srgbClr val="002060"/>
                </a:solidFill>
              </a:rPr>
              <a:t>ax</a:t>
            </a:r>
            <a:r>
              <a:rPr lang="en-GB" sz="1100" dirty="0">
                <a:solidFill>
                  <a:srgbClr val="002060"/>
                </a:solidFill>
              </a:rPr>
              <a:t> + by +c = 0. Students then go on plot quadratic, cubic, reciprocal and exponential graphs.</a:t>
            </a:r>
          </a:p>
          <a:p>
            <a:endParaRPr lang="en-GB" sz="1200" b="1" i="1" dirty="0"/>
          </a:p>
          <a:p>
            <a:r>
              <a:rPr lang="en-GB" sz="1200" b="1" i="1" dirty="0"/>
              <a:t>Prior knowledge (KS2/KS3)</a:t>
            </a:r>
          </a:p>
          <a:p>
            <a:r>
              <a:rPr lang="en-GB" sz="1100" dirty="0">
                <a:solidFill>
                  <a:srgbClr val="002060"/>
                </a:solidFill>
              </a:rPr>
              <a:t>Recognise and describe linear number sequences, including those involving fractions and decimals, and find the term-to-term rule.</a:t>
            </a:r>
          </a:p>
          <a:p>
            <a:r>
              <a:rPr lang="en-GB" sz="1100" dirty="0">
                <a:solidFill>
                  <a:srgbClr val="002060"/>
                </a:solidFill>
              </a:rPr>
              <a:t>Generate and describe linear number sequences.</a:t>
            </a:r>
          </a:p>
          <a:p>
            <a:r>
              <a:rPr lang="en-US" sz="1100" dirty="0">
                <a:solidFill>
                  <a:srgbClr val="002060"/>
                </a:solidFill>
              </a:rPr>
              <a:t>R</a:t>
            </a:r>
            <a:r>
              <a:rPr lang="en-GB" sz="1100" dirty="0" err="1">
                <a:solidFill>
                  <a:srgbClr val="002060"/>
                </a:solidFill>
              </a:rPr>
              <a:t>earranging</a:t>
            </a:r>
            <a:r>
              <a:rPr lang="en-GB" sz="1100" dirty="0">
                <a:solidFill>
                  <a:srgbClr val="002060"/>
                </a:solidFill>
              </a:rPr>
              <a:t> formula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BEA7F948-0AE4-44BF-A804-D96AF7A9AA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7582166"/>
              </p:ext>
            </p:extLst>
          </p:nvPr>
        </p:nvGraphicFramePr>
        <p:xfrm>
          <a:off x="121134" y="2362200"/>
          <a:ext cx="12070866" cy="43695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43321">
                  <a:extLst>
                    <a:ext uri="{9D8B030D-6E8A-4147-A177-3AD203B41FA5}">
                      <a16:colId xmlns:a16="http://schemas.microsoft.com/office/drawing/2014/main" val="3001272792"/>
                    </a:ext>
                  </a:extLst>
                </a:gridCol>
                <a:gridCol w="3552573">
                  <a:extLst>
                    <a:ext uri="{9D8B030D-6E8A-4147-A177-3AD203B41FA5}">
                      <a16:colId xmlns:a16="http://schemas.microsoft.com/office/drawing/2014/main" val="1897910160"/>
                    </a:ext>
                  </a:extLst>
                </a:gridCol>
                <a:gridCol w="2174972">
                  <a:extLst>
                    <a:ext uri="{9D8B030D-6E8A-4147-A177-3AD203B41FA5}">
                      <a16:colId xmlns:a16="http://schemas.microsoft.com/office/drawing/2014/main" val="3498275268"/>
                    </a:ext>
                  </a:extLst>
                </a:gridCol>
              </a:tblGrid>
              <a:tr h="4369526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1" u="sng" baseline="0" dirty="0">
                          <a:solidFill>
                            <a:srgbClr val="002060"/>
                          </a:solidFill>
                        </a:rPr>
                        <a:t>CORE KNOWLEDGE AND SKILLS</a:t>
                      </a:r>
                    </a:p>
                    <a:p>
                      <a:endParaRPr lang="en-GB" sz="1100" b="1" u="sng" baseline="0" dirty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en-GB" sz="1100" b="0" u="none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Draw a graph from its equation, without working out points</a:t>
                      </a:r>
                    </a:p>
                    <a:p>
                      <a:r>
                        <a:rPr lang="en-GB" sz="1100" b="0" u="none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Write the equation of a line parallel to another line</a:t>
                      </a:r>
                    </a:p>
                    <a:p>
                      <a:r>
                        <a:rPr lang="en-GB" sz="1100" b="0" u="none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Compare graph lines using their equations</a:t>
                      </a:r>
                    </a:p>
                    <a:p>
                      <a:r>
                        <a:rPr lang="en-GB" sz="1100" b="0" u="none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Write the equation of a line perpendicular to another line</a:t>
                      </a:r>
                    </a:p>
                    <a:p>
                      <a:r>
                        <a:rPr lang="en-GB" sz="1100" b="0" u="none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Understand the relationship between the gradients of perpendicular lines</a:t>
                      </a:r>
                    </a:p>
                    <a:p>
                      <a:r>
                        <a:rPr lang="en-GB" sz="1100" b="0" u="none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Draw graphs with equations in the form </a:t>
                      </a:r>
                      <a:r>
                        <a:rPr lang="en-GB" sz="1100" b="0" u="none" kern="1200" dirty="0" err="1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ax</a:t>
                      </a:r>
                      <a:r>
                        <a:rPr lang="en-GB" sz="1100" b="0" u="none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+ by = c</a:t>
                      </a:r>
                    </a:p>
                    <a:p>
                      <a:r>
                        <a:rPr lang="en-GB" sz="1100" b="0" u="none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Rearrange equations of graphs into the form y = mx + c</a:t>
                      </a:r>
                    </a:p>
                    <a:p>
                      <a:r>
                        <a:rPr lang="en-GB" sz="1100" b="0" u="none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Solve simultaneous equations by drawing graphs</a:t>
                      </a:r>
                    </a:p>
                    <a:p>
                      <a:r>
                        <a:rPr lang="en-GB" sz="1100" b="0" u="none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Solve problems using simultaneous equations</a:t>
                      </a:r>
                    </a:p>
                    <a:p>
                      <a:r>
                        <a:rPr lang="en-GB" sz="1100" b="0" u="none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Draw graphs with quadratic equations in the form y = x2 </a:t>
                      </a:r>
                    </a:p>
                    <a:p>
                      <a:r>
                        <a:rPr lang="en-GB" sz="1100" b="0" u="none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Interpret graphs of quadratic functions</a:t>
                      </a:r>
                    </a:p>
                    <a:p>
                      <a:r>
                        <a:rPr lang="en-GB" sz="1100" b="0" u="none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Draw and interpret graphs showing inverse proportion</a:t>
                      </a:r>
                    </a:p>
                    <a:p>
                      <a:r>
                        <a:rPr lang="en-GB" sz="1100" b="0" u="none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Draw and interpret non-linear graphs</a:t>
                      </a:r>
                    </a:p>
                    <a:p>
                      <a:endParaRPr lang="en-GB" sz="1100" b="0" u="none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600" b="1" u="sng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050" b="1" u="sng" baseline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1" u="sng" dirty="0">
                          <a:solidFill>
                            <a:srgbClr val="002060"/>
                          </a:solidFill>
                        </a:rPr>
                        <a:t>ABOVE AND BEYOND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br>
                        <a:rPr lang="en-US" sz="1100" b="1" u="sng" dirty="0">
                          <a:solidFill>
                            <a:srgbClr val="002060"/>
                          </a:solidFill>
                        </a:rPr>
                      </a:br>
                      <a:r>
                        <a:rPr lang="en-GB" sz="1100" b="0" u="none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Draw cubic graphs, recognise their features and distinguish between them and linear or quadratic graphs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1" u="sng" dirty="0">
                          <a:solidFill>
                            <a:srgbClr val="002060"/>
                          </a:solidFill>
                        </a:rPr>
                        <a:t>VOCABULARY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050" b="1" u="sng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dirty="0">
                          <a:solidFill>
                            <a:srgbClr val="002060"/>
                          </a:solidFill>
                        </a:rPr>
                        <a:t>Intercept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dirty="0">
                          <a:solidFill>
                            <a:srgbClr val="002060"/>
                          </a:solidFill>
                        </a:rPr>
                        <a:t>Gradient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dirty="0">
                          <a:solidFill>
                            <a:srgbClr val="002060"/>
                          </a:solidFill>
                        </a:rPr>
                        <a:t>y-intercept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dirty="0">
                          <a:solidFill>
                            <a:srgbClr val="002060"/>
                          </a:solidFill>
                        </a:rPr>
                        <a:t>Linear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dirty="0">
                          <a:solidFill>
                            <a:srgbClr val="002060"/>
                          </a:solidFill>
                        </a:rPr>
                        <a:t>Parallel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dirty="0">
                          <a:solidFill>
                            <a:srgbClr val="002060"/>
                          </a:solidFill>
                        </a:rPr>
                        <a:t>Perpendicular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dirty="0">
                          <a:solidFill>
                            <a:srgbClr val="002060"/>
                          </a:solidFill>
                        </a:rPr>
                        <a:t>Substitute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dirty="0">
                          <a:solidFill>
                            <a:srgbClr val="002060"/>
                          </a:solidFill>
                        </a:rPr>
                        <a:t>Reciprocal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1" u="sng" dirty="0">
                          <a:solidFill>
                            <a:srgbClr val="002060"/>
                          </a:solidFill>
                        </a:rPr>
                        <a:t>Assessment</a:t>
                      </a:r>
                      <a:r>
                        <a:rPr lang="en-GB" sz="1100" b="1" u="sng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pPr algn="l"/>
                      <a:endParaRPr lang="en-GB" sz="1100" b="1" u="sng" baseline="0" dirty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r>
                        <a:rPr lang="en-GB" sz="1100" b="0" u="none" baseline="0" dirty="0" err="1">
                          <a:solidFill>
                            <a:schemeClr val="tx1"/>
                          </a:solidFill>
                        </a:rPr>
                        <a:t>WoW</a:t>
                      </a:r>
                      <a:r>
                        <a:rPr lang="en-GB" sz="1100" b="0" u="none" baseline="0" dirty="0">
                          <a:solidFill>
                            <a:schemeClr val="tx1"/>
                          </a:solidFill>
                        </a:rPr>
                        <a:t> Zone activity</a:t>
                      </a:r>
                    </a:p>
                    <a:p>
                      <a:pPr algn="l"/>
                      <a:endParaRPr lang="en-GB" sz="1100" b="0" u="none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en-GB" sz="1100" b="0" u="none" dirty="0">
                          <a:solidFill>
                            <a:schemeClr val="tx1"/>
                          </a:solidFill>
                        </a:rPr>
                        <a:t>End of Unit</a:t>
                      </a:r>
                      <a:r>
                        <a:rPr lang="en-GB" sz="1100" b="0" u="none" baseline="0" dirty="0">
                          <a:solidFill>
                            <a:schemeClr val="tx1"/>
                          </a:solidFill>
                        </a:rPr>
                        <a:t> assessment </a:t>
                      </a:r>
                      <a:endParaRPr lang="en-GB" sz="1100" b="0" u="none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r>
                        <a:rPr lang="en-GB" sz="1100" b="1" u="sng" dirty="0">
                          <a:solidFill>
                            <a:srgbClr val="002060"/>
                          </a:solidFill>
                        </a:rPr>
                        <a:t>WHERE NEXT?</a:t>
                      </a:r>
                    </a:p>
                    <a:p>
                      <a:pPr algn="l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r>
                        <a:rPr lang="en-US" sz="1100" b="0" u="none" dirty="0">
                          <a:solidFill>
                            <a:srgbClr val="002060"/>
                          </a:solidFill>
                        </a:rPr>
                        <a:t>KS4 graphs circles and non linear functions</a:t>
                      </a:r>
                      <a:endParaRPr lang="en-GB" sz="1100" b="0" u="none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6057531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26BD886F-BFA3-4C08-B1F4-AEEF3149A16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198" t="10947" r="11997" b="12411"/>
          <a:stretch/>
        </p:blipFill>
        <p:spPr>
          <a:xfrm>
            <a:off x="8002012" y="0"/>
            <a:ext cx="4189988" cy="234146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AF1A2B9-78B7-485C-8FE3-4C6AFC205AEA}"/>
              </a:ext>
            </a:extLst>
          </p:cNvPr>
          <p:cNvSpPr txBox="1"/>
          <p:nvPr/>
        </p:nvSpPr>
        <p:spPr>
          <a:xfrm>
            <a:off x="8438271" y="251351"/>
            <a:ext cx="329418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/>
              <a:t>The bigger picture:</a:t>
            </a:r>
          </a:p>
          <a:p>
            <a:r>
              <a:rPr lang="en-GB" sz="1400" i="1" dirty="0"/>
              <a:t>Personal development opportunities.</a:t>
            </a:r>
          </a:p>
          <a:p>
            <a:r>
              <a:rPr lang="en-GB" sz="1400" i="1" dirty="0"/>
              <a:t>Career links.</a:t>
            </a:r>
          </a:p>
          <a:p>
            <a:r>
              <a:rPr lang="en-GB" sz="1400" i="1" dirty="0"/>
              <a:t>RSE</a:t>
            </a:r>
            <a:endParaRPr lang="en-GB" dirty="0"/>
          </a:p>
          <a:p>
            <a:r>
              <a:rPr lang="en-US" sz="1400" dirty="0"/>
              <a:t>Construction Worker</a:t>
            </a:r>
          </a:p>
          <a:p>
            <a:r>
              <a:rPr lang="en-US" sz="1400" dirty="0"/>
              <a:t>Mathematician: Sophie Germain</a:t>
            </a:r>
            <a:endParaRPr lang="en-GB" sz="1400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0936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AFAD1CB-A943-4AA4-98D0-ACDEB906C165}"/>
              </a:ext>
            </a:extLst>
          </p:cNvPr>
          <p:cNvSpPr/>
          <p:nvPr/>
        </p:nvSpPr>
        <p:spPr>
          <a:xfrm>
            <a:off x="3033607" y="-20554"/>
            <a:ext cx="5157695" cy="872034"/>
          </a:xfrm>
          <a:prstGeom prst="rect">
            <a:avLst/>
          </a:prstGeom>
          <a:noFill/>
        </p:spPr>
        <p:txBody>
          <a:bodyPr wrap="none" lIns="132080" tIns="66040" rIns="132080" bIns="66040">
            <a:spAutoFit/>
          </a:bodyPr>
          <a:lstStyle/>
          <a:p>
            <a:pPr algn="ctr"/>
            <a:r>
              <a:rPr lang="en-US" sz="2400" b="1" u="sng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Year 9 - </a:t>
            </a:r>
            <a:r>
              <a:rPr lang="en-GB" sz="2400" b="1" u="sng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Graphs</a:t>
            </a:r>
            <a:r>
              <a:rPr lang="en-US" sz="2400" b="1" u="sng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: Journey of Knowledge</a:t>
            </a:r>
          </a:p>
          <a:p>
            <a:pPr algn="ctr"/>
            <a:r>
              <a:rPr lang="en-US" sz="2400" b="1" u="sng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: Assessment Plan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CB9A6E-E90D-41E8-AD2D-6A0C767F502F}"/>
              </a:ext>
            </a:extLst>
          </p:cNvPr>
          <p:cNvSpPr txBox="1"/>
          <p:nvPr/>
        </p:nvSpPr>
        <p:spPr>
          <a:xfrm>
            <a:off x="139435" y="480353"/>
            <a:ext cx="11750215" cy="116955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M</a:t>
            </a:r>
            <a:r>
              <a:rPr lang="en-GB" sz="1400" b="1" dirty="0"/>
              <a:t>APs </a:t>
            </a:r>
            <a:r>
              <a:rPr lang="en-GB" sz="1400" dirty="0"/>
              <a:t>– Pupils will complete WOW zone tasks in lessons as well as end of topic tests.  This scores will be recorded and used to contribute towards grades which are reported home.</a:t>
            </a:r>
          </a:p>
          <a:p>
            <a:endParaRPr lang="en-US" sz="1400" dirty="0"/>
          </a:p>
          <a:p>
            <a:r>
              <a:rPr lang="en-US" sz="1400" b="1" dirty="0"/>
              <a:t>S</a:t>
            </a:r>
            <a:r>
              <a:rPr lang="en-GB" sz="1400" b="1" dirty="0" err="1"/>
              <a:t>ummative</a:t>
            </a:r>
            <a:r>
              <a:rPr lang="en-GB" sz="1400" b="1" dirty="0"/>
              <a:t> assessment </a:t>
            </a:r>
            <a:r>
              <a:rPr lang="en-GB" sz="1400" dirty="0"/>
              <a:t>– The knowledge from this unit will be tested as part of a 1 hour P2S exam which will be based on a combination of units covered in the assessment window.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1C08D8A-5FDD-4287-A708-1818B449F9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227567"/>
              </p:ext>
            </p:extLst>
          </p:nvPr>
        </p:nvGraphicFramePr>
        <p:xfrm>
          <a:off x="116958" y="1916968"/>
          <a:ext cx="11969935" cy="471520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865782">
                  <a:extLst>
                    <a:ext uri="{9D8B030D-6E8A-4147-A177-3AD203B41FA5}">
                      <a16:colId xmlns:a16="http://schemas.microsoft.com/office/drawing/2014/main" val="26545288"/>
                    </a:ext>
                  </a:extLst>
                </a:gridCol>
                <a:gridCol w="2316407">
                  <a:extLst>
                    <a:ext uri="{9D8B030D-6E8A-4147-A177-3AD203B41FA5}">
                      <a16:colId xmlns:a16="http://schemas.microsoft.com/office/drawing/2014/main" val="3735789182"/>
                    </a:ext>
                  </a:extLst>
                </a:gridCol>
                <a:gridCol w="2487203">
                  <a:extLst>
                    <a:ext uri="{9D8B030D-6E8A-4147-A177-3AD203B41FA5}">
                      <a16:colId xmlns:a16="http://schemas.microsoft.com/office/drawing/2014/main" val="3033360634"/>
                    </a:ext>
                  </a:extLst>
                </a:gridCol>
                <a:gridCol w="5300543">
                  <a:extLst>
                    <a:ext uri="{9D8B030D-6E8A-4147-A177-3AD203B41FA5}">
                      <a16:colId xmlns:a16="http://schemas.microsoft.com/office/drawing/2014/main" val="2709544202"/>
                    </a:ext>
                  </a:extLst>
                </a:gridCol>
              </a:tblGrid>
              <a:tr h="240358">
                <a:tc gridSpan="4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Assessment Milestones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9175115"/>
                  </a:ext>
                </a:extLst>
              </a:tr>
              <a:tr h="327626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Emerging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Developing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Securing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Mastering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2251926"/>
                  </a:ext>
                </a:extLst>
              </a:tr>
              <a:tr h="4128499">
                <a:tc>
                  <a:txBody>
                    <a:bodyPr/>
                    <a:lstStyle/>
                    <a:p>
                      <a:r>
                        <a:rPr lang="en-GB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Pupils can use index laws to simplify and calculate the value of numerical expressions.</a:t>
                      </a:r>
                    </a:p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Draw a graph from its equation, without working out points</a:t>
                      </a:r>
                    </a:p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i="1" dirty="0">
                          <a:solidFill>
                            <a:schemeClr val="tx1"/>
                          </a:solidFill>
                        </a:rPr>
                        <a:t>Pupils must have an understanding of and be able to recall the basics of :</a:t>
                      </a:r>
                    </a:p>
                    <a:p>
                      <a:endParaRPr lang="en-US" sz="1100" b="0" i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Write the equation of a line in the form y = mx + c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Compare graph lines using their equations</a:t>
                      </a:r>
                    </a:p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Solve simultaneous equations by drawing graphs</a:t>
                      </a:r>
                    </a:p>
                    <a:p>
                      <a:endParaRPr lang="en-US" sz="11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i="1" dirty="0">
                          <a:solidFill>
                            <a:schemeClr val="tx1"/>
                          </a:solidFill>
                        </a:rPr>
                        <a:t>Pupils must be able to recall the following content:</a:t>
                      </a:r>
                    </a:p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Write the equation of a line parallel to another line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Draw graphs with equations in the form </a:t>
                      </a:r>
                      <a:r>
                        <a:rPr lang="en-GB" sz="1100" dirty="0" err="1">
                          <a:solidFill>
                            <a:schemeClr val="tx1"/>
                          </a:solidFill>
                        </a:rPr>
                        <a:t>ax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+ by = c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Understand the relationship between the gradients of perpendicular lines</a:t>
                      </a:r>
                    </a:p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Rearrange equations of graphs into the form y = mx + c</a:t>
                      </a:r>
                    </a:p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Draw graphs with quadratic equations in the form y = x2 </a:t>
                      </a:r>
                    </a:p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i="1" dirty="0">
                          <a:solidFill>
                            <a:schemeClr val="tx1"/>
                          </a:solidFill>
                        </a:rPr>
                        <a:t>Pupils should be able to recall all the content in the knowledge journey and demonstrate application through the following:</a:t>
                      </a:r>
                    </a:p>
                    <a:p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Write the equation of a line perpendicular to another line</a:t>
                      </a:r>
                    </a:p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Solve problems using simultaneous equations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Interpret graphs of quadratic functions</a:t>
                      </a:r>
                    </a:p>
                    <a:p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Draw and interpret graphs showing inverse proportion</a:t>
                      </a:r>
                    </a:p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Draw and interpret non-linear graphs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20346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1801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560</Words>
  <Application>Microsoft Office PowerPoint</Application>
  <PresentationFormat>Widescreen</PresentationFormat>
  <Paragraphs>105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Hillside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Pattison, Ryan</dc:creator>
  <cp:lastModifiedBy>Pattison, Ryan</cp:lastModifiedBy>
  <cp:revision>47</cp:revision>
  <dcterms:created xsi:type="dcterms:W3CDTF">2020-02-24T11:24:43Z</dcterms:created>
  <dcterms:modified xsi:type="dcterms:W3CDTF">2022-07-01T12:16:08Z</dcterms:modified>
</cp:coreProperties>
</file>