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0" r:id="rId2"/>
    <p:sldId id="262" r:id="rId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4660"/>
  </p:normalViewPr>
  <p:slideViewPr>
    <p:cSldViewPr snapToGrid="0">
      <p:cViewPr varScale="1">
        <p:scale>
          <a:sx n="114" d="100"/>
          <a:sy n="114"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E94AE5C-5568-4172-AD42-2EC09D80B4C4}" type="datetimeFigureOut">
              <a:rPr lang="en-GB" smtClean="0"/>
              <a:t>24/06/2022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DFD0236-4BE3-4B31-B72A-92DCE4C0439F}" type="slidenum">
              <a:rPr lang="en-GB" smtClean="0"/>
              <a:t>‹#›</a:t>
            </a:fld>
            <a:endParaRPr lang="en-GB"/>
          </a:p>
        </p:txBody>
      </p:sp>
    </p:spTree>
    <p:extLst>
      <p:ext uri="{BB962C8B-B14F-4D97-AF65-F5344CB8AC3E}">
        <p14:creationId xmlns:p14="http://schemas.microsoft.com/office/powerpoint/2010/main" val="393030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A894AE-061A-684E-AB07-38A14DF36FF1}" type="slidenum">
              <a:rPr lang="en-US" smtClean="0"/>
              <a:t>2</a:t>
            </a:fld>
            <a:endParaRPr lang="en-US"/>
          </a:p>
        </p:txBody>
      </p:sp>
    </p:spTree>
    <p:extLst>
      <p:ext uri="{BB962C8B-B14F-4D97-AF65-F5344CB8AC3E}">
        <p14:creationId xmlns:p14="http://schemas.microsoft.com/office/powerpoint/2010/main" val="151675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70575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23197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50448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0690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79903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62167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B1226-9A2E-4157-8AC4-B569B567B764}" type="datetimeFigureOut">
              <a:rPr lang="en-GB" smtClean="0"/>
              <a:t>24/06/2022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359835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9B1226-9A2E-4157-8AC4-B569B567B764}" type="datetimeFigureOut">
              <a:rPr lang="en-GB" smtClean="0"/>
              <a:t>24/06/2022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33321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1226-9A2E-4157-8AC4-B569B567B764}" type="datetimeFigureOut">
              <a:rPr lang="en-GB" smtClean="0"/>
              <a:t>24/06/2022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43127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04018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12138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1226-9A2E-4157-8AC4-B569B567B764}" type="datetimeFigureOut">
              <a:rPr lang="en-GB" smtClean="0"/>
              <a:t>24/06/2022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355FB-7249-462E-A59C-AD7456B9ABCF}" type="slidenum">
              <a:rPr lang="en-GB" smtClean="0"/>
              <a:t>‹#›</a:t>
            </a:fld>
            <a:endParaRPr lang="en-GB"/>
          </a:p>
        </p:txBody>
      </p:sp>
    </p:spTree>
    <p:extLst>
      <p:ext uri="{BB962C8B-B14F-4D97-AF65-F5344CB8AC3E}">
        <p14:creationId xmlns:p14="http://schemas.microsoft.com/office/powerpoint/2010/main" val="3311704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AD1CB-A943-4AA4-98D0-ACDEB906C165}"/>
              </a:ext>
            </a:extLst>
          </p:cNvPr>
          <p:cNvSpPr/>
          <p:nvPr/>
        </p:nvSpPr>
        <p:spPr>
          <a:xfrm>
            <a:off x="280222" y="61556"/>
            <a:ext cx="7262245" cy="441146"/>
          </a:xfrm>
          <a:prstGeom prst="rect">
            <a:avLst/>
          </a:prstGeom>
          <a:noFill/>
        </p:spPr>
        <p:txBody>
          <a:bodyPr wrap="none" lIns="132080" tIns="66040" rIns="132080" bIns="66040">
            <a:spAutoFit/>
          </a:bodyPr>
          <a:lstStyle/>
          <a:p>
            <a:pPr algn="ctr"/>
            <a:r>
              <a:rPr lang="en-US" sz="2000" b="1" u="sng" dirty="0">
                <a:ln w="0"/>
                <a:solidFill>
                  <a:srgbClr val="002060"/>
                </a:solidFill>
                <a:effectLst>
                  <a:outerShdw blurRad="38100" dist="25400" dir="5400000" algn="ctr" rotWithShape="0">
                    <a:srgbClr val="6E747A">
                      <a:alpha val="43000"/>
                    </a:srgbClr>
                  </a:outerShdw>
                </a:effectLst>
              </a:rPr>
              <a:t>Y7 Striking &amp; Fielding (Skill Development): Journey of Knowledge</a:t>
            </a:r>
          </a:p>
        </p:txBody>
      </p:sp>
      <p:graphicFrame>
        <p:nvGraphicFramePr>
          <p:cNvPr id="6" name="Table 6">
            <a:extLst>
              <a:ext uri="{FF2B5EF4-FFF2-40B4-BE49-F238E27FC236}">
                <a16:creationId xmlns:a16="http://schemas.microsoft.com/office/drawing/2014/main" id="{BEA7F948-0AE4-44BF-A804-D96AF7A9AAD2}"/>
              </a:ext>
            </a:extLst>
          </p:cNvPr>
          <p:cNvGraphicFramePr>
            <a:graphicFrameLocks noGrp="1"/>
          </p:cNvGraphicFramePr>
          <p:nvPr>
            <p:extLst>
              <p:ext uri="{D42A27DB-BD31-4B8C-83A1-F6EECF244321}">
                <p14:modId xmlns:p14="http://schemas.microsoft.com/office/powerpoint/2010/main" val="2033930926"/>
              </p:ext>
            </p:extLst>
          </p:nvPr>
        </p:nvGraphicFramePr>
        <p:xfrm>
          <a:off x="58490" y="2434749"/>
          <a:ext cx="12070866" cy="4329466"/>
        </p:xfrm>
        <a:graphic>
          <a:graphicData uri="http://schemas.openxmlformats.org/drawingml/2006/table">
            <a:tbl>
              <a:tblPr firstRow="1" bandRow="1">
                <a:tableStyleId>{5940675A-B579-460E-94D1-54222C63F5DA}</a:tableStyleId>
              </a:tblPr>
              <a:tblGrid>
                <a:gridCol w="4653210">
                  <a:extLst>
                    <a:ext uri="{9D8B030D-6E8A-4147-A177-3AD203B41FA5}">
                      <a16:colId xmlns:a16="http://schemas.microsoft.com/office/drawing/2014/main" val="3001272792"/>
                    </a:ext>
                  </a:extLst>
                </a:gridCol>
                <a:gridCol w="2013318">
                  <a:extLst>
                    <a:ext uri="{9D8B030D-6E8A-4147-A177-3AD203B41FA5}">
                      <a16:colId xmlns:a16="http://schemas.microsoft.com/office/drawing/2014/main" val="1320432718"/>
                    </a:ext>
                  </a:extLst>
                </a:gridCol>
                <a:gridCol w="3229366">
                  <a:extLst>
                    <a:ext uri="{9D8B030D-6E8A-4147-A177-3AD203B41FA5}">
                      <a16:colId xmlns:a16="http://schemas.microsoft.com/office/drawing/2014/main" val="1897910160"/>
                    </a:ext>
                  </a:extLst>
                </a:gridCol>
                <a:gridCol w="2174972">
                  <a:extLst>
                    <a:ext uri="{9D8B030D-6E8A-4147-A177-3AD203B41FA5}">
                      <a16:colId xmlns:a16="http://schemas.microsoft.com/office/drawing/2014/main" val="3498275268"/>
                    </a:ext>
                  </a:extLst>
                </a:gridCol>
              </a:tblGrid>
              <a:tr h="4329466">
                <a:tc>
                  <a:txBody>
                    <a:bodyPr/>
                    <a:lstStyle/>
                    <a:p>
                      <a:pPr marL="0" indent="0" algn="l">
                        <a:buFont typeface="Arial" panose="020B0604020202020204" pitchFamily="34" charset="0"/>
                        <a:buNone/>
                      </a:pPr>
                      <a:r>
                        <a:rPr lang="en-GB" sz="1100" b="1" u="sng" baseline="0" dirty="0">
                          <a:solidFill>
                            <a:srgbClr val="002060"/>
                          </a:solidFill>
                        </a:rPr>
                        <a:t>CORE KNOWLEDGE</a:t>
                      </a:r>
                    </a:p>
                    <a:p>
                      <a:pPr marL="0" indent="0" algn="l">
                        <a:buFont typeface="Arial" panose="020B0604020202020204" pitchFamily="34" charset="0"/>
                        <a:buNone/>
                      </a:pPr>
                      <a:endParaRPr lang="en-GB" sz="70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u="sng" baseline="0" dirty="0">
                          <a:solidFill>
                            <a:srgbClr val="002060"/>
                          </a:solidFill>
                          <a:highlight>
                            <a:srgbClr val="00FF00"/>
                          </a:highlight>
                        </a:rPr>
                        <a:t>‘Physical Me’</a:t>
                      </a:r>
                      <a:endParaRPr lang="en-GB" sz="700" b="0" u="none" baseline="0" dirty="0">
                        <a:solidFill>
                          <a:srgbClr val="002060"/>
                        </a:solidFill>
                      </a:endParaRPr>
                    </a:p>
                    <a:p>
                      <a:pPr marL="0" indent="0" algn="l">
                        <a:buFont typeface="Arial" panose="020B0604020202020204" pitchFamily="34" charset="0"/>
                        <a:buNone/>
                      </a:pPr>
                      <a:r>
                        <a:rPr lang="en-GB" sz="700" b="1" i="1" u="none" baseline="0" dirty="0">
                          <a:solidFill>
                            <a:srgbClr val="002060"/>
                          </a:solidFill>
                        </a:rPr>
                        <a:t>Batting</a:t>
                      </a:r>
                      <a:r>
                        <a:rPr lang="en-GB" sz="700" b="0" i="1" u="none" baseline="0" dirty="0">
                          <a:solidFill>
                            <a:srgbClr val="002060"/>
                          </a:solidFill>
                        </a:rPr>
                        <a:t> – </a:t>
                      </a:r>
                      <a:r>
                        <a:rPr lang="en-GB" sz="700" b="0" i="0" u="none" baseline="0" dirty="0">
                          <a:solidFill>
                            <a:srgbClr val="002060"/>
                          </a:solidFill>
                        </a:rPr>
                        <a:t>stand sideways looking at bowler, start with the bat back, weight on back foot, swing forward as the ball bounces</a:t>
                      </a:r>
                      <a:endParaRPr lang="en-GB" sz="700" b="0" i="1" u="none" baseline="0" dirty="0">
                        <a:solidFill>
                          <a:srgbClr val="002060"/>
                        </a:solidFill>
                      </a:endParaRPr>
                    </a:p>
                    <a:p>
                      <a:pPr marL="0" indent="0" algn="l">
                        <a:buFont typeface="Arial" panose="020B0604020202020204" pitchFamily="34" charset="0"/>
                        <a:buNone/>
                      </a:pPr>
                      <a:r>
                        <a:rPr lang="en-GB" sz="700" b="1" i="1" u="none" baseline="0" dirty="0">
                          <a:solidFill>
                            <a:srgbClr val="002060"/>
                          </a:solidFill>
                        </a:rPr>
                        <a:t>Rounders Bowling </a:t>
                      </a:r>
                      <a:r>
                        <a:rPr lang="en-GB" sz="700" b="0" i="1" u="none" baseline="0" dirty="0">
                          <a:solidFill>
                            <a:srgbClr val="002060"/>
                          </a:solidFill>
                        </a:rPr>
                        <a:t>– </a:t>
                      </a:r>
                      <a:r>
                        <a:rPr lang="en-GB" sz="700" b="0" i="0" u="none" baseline="0" dirty="0">
                          <a:solidFill>
                            <a:srgbClr val="002060"/>
                          </a:solidFill>
                        </a:rPr>
                        <a:t>step into the bowl, swing arm forward, follow through pointing at target.</a:t>
                      </a:r>
                    </a:p>
                    <a:p>
                      <a:pPr marL="0" indent="0" algn="l">
                        <a:buFont typeface="Arial" panose="020B0604020202020204" pitchFamily="34" charset="0"/>
                        <a:buNone/>
                      </a:pPr>
                      <a:r>
                        <a:rPr lang="en-GB" sz="700" b="1" i="1" u="none" baseline="0" dirty="0">
                          <a:solidFill>
                            <a:srgbClr val="002060"/>
                          </a:solidFill>
                        </a:rPr>
                        <a:t>Cricket bowling </a:t>
                      </a:r>
                      <a:r>
                        <a:rPr lang="en-GB" sz="700" b="0" i="1" u="none" baseline="0" dirty="0">
                          <a:solidFill>
                            <a:srgbClr val="002060"/>
                          </a:solidFill>
                        </a:rPr>
                        <a:t>– stand sideways, grip ball with thumb and 2 fingers, keep arm straight as circle past head</a:t>
                      </a:r>
                    </a:p>
                    <a:p>
                      <a:pPr marL="0" indent="0" algn="l">
                        <a:buFont typeface="Arial" panose="020B0604020202020204" pitchFamily="34" charset="0"/>
                        <a:buNone/>
                      </a:pPr>
                      <a:r>
                        <a:rPr lang="en-GB" sz="700" b="1" i="1" u="none" baseline="0" dirty="0">
                          <a:solidFill>
                            <a:srgbClr val="002060"/>
                          </a:solidFill>
                        </a:rPr>
                        <a:t>Throwing</a:t>
                      </a:r>
                      <a:r>
                        <a:rPr lang="en-GB" sz="700" b="0" i="0" u="none" baseline="0" dirty="0">
                          <a:solidFill>
                            <a:srgbClr val="002060"/>
                          </a:solidFill>
                        </a:rPr>
                        <a:t> – ball above head, step with opposite foot to hand, wave arm back first and then thrust forward and release</a:t>
                      </a:r>
                      <a:endParaRPr lang="en-GB" sz="700" b="0" i="1" u="none" baseline="0" dirty="0">
                        <a:solidFill>
                          <a:srgbClr val="002060"/>
                        </a:solidFill>
                      </a:endParaRPr>
                    </a:p>
                    <a:p>
                      <a:pPr marL="0" indent="0" algn="l">
                        <a:buFont typeface="Arial" panose="020B0604020202020204" pitchFamily="34" charset="0"/>
                        <a:buNone/>
                      </a:pPr>
                      <a:r>
                        <a:rPr lang="en-GB" sz="700" b="1" i="1" u="none" baseline="0" dirty="0">
                          <a:solidFill>
                            <a:srgbClr val="002060"/>
                          </a:solidFill>
                        </a:rPr>
                        <a:t>Catching</a:t>
                      </a:r>
                      <a:r>
                        <a:rPr lang="en-GB" sz="700" b="0" i="0" u="none" baseline="0" dirty="0">
                          <a:solidFill>
                            <a:srgbClr val="002060"/>
                          </a:solidFill>
                        </a:rPr>
                        <a:t> – get hands ready early, watch the ball into cupped hands, move hands towards body as ball enters hands</a:t>
                      </a:r>
                      <a:endParaRPr lang="en-GB" sz="700" b="0" i="1" u="none" baseline="0" dirty="0">
                        <a:solidFill>
                          <a:srgbClr val="002060"/>
                        </a:solidFill>
                      </a:endParaRPr>
                    </a:p>
                    <a:p>
                      <a:pPr marL="0" indent="0" algn="l">
                        <a:buFont typeface="Arial" panose="020B0604020202020204" pitchFamily="34" charset="0"/>
                        <a:buNone/>
                      </a:pPr>
                      <a:endParaRPr lang="en-US" sz="700" b="0" u="none" baseline="0" dirty="0">
                        <a:solidFill>
                          <a:srgbClr val="002060"/>
                        </a:solidFill>
                      </a:endParaRPr>
                    </a:p>
                    <a:p>
                      <a:pPr marL="0" indent="0" algn="l">
                        <a:buFont typeface="Arial" panose="020B0604020202020204" pitchFamily="34" charset="0"/>
                        <a:buNone/>
                      </a:pPr>
                      <a:r>
                        <a:rPr lang="en-US" sz="700" b="1" u="sng" baseline="0" dirty="0">
                          <a:solidFill>
                            <a:schemeClr val="bg1"/>
                          </a:solidFill>
                          <a:highlight>
                            <a:srgbClr val="FF0000"/>
                          </a:highlight>
                        </a:rPr>
                        <a:t>‘Thinking Me’</a:t>
                      </a:r>
                      <a:endParaRPr lang="en-GB" sz="700" b="1" u="sng" baseline="0" dirty="0">
                        <a:solidFill>
                          <a:schemeClr val="bg1"/>
                        </a:solidFill>
                      </a:endParaRPr>
                    </a:p>
                    <a:p>
                      <a:pPr marL="171450" indent="-171450" algn="l">
                        <a:buFontTx/>
                        <a:buChar char="-"/>
                      </a:pPr>
                      <a:r>
                        <a:rPr lang="en-GB" sz="700" b="1" u="sng" baseline="0" dirty="0">
                          <a:solidFill>
                            <a:srgbClr val="002060"/>
                          </a:solidFill>
                        </a:rPr>
                        <a:t>Cricket rules</a:t>
                      </a:r>
                      <a:endParaRPr lang="en-GB" sz="700" b="0" u="none" baseline="0" dirty="0">
                        <a:solidFill>
                          <a:srgbClr val="002060"/>
                        </a:solidFill>
                      </a:endParaRPr>
                    </a:p>
                    <a:p>
                      <a:pPr marL="171450" indent="-171450" algn="l">
                        <a:buFontTx/>
                        <a:buChar char="-"/>
                      </a:pPr>
                      <a:r>
                        <a:rPr lang="en-GB" sz="700" b="0" u="none" baseline="0" dirty="0">
                          <a:solidFill>
                            <a:srgbClr val="002060"/>
                          </a:solidFill>
                        </a:rPr>
                        <a:t>1 bounce from a bowl</a:t>
                      </a:r>
                    </a:p>
                    <a:p>
                      <a:pPr marL="171450" indent="-171450" algn="l">
                        <a:buFontTx/>
                        <a:buChar char="-"/>
                      </a:pPr>
                      <a:r>
                        <a:rPr lang="en-GB" sz="700" b="0" u="none" baseline="0" dirty="0">
                          <a:solidFill>
                            <a:srgbClr val="002060"/>
                          </a:solidFill>
                        </a:rPr>
                        <a:t>Bowl must be within range of batter</a:t>
                      </a:r>
                    </a:p>
                    <a:p>
                      <a:pPr marL="171450" indent="-171450" algn="l">
                        <a:buFontTx/>
                        <a:buChar char="-"/>
                      </a:pPr>
                      <a:r>
                        <a:rPr lang="en-GB" sz="700" b="0" u="none" baseline="0" dirty="0">
                          <a:solidFill>
                            <a:srgbClr val="002060"/>
                          </a:solidFill>
                        </a:rPr>
                        <a:t>Batter must stay in crease</a:t>
                      </a:r>
                    </a:p>
                    <a:p>
                      <a:pPr marL="171450" indent="-171450" algn="l">
                        <a:buFontTx/>
                        <a:buChar char="-"/>
                      </a:pPr>
                      <a:r>
                        <a:rPr lang="en-GB" sz="700" b="0" u="none" baseline="0" dirty="0">
                          <a:solidFill>
                            <a:srgbClr val="002060"/>
                          </a:solidFill>
                        </a:rPr>
                        <a:t>Run between bases to score – boundaries 4 or 6</a:t>
                      </a:r>
                    </a:p>
                    <a:p>
                      <a:pPr marL="0" indent="0" algn="l">
                        <a:buFont typeface="Arial" panose="020B0604020202020204" pitchFamily="34" charset="0"/>
                        <a:buNone/>
                      </a:pPr>
                      <a:endParaRPr lang="en-GB" sz="700" b="0" u="none" baseline="0" dirty="0">
                        <a:solidFill>
                          <a:srgbClr val="002060"/>
                        </a:solidFill>
                      </a:endParaRPr>
                    </a:p>
                    <a:p>
                      <a:pPr marL="171450" indent="-171450" algn="l">
                        <a:buFontTx/>
                        <a:buChar char="-"/>
                      </a:pPr>
                      <a:r>
                        <a:rPr lang="en-GB" sz="700" b="1" u="sng" baseline="0" dirty="0">
                          <a:solidFill>
                            <a:srgbClr val="002060"/>
                          </a:solidFill>
                        </a:rPr>
                        <a:t>Rounders/softball rules</a:t>
                      </a:r>
                    </a:p>
                    <a:p>
                      <a:pPr marL="171450" indent="-171450" algn="l">
                        <a:buFontTx/>
                        <a:buChar char="-"/>
                      </a:pPr>
                      <a:r>
                        <a:rPr lang="en-GB" sz="700" b="0" u="none" baseline="0" dirty="0">
                          <a:solidFill>
                            <a:srgbClr val="002060"/>
                          </a:solidFill>
                        </a:rPr>
                        <a:t>Under arm bowl – 1 clean bowl (must run)</a:t>
                      </a:r>
                    </a:p>
                    <a:p>
                      <a:pPr marL="171450" indent="-171450" algn="l">
                        <a:buFontTx/>
                        <a:buChar char="-"/>
                      </a:pPr>
                      <a:r>
                        <a:rPr lang="en-GB" sz="700" b="0" u="none" baseline="0" dirty="0">
                          <a:solidFill>
                            <a:srgbClr val="002060"/>
                          </a:solidFill>
                        </a:rPr>
                        <a:t>No run when hit behind</a:t>
                      </a:r>
                    </a:p>
                    <a:p>
                      <a:pPr marL="171450" indent="-171450" algn="l">
                        <a:buFontTx/>
                        <a:buChar char="-"/>
                      </a:pPr>
                      <a:r>
                        <a:rPr lang="en-GB" sz="700" b="0" u="none" baseline="0" dirty="0">
                          <a:solidFill>
                            <a:srgbClr val="002060"/>
                          </a:solidFill>
                        </a:rPr>
                        <a:t>No overtaking</a:t>
                      </a:r>
                    </a:p>
                    <a:p>
                      <a:pPr marL="171450" indent="-171450" algn="l">
                        <a:buFontTx/>
                        <a:buChar char="-"/>
                      </a:pPr>
                      <a:r>
                        <a:rPr lang="en-GB" sz="700" b="0" u="none" baseline="0" dirty="0">
                          <a:solidFill>
                            <a:srgbClr val="002060"/>
                          </a:solidFill>
                        </a:rPr>
                        <a:t>Stump base before runner to get them out</a:t>
                      </a:r>
                    </a:p>
                    <a:p>
                      <a:pPr marL="171450" indent="-171450" algn="l">
                        <a:buFontTx/>
                        <a:buChar char="-"/>
                      </a:pPr>
                      <a:r>
                        <a:rPr lang="en-GB" sz="700" b="0" u="none" baseline="0" dirty="0">
                          <a:solidFill>
                            <a:srgbClr val="002060"/>
                          </a:solidFill>
                        </a:rPr>
                        <a:t>Catch or run out</a:t>
                      </a:r>
                    </a:p>
                    <a:p>
                      <a:pPr marL="0" indent="0" algn="l">
                        <a:buFont typeface="Arial" panose="020B0604020202020204" pitchFamily="34" charset="0"/>
                        <a:buNone/>
                      </a:pPr>
                      <a:endParaRPr lang="en-GB" sz="700" b="0" u="none" baseline="0" dirty="0">
                        <a:solidFill>
                          <a:srgbClr val="002060"/>
                        </a:solidFill>
                      </a:endParaRPr>
                    </a:p>
                    <a:p>
                      <a:pPr marL="171450" indent="-171450" algn="l">
                        <a:buFontTx/>
                        <a:buChar char="-"/>
                      </a:pPr>
                      <a:r>
                        <a:rPr lang="en-GB" sz="700" b="1" u="none" baseline="0" dirty="0">
                          <a:solidFill>
                            <a:srgbClr val="002060"/>
                          </a:solidFill>
                        </a:rPr>
                        <a:t>ABC: </a:t>
                      </a:r>
                      <a:r>
                        <a:rPr lang="en-GB" sz="700" b="0" u="none" baseline="0" dirty="0">
                          <a:solidFill>
                            <a:srgbClr val="002060"/>
                          </a:solidFill>
                        </a:rPr>
                        <a:t>Pupils are asked relevant questions about their lesson focus by the teacher (teaching points/tactics) and other pupils are asked to A, B or C their responses.</a:t>
                      </a:r>
                    </a:p>
                    <a:p>
                      <a:pPr marL="171450" indent="-171450" algn="l">
                        <a:buFontTx/>
                        <a:buChar char="-"/>
                      </a:pPr>
                      <a:r>
                        <a:rPr lang="en-GB" sz="700" b="1" u="none" baseline="0" dirty="0">
                          <a:solidFill>
                            <a:srgbClr val="002060"/>
                          </a:solidFill>
                        </a:rPr>
                        <a:t>Bones: </a:t>
                      </a:r>
                      <a:r>
                        <a:rPr lang="en-GB" sz="700" b="0" u="none" baseline="0" dirty="0">
                          <a:solidFill>
                            <a:srgbClr val="002060"/>
                          </a:solidFill>
                        </a:rPr>
                        <a:t>The main bones of the body that are relevant to the movement in sporting activity such as athletics (See bones box in the vocabulary section). Necessary information to include – Whether the relevant bone is long/short/flat/irregular, as well as the main muscles that are attached to the bone.</a:t>
                      </a:r>
                    </a:p>
                    <a:p>
                      <a:pPr marL="0" indent="0" algn="l">
                        <a:buFontTx/>
                        <a:buNone/>
                      </a:pPr>
                      <a:endParaRPr lang="en-GB" sz="700" b="0" u="none" baseline="0" dirty="0">
                        <a:solidFill>
                          <a:srgbClr val="002060"/>
                        </a:solidFill>
                      </a:endParaRPr>
                    </a:p>
                    <a:p>
                      <a:pPr marL="0" indent="0" algn="l">
                        <a:buFontTx/>
                        <a:buNone/>
                      </a:pPr>
                      <a:r>
                        <a:rPr lang="en-GB" sz="700" b="1" u="none" baseline="0" dirty="0">
                          <a:solidFill>
                            <a:srgbClr val="002060"/>
                          </a:solidFill>
                          <a:highlight>
                            <a:srgbClr val="FFFF00"/>
                          </a:highlight>
                        </a:rPr>
                        <a:t>Healthy Me</a:t>
                      </a:r>
                      <a:endParaRPr lang="en-GB" sz="700" b="0" u="none" baseline="0" dirty="0">
                        <a:solidFill>
                          <a:srgbClr val="002060"/>
                        </a:solidFill>
                      </a:endParaRPr>
                    </a:p>
                    <a:p>
                      <a:pPr marL="0" indent="0" algn="l">
                        <a:buFontTx/>
                        <a:buNone/>
                      </a:pPr>
                      <a:r>
                        <a:rPr lang="en-GB" sz="700" b="0" u="none" baseline="0" dirty="0">
                          <a:solidFill>
                            <a:srgbClr val="002060"/>
                          </a:solidFill>
                        </a:rPr>
                        <a:t>Physical health in order to meet the requirements of S&amp;F– Coordination, cardiovascular endurance, agility, balance, speed, power, reaction time.</a:t>
                      </a:r>
                    </a:p>
                    <a:p>
                      <a:pPr marL="0" indent="0" algn="l">
                        <a:buFontTx/>
                        <a:buNone/>
                      </a:pPr>
                      <a:endParaRPr lang="en-GB" sz="700" b="0" u="none" baseline="0" dirty="0">
                        <a:solidFill>
                          <a:srgbClr val="002060"/>
                        </a:solidFill>
                      </a:endParaRPr>
                    </a:p>
                    <a:p>
                      <a:pPr marL="0" indent="0" algn="l">
                        <a:buFontTx/>
                        <a:buNone/>
                      </a:pPr>
                      <a:r>
                        <a:rPr lang="en-GB" sz="700" b="1" u="none" baseline="0" dirty="0">
                          <a:solidFill>
                            <a:srgbClr val="002060"/>
                          </a:solidFill>
                          <a:highlight>
                            <a:srgbClr val="00FFFF"/>
                          </a:highlight>
                        </a:rPr>
                        <a:t>Social Me</a:t>
                      </a:r>
                    </a:p>
                    <a:p>
                      <a:pPr marL="0" indent="0" algn="l">
                        <a:buFontTx/>
                        <a:buNone/>
                      </a:pPr>
                      <a:r>
                        <a:rPr lang="en-GB" sz="700" b="0" u="none" baseline="0" dirty="0">
                          <a:solidFill>
                            <a:srgbClr val="002060"/>
                          </a:solidFill>
                        </a:rPr>
                        <a:t>This takes into account the behaviour/attitude of pupils as well as their ability to support each other and work together as a team. Also when explaining teaching points to each other to assist in each others development.</a:t>
                      </a:r>
                    </a:p>
                    <a:p>
                      <a:pPr marL="0" indent="0" algn="l">
                        <a:buFontTx/>
                        <a:buNone/>
                      </a:pPr>
                      <a:endParaRPr lang="en-GB" sz="700" b="0" u="none" baseline="0" dirty="0">
                        <a:solidFill>
                          <a:srgbClr val="002060"/>
                        </a:solidFill>
                      </a:endParaRPr>
                    </a:p>
                    <a:p>
                      <a:pPr marL="0" indent="0" algn="l">
                        <a:buFontTx/>
                        <a:buNone/>
                      </a:pPr>
                      <a:r>
                        <a:rPr lang="en-GB" sz="700" b="1" u="none" baseline="0" dirty="0">
                          <a:solidFill>
                            <a:schemeClr val="bg1"/>
                          </a:solidFill>
                          <a:highlight>
                            <a:srgbClr val="FF00FF"/>
                          </a:highlight>
                        </a:rPr>
                        <a:t>Resilient Me</a:t>
                      </a:r>
                    </a:p>
                    <a:p>
                      <a:pPr marL="0" indent="0" algn="l">
                        <a:buFontTx/>
                        <a:buNone/>
                      </a:pPr>
                      <a:r>
                        <a:rPr lang="en-GB" sz="700" b="0" u="none" baseline="0" dirty="0">
                          <a:solidFill>
                            <a:srgbClr val="002060"/>
                          </a:solidFill>
                        </a:rPr>
                        <a:t>- Doesn’t give up when skills are challenging and regroups and evaluates well when skills are not working successfully</a:t>
                      </a:r>
                    </a:p>
                  </a:txBody>
                  <a:tcPr/>
                </a:tc>
                <a:tc>
                  <a:txBody>
                    <a:bodyPr/>
                    <a:lstStyle/>
                    <a:p>
                      <a:pPr marL="0" indent="0" algn="l">
                        <a:buFont typeface="Arial" panose="020B0604020202020204" pitchFamily="34" charset="0"/>
                        <a:buNone/>
                      </a:pPr>
                      <a:r>
                        <a:rPr lang="en-GB" sz="1100" b="1" u="sng" baseline="0" dirty="0">
                          <a:solidFill>
                            <a:srgbClr val="002060"/>
                          </a:solidFill>
                        </a:rPr>
                        <a:t>CORE SKILLS</a:t>
                      </a:r>
                    </a:p>
                    <a:p>
                      <a:pPr marL="0" indent="0" algn="l">
                        <a:buFont typeface="Arial" panose="020B0604020202020204" pitchFamily="34" charset="0"/>
                        <a:buNone/>
                      </a:pPr>
                      <a:endParaRPr lang="en-GB" sz="800" b="1" u="sng"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Demonstrate warm up routines for cricket, rounders, softball (pulse raising activity such as jogging, stretching muscles: hamstrings, quadriceps, gastrocnemius, triceps, biceps)</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Demonstration and application of the following skills;</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Batting</a:t>
                      </a:r>
                    </a:p>
                    <a:p>
                      <a:pPr marL="0" indent="0" algn="l">
                        <a:buFont typeface="Arial" panose="020B0604020202020204" pitchFamily="34" charset="0"/>
                        <a:buNone/>
                      </a:pPr>
                      <a:r>
                        <a:rPr lang="en-GB" sz="800" b="0" u="none" baseline="0" dirty="0">
                          <a:solidFill>
                            <a:srgbClr val="002060"/>
                          </a:solidFill>
                        </a:rPr>
                        <a:t>Bowling</a:t>
                      </a:r>
                    </a:p>
                    <a:p>
                      <a:pPr marL="0" indent="0" algn="l">
                        <a:buFont typeface="Arial" panose="020B0604020202020204" pitchFamily="34" charset="0"/>
                        <a:buNone/>
                      </a:pPr>
                      <a:r>
                        <a:rPr lang="en-GB" sz="800" b="0" u="none" baseline="0" dirty="0">
                          <a:solidFill>
                            <a:srgbClr val="002060"/>
                          </a:solidFill>
                        </a:rPr>
                        <a:t>Throwing</a:t>
                      </a:r>
                    </a:p>
                    <a:p>
                      <a:pPr marL="0" indent="0" algn="l">
                        <a:buFont typeface="Arial" panose="020B0604020202020204" pitchFamily="34" charset="0"/>
                        <a:buNone/>
                      </a:pPr>
                      <a:r>
                        <a:rPr lang="en-GB" sz="800" b="0" u="none" baseline="0" dirty="0">
                          <a:solidFill>
                            <a:srgbClr val="002060"/>
                          </a:solidFill>
                        </a:rPr>
                        <a:t>Catching</a:t>
                      </a:r>
                    </a:p>
                    <a:p>
                      <a:pPr marL="0" indent="0" algn="l">
                        <a:buFont typeface="Arial" panose="020B0604020202020204" pitchFamily="34" charset="0"/>
                        <a:buNone/>
                      </a:pPr>
                      <a:r>
                        <a:rPr lang="en-GB" sz="800" b="0" u="none" baseline="0" dirty="0">
                          <a:solidFill>
                            <a:srgbClr val="002060"/>
                          </a:solidFill>
                        </a:rPr>
                        <a:t>Retrieval and blocking</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Identify areas of strength and weakness in a peers performance (Assessment)</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Articulate knowledge of skills technique orally</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1100" b="1" u="sng" baseline="0" dirty="0">
                          <a:solidFill>
                            <a:srgbClr val="002060"/>
                          </a:solidFill>
                        </a:rPr>
                        <a:t>Health/Fitness</a:t>
                      </a:r>
                    </a:p>
                    <a:p>
                      <a:pPr marL="0" indent="0" algn="l">
                        <a:buFont typeface="Arial" panose="020B0604020202020204" pitchFamily="34" charset="0"/>
                        <a:buNone/>
                      </a:pPr>
                      <a:r>
                        <a:rPr lang="en-GB" sz="800" b="0" u="none" baseline="0" dirty="0">
                          <a:solidFill>
                            <a:srgbClr val="002060"/>
                          </a:solidFill>
                        </a:rPr>
                        <a:t>Know why we warm up  - to prevent injury, mobilise joints, raise body temperature</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Recall key fitness components in relation to cricket/rounders/softball (balance, coordination, reaction time)</a:t>
                      </a:r>
                    </a:p>
                    <a:p>
                      <a:pPr marL="0" indent="0" algn="l">
                        <a:buFont typeface="Arial" panose="020B0604020202020204" pitchFamily="34" charset="0"/>
                        <a:buNone/>
                      </a:pPr>
                      <a:endParaRPr lang="en-GB" sz="800" b="0" u="none" baseline="0" dirty="0">
                        <a:solidFill>
                          <a:srgbClr val="002060"/>
                        </a:solidFill>
                      </a:endParaRPr>
                    </a:p>
                  </a:txBody>
                  <a:tcPr/>
                </a:tc>
                <a:tc>
                  <a:txBody>
                    <a:bodyPr/>
                    <a:lstStyle/>
                    <a:p>
                      <a:pPr marL="0" indent="0" algn="l">
                        <a:buFont typeface="Arial" panose="020B0604020202020204" pitchFamily="34" charset="0"/>
                        <a:buNone/>
                      </a:pPr>
                      <a:r>
                        <a:rPr lang="en-GB" sz="1100" b="1" u="sng" dirty="0">
                          <a:solidFill>
                            <a:srgbClr val="002060"/>
                          </a:solidFill>
                        </a:rPr>
                        <a:t>ABOVE AND BEYOND</a:t>
                      </a:r>
                    </a:p>
                    <a:p>
                      <a:pPr marL="0" indent="0" algn="l">
                        <a:buFont typeface="Arial" panose="020B0604020202020204" pitchFamily="34" charset="0"/>
                        <a:buNone/>
                      </a:pPr>
                      <a:endParaRPr lang="en-GB" sz="800" b="1" u="sng" dirty="0">
                        <a:solidFill>
                          <a:srgbClr val="002060"/>
                        </a:solidFill>
                      </a:endParaRPr>
                    </a:p>
                    <a:p>
                      <a:pPr marL="0" indent="0" algn="l">
                        <a:buFont typeface="Arial" panose="020B0604020202020204" pitchFamily="34" charset="0"/>
                        <a:buNone/>
                      </a:pPr>
                      <a:r>
                        <a:rPr lang="en-GB" sz="800" b="0" u="none" dirty="0">
                          <a:solidFill>
                            <a:srgbClr val="002060"/>
                          </a:solidFill>
                        </a:rPr>
                        <a:t>Leadership of others (captain, coach, manager)</a:t>
                      </a:r>
                    </a:p>
                    <a:p>
                      <a:pPr marL="0" indent="0" algn="l">
                        <a:buFont typeface="Arial" panose="020B0604020202020204" pitchFamily="34" charset="0"/>
                        <a:buNone/>
                      </a:pPr>
                      <a:r>
                        <a:rPr lang="en-GB" sz="800" b="0" u="none" dirty="0">
                          <a:solidFill>
                            <a:srgbClr val="002060"/>
                          </a:solidFill>
                        </a:rPr>
                        <a:t>Extra curricular involvement (school or community)</a:t>
                      </a:r>
                    </a:p>
                    <a:p>
                      <a:pPr marL="0" indent="0" algn="l">
                        <a:buFont typeface="Arial" panose="020B0604020202020204" pitchFamily="34" charset="0"/>
                        <a:buNone/>
                      </a:pPr>
                      <a:endParaRPr lang="en-GB" sz="800" b="1" u="sng" dirty="0">
                        <a:solidFill>
                          <a:srgbClr val="002060"/>
                        </a:solidFill>
                      </a:endParaRPr>
                    </a:p>
                    <a:p>
                      <a:pPr marL="0" indent="0" algn="l">
                        <a:buFont typeface="Arial" panose="020B0604020202020204" pitchFamily="34" charset="0"/>
                        <a:buNone/>
                      </a:pPr>
                      <a:r>
                        <a:rPr lang="en-GB" sz="1100" b="1" u="sng" dirty="0">
                          <a:solidFill>
                            <a:srgbClr val="002060"/>
                          </a:solidFill>
                        </a:rPr>
                        <a:t>VOCABULARY</a:t>
                      </a:r>
                      <a:endParaRPr lang="en-GB" sz="1100" b="0" u="none" dirty="0">
                        <a:solidFill>
                          <a:srgbClr val="002060"/>
                        </a:solidFill>
                      </a:endParaRPr>
                    </a:p>
                    <a:p>
                      <a:pPr marL="0" indent="0" algn="l">
                        <a:buFont typeface="Arial" panose="020B0604020202020204" pitchFamily="34" charset="0"/>
                        <a:buNone/>
                      </a:pPr>
                      <a:endParaRPr lang="en-US" sz="800" b="0" u="none" baseline="0" dirty="0">
                        <a:solidFill>
                          <a:srgbClr val="002060"/>
                        </a:solidFill>
                      </a:endParaRPr>
                    </a:p>
                    <a:p>
                      <a:pPr marL="0" indent="0" algn="l">
                        <a:buFont typeface="Arial" panose="020B0604020202020204" pitchFamily="34" charset="0"/>
                        <a:buNone/>
                      </a:pPr>
                      <a:endParaRPr lang="en-GB" sz="800" b="0" u="none" baseline="0" dirty="0">
                        <a:solidFill>
                          <a:srgbClr val="002060"/>
                        </a:solidFill>
                      </a:endParaRPr>
                    </a:p>
                  </a:txBody>
                  <a:tcPr/>
                </a:tc>
                <a:tc>
                  <a:txBody>
                    <a:bodyPr/>
                    <a:lstStyle/>
                    <a:p>
                      <a:pPr algn="l"/>
                      <a:r>
                        <a:rPr lang="en-GB" sz="1100" b="1" u="sng" dirty="0">
                          <a:solidFill>
                            <a:srgbClr val="002060"/>
                          </a:solidFill>
                        </a:rPr>
                        <a:t>Literacy in PE</a:t>
                      </a:r>
                    </a:p>
                    <a:p>
                      <a:pPr algn="ctr"/>
                      <a:endParaRPr lang="en-GB" sz="800" b="1" u="sng" dirty="0">
                        <a:solidFill>
                          <a:srgbClr val="002060"/>
                        </a:solidFill>
                      </a:endParaRPr>
                    </a:p>
                    <a:p>
                      <a:pPr algn="l"/>
                      <a:r>
                        <a:rPr lang="en-GB" sz="800" b="1" u="sng" dirty="0">
                          <a:solidFill>
                            <a:srgbClr val="002060"/>
                          </a:solidFill>
                        </a:rPr>
                        <a:t>‘ABC’ </a:t>
                      </a:r>
                      <a:r>
                        <a:rPr lang="en-GB" sz="800" b="0" u="none" dirty="0">
                          <a:solidFill>
                            <a:srgbClr val="002060"/>
                          </a:solidFill>
                        </a:rPr>
                        <a:t>– Agree with/Build on/Contradict</a:t>
                      </a:r>
                    </a:p>
                    <a:p>
                      <a:pPr algn="l"/>
                      <a:endParaRPr lang="en-GB" sz="800" b="0" u="none" dirty="0">
                        <a:solidFill>
                          <a:srgbClr val="002060"/>
                        </a:solidFill>
                      </a:endParaRPr>
                    </a:p>
                    <a:p>
                      <a:pPr algn="l"/>
                      <a:r>
                        <a:rPr lang="en-GB" sz="800" b="0" u="none" dirty="0">
                          <a:solidFill>
                            <a:srgbClr val="002060"/>
                          </a:solidFill>
                        </a:rPr>
                        <a:t>This is our literacy focus in PE which is a form of ‘academic talk’. Pupils are asked to state why they either agree with something their peers have said, state how they can build upon this point, or how can they contradict what their peer has said to challenge the thought process. This can be related to performance, form, skill selection etc.</a:t>
                      </a:r>
                    </a:p>
                    <a:p>
                      <a:pPr algn="ctr"/>
                      <a:endParaRPr lang="en-GB" sz="800" b="1" u="sng" dirty="0">
                        <a:solidFill>
                          <a:srgbClr val="002060"/>
                        </a:solidFill>
                      </a:endParaRPr>
                    </a:p>
                    <a:p>
                      <a:pPr algn="l"/>
                      <a:endParaRPr lang="en-GB" sz="1100" b="1" u="sng" dirty="0">
                        <a:solidFill>
                          <a:srgbClr val="002060"/>
                        </a:solidFill>
                      </a:endParaRPr>
                    </a:p>
                    <a:p>
                      <a:pPr algn="l"/>
                      <a:endParaRPr lang="en-GB" sz="1100" b="1" u="sng" dirty="0">
                        <a:solidFill>
                          <a:srgbClr val="002060"/>
                        </a:solidFill>
                      </a:endParaRPr>
                    </a:p>
                    <a:p>
                      <a:pPr algn="l"/>
                      <a:endParaRPr lang="en-GB" sz="1100" b="1" u="sng" dirty="0">
                        <a:solidFill>
                          <a:srgbClr val="002060"/>
                        </a:solidFill>
                      </a:endParaRPr>
                    </a:p>
                    <a:p>
                      <a:pPr algn="l"/>
                      <a:r>
                        <a:rPr lang="en-GB" sz="1100" b="1" u="sng" dirty="0">
                          <a:solidFill>
                            <a:srgbClr val="002060"/>
                          </a:solidFill>
                        </a:rPr>
                        <a:t>WHERE NEXT?</a:t>
                      </a:r>
                    </a:p>
                    <a:p>
                      <a:pPr algn="ctr"/>
                      <a:endParaRPr lang="en-GB" sz="800" b="1" u="sng" dirty="0">
                        <a:solidFill>
                          <a:srgbClr val="002060"/>
                        </a:solidFill>
                      </a:endParaRPr>
                    </a:p>
                    <a:p>
                      <a:pPr algn="l"/>
                      <a:r>
                        <a:rPr lang="en-GB" sz="800" b="0" u="none" dirty="0">
                          <a:solidFill>
                            <a:srgbClr val="002060"/>
                          </a:solidFill>
                        </a:rPr>
                        <a:t>Tactics and strategies for cricket, rounders and softball (Y8)</a:t>
                      </a:r>
                    </a:p>
                    <a:p>
                      <a:pPr algn="l"/>
                      <a:endParaRPr lang="en-GB" sz="800" b="0" u="none" dirty="0">
                        <a:solidFill>
                          <a:srgbClr val="002060"/>
                        </a:solidFill>
                      </a:endParaRPr>
                    </a:p>
                    <a:p>
                      <a:pPr algn="l"/>
                      <a:endParaRPr lang="en-GB" sz="800" b="1" u="sng" dirty="0">
                        <a:solidFill>
                          <a:srgbClr val="002060"/>
                        </a:solidFill>
                      </a:endParaRPr>
                    </a:p>
                  </a:txBody>
                  <a:tcPr/>
                </a:tc>
                <a:extLst>
                  <a:ext uri="{0D108BD9-81ED-4DB2-BD59-A6C34878D82A}">
                    <a16:rowId xmlns:a16="http://schemas.microsoft.com/office/drawing/2014/main" val="1196057531"/>
                  </a:ext>
                </a:extLst>
              </a:tr>
            </a:tbl>
          </a:graphicData>
        </a:graphic>
      </p:graphicFrame>
      <p:pic>
        <p:nvPicPr>
          <p:cNvPr id="2" name="Picture 1">
            <a:extLst>
              <a:ext uri="{FF2B5EF4-FFF2-40B4-BE49-F238E27FC236}">
                <a16:creationId xmlns:a16="http://schemas.microsoft.com/office/drawing/2014/main" id="{26BD886F-BFA3-4C08-B1F4-AEEF3149A16B}"/>
              </a:ext>
            </a:extLst>
          </p:cNvPr>
          <p:cNvPicPr>
            <a:picLocks noChangeAspect="1"/>
          </p:cNvPicPr>
          <p:nvPr/>
        </p:nvPicPr>
        <p:blipFill rotWithShape="1">
          <a:blip r:embed="rId2"/>
          <a:srcRect l="12198" t="10947" r="11997" b="12411"/>
          <a:stretch/>
        </p:blipFill>
        <p:spPr>
          <a:xfrm>
            <a:off x="8002012" y="0"/>
            <a:ext cx="4189988" cy="2341463"/>
          </a:xfrm>
          <a:prstGeom prst="rect">
            <a:avLst/>
          </a:prstGeom>
        </p:spPr>
      </p:pic>
      <p:sp>
        <p:nvSpPr>
          <p:cNvPr id="3" name="TextBox 2">
            <a:extLst>
              <a:ext uri="{FF2B5EF4-FFF2-40B4-BE49-F238E27FC236}">
                <a16:creationId xmlns:a16="http://schemas.microsoft.com/office/drawing/2014/main" id="{DAF1A2B9-78B7-485C-8FE3-4C6AFC205AEA}"/>
              </a:ext>
            </a:extLst>
          </p:cNvPr>
          <p:cNvSpPr txBox="1"/>
          <p:nvPr/>
        </p:nvSpPr>
        <p:spPr>
          <a:xfrm>
            <a:off x="8438271" y="251351"/>
            <a:ext cx="3294184" cy="1785104"/>
          </a:xfrm>
          <a:prstGeom prst="rect">
            <a:avLst/>
          </a:prstGeom>
          <a:noFill/>
        </p:spPr>
        <p:txBody>
          <a:bodyPr wrap="square" rtlCol="0">
            <a:spAutoFit/>
          </a:bodyPr>
          <a:lstStyle/>
          <a:p>
            <a:r>
              <a:rPr lang="en-GB" sz="1100" b="1" u="sng" dirty="0"/>
              <a:t>The bigger picture:</a:t>
            </a:r>
          </a:p>
          <a:p>
            <a:endParaRPr lang="en-GB" sz="1100" b="1" dirty="0"/>
          </a:p>
          <a:p>
            <a:r>
              <a:rPr lang="en-GB" sz="1100" b="1" dirty="0"/>
              <a:t>Personal development opportunities – </a:t>
            </a:r>
            <a:r>
              <a:rPr lang="en-GB" sz="1100" dirty="0"/>
              <a:t>Social skills including team work, organisation and planning.</a:t>
            </a:r>
          </a:p>
          <a:p>
            <a:endParaRPr lang="en-GB" sz="1100" b="1" dirty="0"/>
          </a:p>
          <a:p>
            <a:r>
              <a:rPr lang="en-GB" sz="1100" b="1" dirty="0"/>
              <a:t>Career links – </a:t>
            </a:r>
            <a:r>
              <a:rPr lang="en-GB" sz="1100" dirty="0"/>
              <a:t>PE teacher, physiotherapist, sports journalist, outdoor education instructor, coach, professional athlete, personal trainer.</a:t>
            </a:r>
          </a:p>
          <a:p>
            <a:endParaRPr lang="en-GB" sz="1100" b="1" dirty="0"/>
          </a:p>
          <a:p>
            <a:r>
              <a:rPr lang="en-GB" sz="1100" b="1" dirty="0"/>
              <a:t>RSE – </a:t>
            </a:r>
            <a:r>
              <a:rPr lang="en-GB" sz="1100" dirty="0"/>
              <a:t>ethics, compassion.</a:t>
            </a:r>
          </a:p>
        </p:txBody>
      </p:sp>
      <p:sp>
        <p:nvSpPr>
          <p:cNvPr id="5" name="TextBox 4">
            <a:extLst>
              <a:ext uri="{FF2B5EF4-FFF2-40B4-BE49-F238E27FC236}">
                <a16:creationId xmlns:a16="http://schemas.microsoft.com/office/drawing/2014/main" id="{31CB9A6E-E90D-41E8-AD2D-6A0C767F502F}"/>
              </a:ext>
            </a:extLst>
          </p:cNvPr>
          <p:cNvSpPr txBox="1"/>
          <p:nvPr/>
        </p:nvSpPr>
        <p:spPr>
          <a:xfrm>
            <a:off x="58490" y="502702"/>
            <a:ext cx="7862282" cy="1708160"/>
          </a:xfrm>
          <a:prstGeom prst="rect">
            <a:avLst/>
          </a:prstGeom>
          <a:solidFill>
            <a:schemeClr val="accent5">
              <a:lumMod val="20000"/>
              <a:lumOff val="80000"/>
            </a:schemeClr>
          </a:solidFill>
          <a:ln w="3175">
            <a:noFill/>
          </a:ln>
        </p:spPr>
        <p:txBody>
          <a:bodyPr wrap="square" rtlCol="0">
            <a:spAutoFit/>
          </a:bodyPr>
          <a:lstStyle/>
          <a:p>
            <a:r>
              <a:rPr lang="en-GB" sz="1050" b="1" dirty="0"/>
              <a:t>Context and Introduction to Unit</a:t>
            </a:r>
          </a:p>
          <a:p>
            <a:r>
              <a:rPr lang="en-GB" sz="1050" dirty="0"/>
              <a:t>In this unit pupils will learn about the skills and abilities required to perform in striking and fielding sports (cricket/rounders) effectively. They will learn about the rules of game play and be able to apply and link them to competitive situations demonstrating both control and accuracy. Pupils will learn specific skills including, bowling, batting, throwing and catching, and ball retrieval as well as officiating. They will learn to use these skills to outwit opponents in challenging game based environments and will be able to link skills from previous units and similar sports.</a:t>
            </a:r>
          </a:p>
          <a:p>
            <a:endParaRPr lang="en-GB" sz="1050" b="1" i="1" dirty="0"/>
          </a:p>
          <a:p>
            <a:r>
              <a:rPr lang="en-GB" sz="1050" b="1" i="1" dirty="0"/>
              <a:t>Prior knowledge (KS2/KS3)</a:t>
            </a:r>
          </a:p>
          <a:p>
            <a:r>
              <a:rPr lang="en-GB" sz="1050" dirty="0"/>
              <a:t>Pupils should be able to play competitive games, modified where appropriate and apply basic principles suitable for striking and fielding sports. This includes basic throwing and catching principles and awareness of space and movement. They may also have prior knowledge of basic rules for Kwik cricket and rounders.</a:t>
            </a:r>
          </a:p>
        </p:txBody>
      </p:sp>
      <p:graphicFrame>
        <p:nvGraphicFramePr>
          <p:cNvPr id="7" name="Table 6">
            <a:extLst>
              <a:ext uri="{FF2B5EF4-FFF2-40B4-BE49-F238E27FC236}">
                <a16:creationId xmlns:a16="http://schemas.microsoft.com/office/drawing/2014/main" id="{B5B9293C-46FB-4D83-AB94-862B18D099A2}"/>
              </a:ext>
            </a:extLst>
          </p:cNvPr>
          <p:cNvGraphicFramePr>
            <a:graphicFrameLocks noGrp="1"/>
          </p:cNvGraphicFramePr>
          <p:nvPr>
            <p:extLst>
              <p:ext uri="{D42A27DB-BD31-4B8C-83A1-F6EECF244321}">
                <p14:modId xmlns:p14="http://schemas.microsoft.com/office/powerpoint/2010/main" val="332862494"/>
              </p:ext>
            </p:extLst>
          </p:nvPr>
        </p:nvGraphicFramePr>
        <p:xfrm>
          <a:off x="6803291" y="5378224"/>
          <a:ext cx="3032372" cy="999658"/>
        </p:xfrm>
        <a:graphic>
          <a:graphicData uri="http://schemas.openxmlformats.org/drawingml/2006/table">
            <a:tbl>
              <a:tblPr firstRow="1" bandRow="1">
                <a:tableStyleId>{5C22544A-7EE6-4342-B048-85BDC9FD1C3A}</a:tableStyleId>
              </a:tblPr>
              <a:tblGrid>
                <a:gridCol w="1516186">
                  <a:extLst>
                    <a:ext uri="{9D8B030D-6E8A-4147-A177-3AD203B41FA5}">
                      <a16:colId xmlns:a16="http://schemas.microsoft.com/office/drawing/2014/main" val="1825272577"/>
                    </a:ext>
                  </a:extLst>
                </a:gridCol>
                <a:gridCol w="1516186">
                  <a:extLst>
                    <a:ext uri="{9D8B030D-6E8A-4147-A177-3AD203B41FA5}">
                      <a16:colId xmlns:a16="http://schemas.microsoft.com/office/drawing/2014/main" val="2213106266"/>
                    </a:ext>
                  </a:extLst>
                </a:gridCol>
              </a:tblGrid>
              <a:tr h="3177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Word-rich Focus - Summer Term: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Bones</a:t>
                      </a:r>
                    </a:p>
                  </a:txBody>
                  <a:tcPr/>
                </a:tc>
                <a:tc hMerge="1">
                  <a:txBody>
                    <a:bodyPr/>
                    <a:lstStyle/>
                    <a:p>
                      <a:endParaRPr lang="en-GB" dirty="0"/>
                    </a:p>
                  </a:txBody>
                  <a:tcPr/>
                </a:tc>
                <a:extLst>
                  <a:ext uri="{0D108BD9-81ED-4DB2-BD59-A6C34878D82A}">
                    <a16:rowId xmlns:a16="http://schemas.microsoft.com/office/drawing/2014/main" val="3186264131"/>
                  </a:ext>
                </a:extLst>
              </a:tr>
              <a:tr h="603418">
                <a:tc>
                  <a:txBody>
                    <a:bodyPr/>
                    <a:lstStyle/>
                    <a:p>
                      <a:pPr marL="0" indent="0" algn="l">
                        <a:buFont typeface="Arial" panose="020B0604020202020204" pitchFamily="34" charset="0"/>
                        <a:buNone/>
                      </a:pPr>
                      <a:r>
                        <a:rPr lang="en-GB" sz="1000" b="0" u="none" baseline="0" dirty="0">
                          <a:solidFill>
                            <a:srgbClr val="002060"/>
                          </a:solidFill>
                        </a:rPr>
                        <a:t>Humerus</a:t>
                      </a:r>
                    </a:p>
                    <a:p>
                      <a:pPr marL="0" indent="0" algn="l">
                        <a:buFont typeface="Arial" panose="020B0604020202020204" pitchFamily="34" charset="0"/>
                        <a:buNone/>
                      </a:pPr>
                      <a:r>
                        <a:rPr lang="en-GB" sz="1000" b="0" u="none" baseline="0" dirty="0">
                          <a:solidFill>
                            <a:srgbClr val="002060"/>
                          </a:solidFill>
                        </a:rPr>
                        <a:t>Femur</a:t>
                      </a:r>
                    </a:p>
                    <a:p>
                      <a:pPr marL="0" indent="0" algn="l">
                        <a:buFont typeface="Arial" panose="020B0604020202020204" pitchFamily="34" charset="0"/>
                        <a:buNone/>
                      </a:pPr>
                      <a:r>
                        <a:rPr lang="en-GB" sz="1000" b="0" u="none" baseline="0" dirty="0">
                          <a:solidFill>
                            <a:srgbClr val="002060"/>
                          </a:solidFill>
                        </a:rPr>
                        <a:t>Ribs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Sternum</a:t>
                      </a:r>
                    </a:p>
                    <a:p>
                      <a:pPr marL="0" indent="0" algn="l">
                        <a:buFont typeface="Arial" panose="020B0604020202020204" pitchFamily="34" charset="0"/>
                        <a:buNone/>
                      </a:pPr>
                      <a:r>
                        <a:rPr lang="en-GB" sz="1000" b="0" u="none" baseline="0" dirty="0">
                          <a:solidFill>
                            <a:srgbClr val="002060"/>
                          </a:solidFill>
                        </a:rPr>
                        <a:t>Vertebrae</a:t>
                      </a:r>
                    </a:p>
                    <a:p>
                      <a:pPr marL="0" indent="0" algn="l">
                        <a:buFont typeface="Arial" panose="020B0604020202020204" pitchFamily="34" charset="0"/>
                        <a:buNone/>
                      </a:pPr>
                      <a:r>
                        <a:rPr lang="en-GB" sz="1000" b="0" u="none" baseline="0" dirty="0">
                          <a:solidFill>
                            <a:srgbClr val="002060"/>
                          </a:solidFill>
                        </a:rPr>
                        <a:t>Cranium</a:t>
                      </a:r>
                    </a:p>
                  </a:txBody>
                  <a:tcPr/>
                </a:tc>
                <a:extLst>
                  <a:ext uri="{0D108BD9-81ED-4DB2-BD59-A6C34878D82A}">
                    <a16:rowId xmlns:a16="http://schemas.microsoft.com/office/drawing/2014/main" val="3580453770"/>
                  </a:ext>
                </a:extLst>
              </a:tr>
            </a:tbl>
          </a:graphicData>
        </a:graphic>
      </p:graphicFrame>
      <p:graphicFrame>
        <p:nvGraphicFramePr>
          <p:cNvPr id="8" name="Table 7">
            <a:extLst>
              <a:ext uri="{FF2B5EF4-FFF2-40B4-BE49-F238E27FC236}">
                <a16:creationId xmlns:a16="http://schemas.microsoft.com/office/drawing/2014/main" id="{4B0A24F2-88A9-46F0-9A5D-2D78BFAE847E}"/>
              </a:ext>
            </a:extLst>
          </p:cNvPr>
          <p:cNvGraphicFramePr>
            <a:graphicFrameLocks noGrp="1"/>
          </p:cNvGraphicFramePr>
          <p:nvPr>
            <p:extLst>
              <p:ext uri="{D42A27DB-BD31-4B8C-83A1-F6EECF244321}">
                <p14:modId xmlns:p14="http://schemas.microsoft.com/office/powerpoint/2010/main" val="3755670702"/>
              </p:ext>
            </p:extLst>
          </p:nvPr>
        </p:nvGraphicFramePr>
        <p:xfrm>
          <a:off x="6803291" y="3456138"/>
          <a:ext cx="3032372" cy="1828800"/>
        </p:xfrm>
        <a:graphic>
          <a:graphicData uri="http://schemas.openxmlformats.org/drawingml/2006/table">
            <a:tbl>
              <a:tblPr firstRow="1" bandRow="1">
                <a:tableStyleId>{5C22544A-7EE6-4342-B048-85BDC9FD1C3A}</a:tableStyleId>
              </a:tblPr>
              <a:tblGrid>
                <a:gridCol w="3032372">
                  <a:extLst>
                    <a:ext uri="{9D8B030D-6E8A-4147-A177-3AD203B41FA5}">
                      <a16:colId xmlns:a16="http://schemas.microsoft.com/office/drawing/2014/main" val="541846651"/>
                    </a:ext>
                  </a:extLst>
                </a:gridCol>
              </a:tblGrid>
              <a:tr h="210624">
                <a:tc>
                  <a:txBody>
                    <a:bodyPr/>
                    <a:lstStyle/>
                    <a:p>
                      <a:r>
                        <a:rPr lang="en-US" sz="900" dirty="0"/>
                        <a:t>Components of Fitness</a:t>
                      </a:r>
                      <a:endParaRPr lang="en-GB" sz="900" dirty="0"/>
                    </a:p>
                  </a:txBody>
                  <a:tcPr/>
                </a:tc>
                <a:extLst>
                  <a:ext uri="{0D108BD9-81ED-4DB2-BD59-A6C34878D82A}">
                    <a16:rowId xmlns:a16="http://schemas.microsoft.com/office/drawing/2014/main" val="1153089708"/>
                  </a:ext>
                </a:extLst>
              </a:tr>
              <a:tr h="1111760">
                <a:tc>
                  <a:txBody>
                    <a:bodyPr/>
                    <a:lstStyle/>
                    <a:p>
                      <a:r>
                        <a:rPr lang="en-US" sz="900" b="1" dirty="0">
                          <a:solidFill>
                            <a:srgbClr val="002060"/>
                          </a:solidFill>
                        </a:rPr>
                        <a:t>Coordination</a:t>
                      </a:r>
                      <a:r>
                        <a:rPr lang="en-US" sz="900" dirty="0">
                          <a:solidFill>
                            <a:srgbClr val="002060"/>
                          </a:solidFill>
                        </a:rPr>
                        <a:t> – The use of two or more body parts at the same time.</a:t>
                      </a:r>
                    </a:p>
                    <a:p>
                      <a:endParaRPr lang="en-US" sz="900" dirty="0">
                        <a:solidFill>
                          <a:srgbClr val="002060"/>
                        </a:solidFill>
                      </a:endParaRPr>
                    </a:p>
                    <a:p>
                      <a:r>
                        <a:rPr lang="en-US" sz="900" b="1" dirty="0">
                          <a:solidFill>
                            <a:srgbClr val="002060"/>
                          </a:solidFill>
                        </a:rPr>
                        <a:t>Balance</a:t>
                      </a:r>
                      <a:r>
                        <a:rPr lang="en-US" sz="900" dirty="0">
                          <a:solidFill>
                            <a:srgbClr val="002060"/>
                          </a:solidFill>
                        </a:rPr>
                        <a:t> – Keeping the centre of mass over the base of support.</a:t>
                      </a:r>
                    </a:p>
                    <a:p>
                      <a:endParaRPr lang="en-US" sz="900" dirty="0">
                        <a:solidFill>
                          <a:srgbClr val="002060"/>
                        </a:solidFill>
                      </a:endParaRPr>
                    </a:p>
                    <a:p>
                      <a:r>
                        <a:rPr lang="en-US" sz="900" b="1" dirty="0">
                          <a:solidFill>
                            <a:srgbClr val="002060"/>
                          </a:solidFill>
                        </a:rPr>
                        <a:t>Reaction Time </a:t>
                      </a:r>
                      <a:r>
                        <a:rPr lang="en-US" sz="900" dirty="0">
                          <a:solidFill>
                            <a:srgbClr val="002060"/>
                          </a:solidFill>
                        </a:rPr>
                        <a:t>– The time is takes to respond to a stimulus.</a:t>
                      </a:r>
                    </a:p>
                    <a:p>
                      <a:endParaRPr lang="en-US" sz="900" dirty="0">
                        <a:solidFill>
                          <a:srgbClr val="002060"/>
                        </a:solidFill>
                      </a:endParaRPr>
                    </a:p>
                    <a:p>
                      <a:r>
                        <a:rPr lang="en-US" sz="900" b="1" dirty="0">
                          <a:solidFill>
                            <a:srgbClr val="002060"/>
                          </a:solidFill>
                        </a:rPr>
                        <a:t>Agility </a:t>
                      </a:r>
                      <a:r>
                        <a:rPr lang="en-US" sz="900" dirty="0">
                          <a:solidFill>
                            <a:srgbClr val="002060"/>
                          </a:solidFill>
                        </a:rPr>
                        <a:t>– The ability to change direction quickly.</a:t>
                      </a:r>
                    </a:p>
                    <a:p>
                      <a:endParaRPr lang="en-US" sz="900" dirty="0">
                        <a:solidFill>
                          <a:srgbClr val="002060"/>
                        </a:solidFill>
                      </a:endParaRPr>
                    </a:p>
                    <a:p>
                      <a:r>
                        <a:rPr lang="en-US" sz="900" b="1" dirty="0">
                          <a:solidFill>
                            <a:srgbClr val="002060"/>
                          </a:solidFill>
                        </a:rPr>
                        <a:t>Speed</a:t>
                      </a:r>
                      <a:r>
                        <a:rPr lang="en-US" sz="900" dirty="0">
                          <a:solidFill>
                            <a:srgbClr val="002060"/>
                          </a:solidFill>
                        </a:rPr>
                        <a:t> – The time it takes to cover a distance.</a:t>
                      </a:r>
                      <a:endParaRPr lang="en-GB" sz="900" dirty="0">
                        <a:solidFill>
                          <a:srgbClr val="002060"/>
                        </a:solidFill>
                      </a:endParaRPr>
                    </a:p>
                  </a:txBody>
                  <a:tcPr/>
                </a:tc>
                <a:extLst>
                  <a:ext uri="{0D108BD9-81ED-4DB2-BD59-A6C34878D82A}">
                    <a16:rowId xmlns:a16="http://schemas.microsoft.com/office/drawing/2014/main" val="1963890478"/>
                  </a:ext>
                </a:extLst>
              </a:tr>
            </a:tbl>
          </a:graphicData>
        </a:graphic>
      </p:graphicFrame>
      <p:pic>
        <p:nvPicPr>
          <p:cNvPr id="1028" name="Picture 4" descr="PCKP06985 - Slazenger Academy Cricket Set - Blue - Size 3 | Davies Sports">
            <a:extLst>
              <a:ext uri="{FF2B5EF4-FFF2-40B4-BE49-F238E27FC236}">
                <a16:creationId xmlns:a16="http://schemas.microsoft.com/office/drawing/2014/main" id="{3A9E93B6-E155-A38E-65A1-27B76D9C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9684" y="5284938"/>
            <a:ext cx="1372771" cy="137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5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AD1CB-A943-4AA4-98D0-ACDEB906C165}"/>
              </a:ext>
            </a:extLst>
          </p:cNvPr>
          <p:cNvSpPr/>
          <p:nvPr/>
        </p:nvSpPr>
        <p:spPr>
          <a:xfrm>
            <a:off x="3151385" y="0"/>
            <a:ext cx="5726312" cy="502702"/>
          </a:xfrm>
          <a:prstGeom prst="rect">
            <a:avLst/>
          </a:prstGeom>
          <a:noFill/>
        </p:spPr>
        <p:txBody>
          <a:bodyPr wrap="none" lIns="132080" tIns="66040" rIns="132080" bIns="66040">
            <a:spAutoFit/>
          </a:bodyPr>
          <a:lstStyle/>
          <a:p>
            <a:pPr algn="ctr"/>
            <a:r>
              <a:rPr lang="en-US" sz="2400" b="1" u="sng" dirty="0">
                <a:ln w="0"/>
                <a:solidFill>
                  <a:srgbClr val="002060"/>
                </a:solidFill>
                <a:effectLst>
                  <a:outerShdw blurRad="38100" dist="25400" dir="5400000" algn="ctr" rotWithShape="0">
                    <a:srgbClr val="6E747A">
                      <a:alpha val="43000"/>
                    </a:srgbClr>
                  </a:outerShdw>
                </a:effectLst>
              </a:rPr>
              <a:t>Year 7 Striking &amp; Fielding: Assessment Plan</a:t>
            </a:r>
          </a:p>
        </p:txBody>
      </p:sp>
      <p:sp>
        <p:nvSpPr>
          <p:cNvPr id="5" name="TextBox 4">
            <a:extLst>
              <a:ext uri="{FF2B5EF4-FFF2-40B4-BE49-F238E27FC236}">
                <a16:creationId xmlns:a16="http://schemas.microsoft.com/office/drawing/2014/main" id="{31CB9A6E-E90D-41E8-AD2D-6A0C767F502F}"/>
              </a:ext>
            </a:extLst>
          </p:cNvPr>
          <p:cNvSpPr txBox="1"/>
          <p:nvPr/>
        </p:nvSpPr>
        <p:spPr>
          <a:xfrm>
            <a:off x="220892" y="502702"/>
            <a:ext cx="11750215" cy="1200329"/>
          </a:xfrm>
          <a:prstGeom prst="rect">
            <a:avLst/>
          </a:prstGeom>
          <a:solidFill>
            <a:schemeClr val="accent5">
              <a:lumMod val="20000"/>
              <a:lumOff val="80000"/>
            </a:schemeClr>
          </a:solidFill>
          <a:ln w="3175">
            <a:noFill/>
          </a:ln>
        </p:spPr>
        <p:txBody>
          <a:bodyPr wrap="square" rtlCol="0">
            <a:spAutoFit/>
          </a:bodyPr>
          <a:lstStyle/>
          <a:p>
            <a:r>
              <a:rPr lang="en-GB" sz="800" b="1" dirty="0"/>
              <a:t>MAPs</a:t>
            </a:r>
            <a:r>
              <a:rPr lang="en-GB" sz="800" dirty="0"/>
              <a:t> – Pupils will be assessed at the end of each topic via the Me in PE assessment model:</a:t>
            </a:r>
          </a:p>
          <a:p>
            <a:r>
              <a:rPr lang="en-GB" sz="800" b="1" dirty="0">
                <a:solidFill>
                  <a:srgbClr val="002060"/>
                </a:solidFill>
              </a:rPr>
              <a:t>Physical Me: </a:t>
            </a:r>
            <a:r>
              <a:rPr lang="en-GB" sz="800" dirty="0">
                <a:solidFill>
                  <a:srgbClr val="002060"/>
                </a:solidFill>
              </a:rPr>
              <a:t>Skills and application of these into a competitive situation.</a:t>
            </a:r>
          </a:p>
          <a:p>
            <a:r>
              <a:rPr lang="en-GB" sz="800" b="1" dirty="0">
                <a:solidFill>
                  <a:srgbClr val="002060"/>
                </a:solidFill>
              </a:rPr>
              <a:t>Thinking Me: </a:t>
            </a:r>
            <a:r>
              <a:rPr lang="en-GB" sz="800" dirty="0">
                <a:solidFill>
                  <a:srgbClr val="002060"/>
                </a:solidFill>
              </a:rPr>
              <a:t>ABC/Bones</a:t>
            </a:r>
          </a:p>
          <a:p>
            <a:r>
              <a:rPr lang="en-GB" sz="800" b="1" dirty="0">
                <a:solidFill>
                  <a:srgbClr val="002060"/>
                </a:solidFill>
              </a:rPr>
              <a:t>Healthy Me: </a:t>
            </a:r>
            <a:r>
              <a:rPr lang="en-GB" sz="800" dirty="0">
                <a:solidFill>
                  <a:srgbClr val="002060"/>
                </a:solidFill>
              </a:rPr>
              <a:t>Physical attributes that are relevant to the activity.</a:t>
            </a:r>
          </a:p>
          <a:p>
            <a:r>
              <a:rPr lang="en-GB" sz="800" b="1" dirty="0">
                <a:solidFill>
                  <a:srgbClr val="002060"/>
                </a:solidFill>
              </a:rPr>
              <a:t>Social Me: </a:t>
            </a:r>
            <a:r>
              <a:rPr lang="en-GB" sz="800" dirty="0">
                <a:solidFill>
                  <a:srgbClr val="002060"/>
                </a:solidFill>
              </a:rPr>
              <a:t>Behaviour, attitudes and support towards other pupils.</a:t>
            </a:r>
          </a:p>
          <a:p>
            <a:r>
              <a:rPr lang="en-GB" sz="800" b="1" dirty="0">
                <a:solidFill>
                  <a:srgbClr val="002060"/>
                </a:solidFill>
              </a:rPr>
              <a:t>Resilient Me: </a:t>
            </a:r>
            <a:r>
              <a:rPr lang="en-GB" sz="800" dirty="0">
                <a:solidFill>
                  <a:srgbClr val="002060"/>
                </a:solidFill>
              </a:rPr>
              <a:t>Never giving up despite the challenge of the task that is presented to pupils.</a:t>
            </a:r>
          </a:p>
          <a:p>
            <a:endParaRPr lang="en-GB" sz="800" dirty="0"/>
          </a:p>
          <a:p>
            <a:r>
              <a:rPr lang="en-GB" sz="800" b="1" dirty="0"/>
              <a:t>Summative assessment (Me in PE) </a:t>
            </a:r>
            <a:r>
              <a:rPr lang="en-GB" sz="800" dirty="0"/>
              <a:t>– The knowledge from this unit will be tested as part of a 1 hour P2S practical assessment at the end of the allocated half term focusing on Physical Me, Thinking Me, Healthy Me, Social Me and Resilient Me. The Me in PE assessment will be completed by the class teacher and distributed to pupils once the marks have been finalised so pupils can be informed which of the 5 areas they are performing well in and which areas they need to work further on.</a:t>
            </a:r>
          </a:p>
        </p:txBody>
      </p:sp>
      <p:graphicFrame>
        <p:nvGraphicFramePr>
          <p:cNvPr id="8" name="Table 7">
            <a:extLst>
              <a:ext uri="{FF2B5EF4-FFF2-40B4-BE49-F238E27FC236}">
                <a16:creationId xmlns:a16="http://schemas.microsoft.com/office/drawing/2014/main" id="{9175F4EC-1926-4C88-8917-AA7DD954B6CE}"/>
              </a:ext>
            </a:extLst>
          </p:cNvPr>
          <p:cNvGraphicFramePr>
            <a:graphicFrameLocks noGrp="1"/>
          </p:cNvGraphicFramePr>
          <p:nvPr>
            <p:extLst>
              <p:ext uri="{D42A27DB-BD31-4B8C-83A1-F6EECF244321}">
                <p14:modId xmlns:p14="http://schemas.microsoft.com/office/powerpoint/2010/main" val="1094311949"/>
              </p:ext>
            </p:extLst>
          </p:nvPr>
        </p:nvGraphicFramePr>
        <p:xfrm>
          <a:off x="220892" y="1815004"/>
          <a:ext cx="11750215" cy="4438576"/>
        </p:xfrm>
        <a:graphic>
          <a:graphicData uri="http://schemas.openxmlformats.org/drawingml/2006/table">
            <a:tbl>
              <a:tblPr firstRow="1" bandRow="1">
                <a:tableStyleId>{69CF1AB2-1976-4502-BF36-3FF5EA218861}</a:tableStyleId>
              </a:tblPr>
              <a:tblGrid>
                <a:gridCol w="2948999">
                  <a:extLst>
                    <a:ext uri="{9D8B030D-6E8A-4147-A177-3AD203B41FA5}">
                      <a16:colId xmlns:a16="http://schemas.microsoft.com/office/drawing/2014/main" val="26545288"/>
                    </a:ext>
                  </a:extLst>
                </a:gridCol>
                <a:gridCol w="2937768">
                  <a:extLst>
                    <a:ext uri="{9D8B030D-6E8A-4147-A177-3AD203B41FA5}">
                      <a16:colId xmlns:a16="http://schemas.microsoft.com/office/drawing/2014/main" val="3033360634"/>
                    </a:ext>
                  </a:extLst>
                </a:gridCol>
                <a:gridCol w="2853141">
                  <a:extLst>
                    <a:ext uri="{9D8B030D-6E8A-4147-A177-3AD203B41FA5}">
                      <a16:colId xmlns:a16="http://schemas.microsoft.com/office/drawing/2014/main" val="2709544202"/>
                    </a:ext>
                  </a:extLst>
                </a:gridCol>
                <a:gridCol w="3010307">
                  <a:extLst>
                    <a:ext uri="{9D8B030D-6E8A-4147-A177-3AD203B41FA5}">
                      <a16:colId xmlns:a16="http://schemas.microsoft.com/office/drawing/2014/main" val="3999962866"/>
                    </a:ext>
                  </a:extLst>
                </a:gridCol>
              </a:tblGrid>
              <a:tr h="290215">
                <a:tc gridSpan="4">
                  <a:txBody>
                    <a:bodyPr/>
                    <a:lstStyle/>
                    <a:p>
                      <a:pPr algn="ctr"/>
                      <a:r>
                        <a:rPr lang="en-US" sz="1100" dirty="0">
                          <a:solidFill>
                            <a:schemeClr val="tx1"/>
                          </a:solidFill>
                        </a:rPr>
                        <a:t>Assessment Steps</a:t>
                      </a:r>
                      <a:endParaRPr lang="en-GB" sz="11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extLst>
                  <a:ext uri="{0D108BD9-81ED-4DB2-BD59-A6C34878D82A}">
                    <a16:rowId xmlns:a16="http://schemas.microsoft.com/office/drawing/2014/main" val="3069175115"/>
                  </a:ext>
                </a:extLst>
              </a:tr>
              <a:tr h="290215">
                <a:tc>
                  <a:txBody>
                    <a:bodyPr/>
                    <a:lstStyle/>
                    <a:p>
                      <a:pPr algn="ctr"/>
                      <a:r>
                        <a:rPr lang="en-US" sz="1100" b="1" dirty="0">
                          <a:solidFill>
                            <a:schemeClr val="tx1"/>
                          </a:solidFill>
                        </a:rPr>
                        <a:t>Emerging</a:t>
                      </a:r>
                      <a:endParaRPr lang="en-GB" sz="1100" b="1" dirty="0">
                        <a:solidFill>
                          <a:schemeClr val="tx1"/>
                        </a:solidFill>
                      </a:endParaRPr>
                    </a:p>
                  </a:txBody>
                  <a:tcPr/>
                </a:tc>
                <a:tc>
                  <a:txBody>
                    <a:bodyPr/>
                    <a:lstStyle/>
                    <a:p>
                      <a:pPr algn="ctr"/>
                      <a:r>
                        <a:rPr lang="en-US" sz="1100" b="1" dirty="0">
                          <a:solidFill>
                            <a:schemeClr val="tx1"/>
                          </a:solidFill>
                        </a:rPr>
                        <a:t>Developing </a:t>
                      </a:r>
                      <a:endParaRPr lang="en-GB" sz="1100" b="1" dirty="0">
                        <a:solidFill>
                          <a:schemeClr val="tx1"/>
                        </a:solidFill>
                      </a:endParaRPr>
                    </a:p>
                  </a:txBody>
                  <a:tcPr/>
                </a:tc>
                <a:tc>
                  <a:txBody>
                    <a:bodyPr/>
                    <a:lstStyle/>
                    <a:p>
                      <a:pPr algn="ctr"/>
                      <a:r>
                        <a:rPr lang="en-US" sz="1100" b="1" dirty="0">
                          <a:solidFill>
                            <a:schemeClr val="tx1"/>
                          </a:solidFill>
                        </a:rPr>
                        <a:t>Securing (Up to ‘+’)</a:t>
                      </a:r>
                      <a:endParaRPr lang="en-GB" sz="1100" b="1" dirty="0">
                        <a:solidFill>
                          <a:schemeClr val="tx1"/>
                        </a:solidFill>
                      </a:endParaRPr>
                    </a:p>
                  </a:txBody>
                  <a:tcPr/>
                </a:tc>
                <a:tc>
                  <a:txBody>
                    <a:bodyPr/>
                    <a:lstStyle/>
                    <a:p>
                      <a:pPr algn="ctr"/>
                      <a:r>
                        <a:rPr lang="en-US" sz="1100" b="1" dirty="0">
                          <a:solidFill>
                            <a:schemeClr val="tx1"/>
                          </a:solidFill>
                        </a:rPr>
                        <a:t>Mastering (Above and Beyond)</a:t>
                      </a:r>
                      <a:endParaRPr lang="en-GB" sz="1100" b="1" dirty="0">
                        <a:solidFill>
                          <a:schemeClr val="tx1"/>
                        </a:solidFill>
                      </a:endParaRPr>
                    </a:p>
                  </a:txBody>
                  <a:tcPr/>
                </a:tc>
                <a:extLst>
                  <a:ext uri="{0D108BD9-81ED-4DB2-BD59-A6C34878D82A}">
                    <a16:rowId xmlns:a16="http://schemas.microsoft.com/office/drawing/2014/main" val="1482251926"/>
                  </a:ext>
                </a:extLst>
              </a:tr>
              <a:tr h="3858146">
                <a:tc>
                  <a:txBody>
                    <a:bodyPr/>
                    <a:lstStyle/>
                    <a:p>
                      <a:r>
                        <a:rPr lang="en-US" sz="800" b="1" i="1" dirty="0">
                          <a:solidFill>
                            <a:schemeClr val="tx1"/>
                          </a:solidFill>
                        </a:rPr>
                        <a:t>Pupils have basic knowledge of game rules as well how to perform bowling, batting, throwing and catching skills, as well as the ability to umpire effectively; they require lots of support from their teacher; limited knowledge of teaching points; coordination and speed is very limited; requires a lot of support when communicating ideas; rarely persists with difficult challenges:</a:t>
                      </a:r>
                      <a:endParaRPr lang="en-US" sz="800" b="0" i="0" dirty="0">
                        <a:solidFill>
                          <a:schemeClr val="tx1"/>
                        </a:solidFill>
                      </a:endParaRPr>
                    </a:p>
                    <a:p>
                      <a:endParaRPr lang="en-US" sz="800" b="0" i="0" dirty="0">
                        <a:solidFill>
                          <a:schemeClr val="tx1"/>
                        </a:solidFill>
                      </a:endParaRPr>
                    </a:p>
                    <a:p>
                      <a:pPr marL="171450" indent="-171450">
                        <a:buFontTx/>
                        <a:buChar char="-"/>
                      </a:pPr>
                      <a:r>
                        <a:rPr lang="en-GB" sz="800" b="0" dirty="0">
                          <a:solidFill>
                            <a:schemeClr val="tx1"/>
                          </a:solidFill>
                        </a:rPr>
                        <a:t>Able to bowl/bat/throw/catch with very limited levels of coordination and agility in cricket/rounders.</a:t>
                      </a:r>
                    </a:p>
                    <a:p>
                      <a:pPr marL="171450" indent="-171450">
                        <a:buFontTx/>
                        <a:buChar char="-"/>
                      </a:pPr>
                      <a:endParaRPr lang="en-GB" sz="800" b="0" dirty="0">
                        <a:solidFill>
                          <a:schemeClr val="tx1"/>
                        </a:solidFill>
                      </a:endParaRPr>
                    </a:p>
                    <a:p>
                      <a:pPr marL="171450" indent="-171450" algn="l">
                        <a:buFontTx/>
                        <a:buChar char="-"/>
                      </a:pPr>
                      <a:r>
                        <a:rPr lang="en-GB" sz="800" b="0" dirty="0">
                          <a:solidFill>
                            <a:schemeClr val="tx1"/>
                          </a:solidFill>
                        </a:rPr>
                        <a:t>Requires lots of support when umpiring or identifying various positions on cricket/rounders teams.</a:t>
                      </a:r>
                    </a:p>
                    <a:p>
                      <a:pPr algn="l"/>
                      <a:endParaRPr lang="en-GB" sz="800" b="0" dirty="0">
                        <a:solidFill>
                          <a:schemeClr val="tx1"/>
                        </a:solidFill>
                      </a:endParaRPr>
                    </a:p>
                    <a:p>
                      <a:pPr marL="171450" indent="-171450" algn="l">
                        <a:buFontTx/>
                        <a:buChar char="-"/>
                      </a:pPr>
                      <a:r>
                        <a:rPr lang="en-GB" sz="800" b="0" dirty="0">
                          <a:solidFill>
                            <a:schemeClr val="tx1"/>
                          </a:solidFill>
                        </a:rPr>
                        <a:t>Articulation is very limited when explaining teaching points and how they are applied into a competitive situation.</a:t>
                      </a:r>
                    </a:p>
                    <a:p>
                      <a:pPr algn="l"/>
                      <a:endParaRPr lang="en-GB" sz="800" b="0" dirty="0">
                        <a:solidFill>
                          <a:schemeClr val="tx1"/>
                        </a:solidFill>
                      </a:endParaRPr>
                    </a:p>
                    <a:p>
                      <a:pPr marL="171450" indent="-171450" algn="l">
                        <a:buFontTx/>
                        <a:buChar char="-"/>
                      </a:pPr>
                      <a:r>
                        <a:rPr lang="en-GB" sz="800" b="0" dirty="0">
                          <a:solidFill>
                            <a:schemeClr val="tx1"/>
                          </a:solidFill>
                        </a:rPr>
                        <a:t>Very limited knowledge of bones in the body.</a:t>
                      </a:r>
                    </a:p>
                    <a:p>
                      <a:pPr algn="l"/>
                      <a:endParaRPr lang="en-GB" sz="800" b="0" dirty="0">
                        <a:solidFill>
                          <a:schemeClr val="tx1"/>
                        </a:solidFill>
                      </a:endParaRPr>
                    </a:p>
                    <a:p>
                      <a:pPr marL="171450" indent="-171450" algn="l">
                        <a:buFontTx/>
                        <a:buChar char="-"/>
                      </a:pPr>
                      <a:r>
                        <a:rPr lang="en-GB" sz="800" b="0" dirty="0">
                          <a:solidFill>
                            <a:schemeClr val="tx1"/>
                          </a:solidFill>
                        </a:rPr>
                        <a:t>Very limited speed, power, agility, reaction time and coordination.</a:t>
                      </a:r>
                    </a:p>
                    <a:p>
                      <a:pPr algn="l"/>
                      <a:endParaRPr lang="en-GB" sz="800" b="0" dirty="0">
                        <a:solidFill>
                          <a:schemeClr val="tx1"/>
                        </a:solidFill>
                      </a:endParaRPr>
                    </a:p>
                    <a:p>
                      <a:pPr marL="171450" indent="-171450" algn="l">
                        <a:buFontTx/>
                        <a:buChar char="-"/>
                      </a:pPr>
                      <a:r>
                        <a:rPr lang="en-GB" sz="800" b="0" dirty="0">
                          <a:solidFill>
                            <a:schemeClr val="tx1"/>
                          </a:solidFill>
                        </a:rPr>
                        <a:t>Social skills are very limited as well as communication between peers when fielding or coaching.</a:t>
                      </a:r>
                    </a:p>
                    <a:p>
                      <a:pPr algn="l"/>
                      <a:endParaRPr lang="en-GB" sz="800" b="0" dirty="0">
                        <a:solidFill>
                          <a:schemeClr val="tx1"/>
                        </a:solidFill>
                      </a:endParaRPr>
                    </a:p>
                    <a:p>
                      <a:pPr marL="171450" indent="-171450" algn="l">
                        <a:buFontTx/>
                        <a:buChar char="-"/>
                      </a:pPr>
                      <a:r>
                        <a:rPr lang="en-GB" sz="800" b="0" dirty="0">
                          <a:solidFill>
                            <a:schemeClr val="tx1"/>
                          </a:solidFill>
                        </a:rPr>
                        <a:t>Unwilling to persist with difficult challenges.</a:t>
                      </a:r>
                    </a:p>
                    <a:p>
                      <a:endParaRPr lang="en-US" sz="800" b="0"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1" dirty="0">
                          <a:solidFill>
                            <a:schemeClr val="tx1"/>
                          </a:solidFill>
                        </a:rPr>
                        <a:t>Pupils have a basic knowledge of game rules as well how to perform bowling, batting, throwing and catching skills, although performance can be inconsistent. They can umpire effectively but require help from their teacher: decent knowledge of teaching points; coordination and speed is inconsistent; requires some support when communicating ideas; occasionally persists with difficult challenges:</a:t>
                      </a:r>
                      <a:endParaRPr lang="en-US" sz="800" b="0" i="0" dirty="0">
                        <a:solidFill>
                          <a:schemeClr val="tx1"/>
                        </a:solidFill>
                      </a:endParaRPr>
                    </a:p>
                    <a:p>
                      <a:endParaRPr lang="en-US" sz="800" b="0" i="0" dirty="0">
                        <a:solidFill>
                          <a:schemeClr val="tx1"/>
                        </a:solidFill>
                      </a:endParaRPr>
                    </a:p>
                    <a:p>
                      <a:pPr marL="171450" indent="-171450">
                        <a:buFontTx/>
                        <a:buChar char="-"/>
                      </a:pPr>
                      <a:r>
                        <a:rPr lang="en-GB" sz="800" b="0" dirty="0">
                          <a:solidFill>
                            <a:schemeClr val="tx1"/>
                          </a:solidFill>
                        </a:rPr>
                        <a:t>Able to bowl/bat/throw/catch with limited levels of coordination and agility in cricket/rounders.</a:t>
                      </a:r>
                    </a:p>
                    <a:p>
                      <a:pPr marL="171450" indent="-171450">
                        <a:buFontTx/>
                        <a:buChar char="-"/>
                      </a:pPr>
                      <a:endParaRPr lang="en-GB" sz="800" b="0" dirty="0">
                        <a:solidFill>
                          <a:schemeClr val="tx1"/>
                        </a:solidFill>
                      </a:endParaRPr>
                    </a:p>
                    <a:p>
                      <a:pPr marL="171450" indent="-171450" algn="l">
                        <a:buFontTx/>
                        <a:buChar char="-"/>
                      </a:pPr>
                      <a:r>
                        <a:rPr lang="en-GB" sz="800" b="0" dirty="0">
                          <a:solidFill>
                            <a:schemeClr val="tx1"/>
                          </a:solidFill>
                        </a:rPr>
                        <a:t>Requires some support when umpiring or identifying various positions on cricket/rounders teams.</a:t>
                      </a:r>
                    </a:p>
                    <a:p>
                      <a:pPr algn="l"/>
                      <a:endParaRPr lang="en-GB" sz="800" b="0" i="0" dirty="0">
                        <a:solidFill>
                          <a:schemeClr val="tx1"/>
                        </a:solidFill>
                      </a:endParaRPr>
                    </a:p>
                    <a:p>
                      <a:pPr marL="171450" indent="-171450" algn="l">
                        <a:buFontTx/>
                        <a:buChar char="-"/>
                      </a:pPr>
                      <a:r>
                        <a:rPr lang="en-GB" sz="800" b="0" i="0" dirty="0">
                          <a:solidFill>
                            <a:schemeClr val="tx1"/>
                          </a:solidFill>
                        </a:rPr>
                        <a:t>Articulation is limited when explaining teaching points and how they are applied into a competitive situation. Sometimes uses relevant terminology and tier 3 words.</a:t>
                      </a:r>
                    </a:p>
                    <a:p>
                      <a:pPr algn="l"/>
                      <a:endParaRPr lang="en-GB" sz="800" b="0" i="0" dirty="0">
                        <a:solidFill>
                          <a:schemeClr val="tx1"/>
                        </a:solidFill>
                      </a:endParaRPr>
                    </a:p>
                    <a:p>
                      <a:pPr marL="171450" indent="-171450" algn="l">
                        <a:buFontTx/>
                        <a:buChar char="-"/>
                      </a:pPr>
                      <a:r>
                        <a:rPr lang="en-GB" sz="800" b="0" i="0" dirty="0">
                          <a:solidFill>
                            <a:schemeClr val="tx1"/>
                          </a:solidFill>
                        </a:rPr>
                        <a:t>Limited knowledge of bones in the body.</a:t>
                      </a:r>
                    </a:p>
                    <a:p>
                      <a:pPr algn="l"/>
                      <a:endParaRPr lang="en-GB" sz="800" b="0" i="0" dirty="0">
                        <a:solidFill>
                          <a:schemeClr val="tx1"/>
                        </a:solidFill>
                      </a:endParaRPr>
                    </a:p>
                    <a:p>
                      <a:pPr marL="171450" indent="-171450" algn="l">
                        <a:buFontTx/>
                        <a:buChar char="-"/>
                      </a:pPr>
                      <a:r>
                        <a:rPr lang="en-GB" sz="800" b="0" i="0" dirty="0">
                          <a:solidFill>
                            <a:schemeClr val="tx1"/>
                          </a:solidFill>
                        </a:rPr>
                        <a:t>Limited speed, power, agility, reaction time and coordination.</a:t>
                      </a:r>
                    </a:p>
                    <a:p>
                      <a:pPr algn="l"/>
                      <a:endParaRPr lang="en-GB" sz="800" b="0" i="0" dirty="0">
                        <a:solidFill>
                          <a:schemeClr val="tx1"/>
                        </a:solidFill>
                      </a:endParaRPr>
                    </a:p>
                    <a:p>
                      <a:pPr marL="171450" indent="-171450" algn="l">
                        <a:buFontTx/>
                        <a:buChar char="-"/>
                      </a:pPr>
                      <a:r>
                        <a:rPr lang="en-GB" sz="800" b="0" i="0" dirty="0">
                          <a:solidFill>
                            <a:schemeClr val="tx1"/>
                          </a:solidFill>
                        </a:rPr>
                        <a:t>Social skills are inconsistent as well as communication between peers which can sometimes be limited when fielding or coaching.</a:t>
                      </a:r>
                    </a:p>
                    <a:p>
                      <a:pPr algn="l"/>
                      <a:endParaRPr lang="en-GB" sz="800" b="0" i="0" dirty="0">
                        <a:solidFill>
                          <a:schemeClr val="tx1"/>
                        </a:solidFill>
                      </a:endParaRPr>
                    </a:p>
                    <a:p>
                      <a:pPr marL="171450" indent="-171450" algn="l">
                        <a:buFontTx/>
                        <a:buChar char="-"/>
                      </a:pPr>
                      <a:r>
                        <a:rPr lang="en-GB" sz="800" b="0" i="0" dirty="0">
                          <a:solidFill>
                            <a:schemeClr val="tx1"/>
                          </a:solidFill>
                        </a:rPr>
                        <a:t>Gives up occasionally when faced with difficult challenges.</a:t>
                      </a:r>
                    </a:p>
                    <a:p>
                      <a:endParaRPr lang="en-GB" sz="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1" dirty="0">
                          <a:solidFill>
                            <a:schemeClr val="tx1"/>
                          </a:solidFill>
                        </a:rPr>
                        <a:t>Pupils have good knowledge of game rules as well how to perform bowling, batting, throwing and catching skills with consistent performance.  They can umpire effectively with little help from their teacher: good knowledge of teaching points; coordination and speed is good; requires little support when communicating ideas; usually persists with difficult challenges:</a:t>
                      </a:r>
                      <a:endParaRPr lang="en-US" sz="800" b="0" i="0" dirty="0">
                        <a:solidFill>
                          <a:schemeClr val="tx1"/>
                        </a:solidFill>
                      </a:endParaRPr>
                    </a:p>
                    <a:p>
                      <a:endParaRPr lang="en-US" sz="800" b="0" i="0" dirty="0">
                        <a:solidFill>
                          <a:schemeClr val="tx1"/>
                        </a:solidFill>
                      </a:endParaRPr>
                    </a:p>
                    <a:p>
                      <a:pPr marL="171450" indent="-171450">
                        <a:buFontTx/>
                        <a:buChar char="-"/>
                      </a:pPr>
                      <a:r>
                        <a:rPr lang="en-GB" sz="800" b="0" dirty="0">
                          <a:solidFill>
                            <a:schemeClr val="tx1"/>
                          </a:solidFill>
                        </a:rPr>
                        <a:t>Able to bowl/bat/throw/catch with good levels of coordination and agility in cricket/rounders.</a:t>
                      </a:r>
                    </a:p>
                    <a:p>
                      <a:pPr marL="171450" indent="-171450">
                        <a:buFontTx/>
                        <a:buChar char="-"/>
                      </a:pPr>
                      <a:endParaRPr lang="en-GB" sz="800" b="0" dirty="0">
                        <a:solidFill>
                          <a:schemeClr val="tx1"/>
                        </a:solidFill>
                      </a:endParaRPr>
                    </a:p>
                    <a:p>
                      <a:pPr marL="171450" indent="-171450" algn="l">
                        <a:buFontTx/>
                        <a:buChar char="-"/>
                      </a:pPr>
                      <a:r>
                        <a:rPr lang="en-GB" sz="800" b="0" dirty="0">
                          <a:solidFill>
                            <a:schemeClr val="tx1"/>
                          </a:solidFill>
                        </a:rPr>
                        <a:t>Requires little to no support when umpiring or identifying various positions on cricket/rounders teams.</a:t>
                      </a:r>
                    </a:p>
                    <a:p>
                      <a:pPr algn="l"/>
                      <a:endParaRPr lang="en-GB" sz="800" dirty="0">
                        <a:solidFill>
                          <a:schemeClr val="tx1"/>
                        </a:solidFill>
                      </a:endParaRPr>
                    </a:p>
                    <a:p>
                      <a:pPr marL="171450" indent="-171450" algn="l">
                        <a:buFontTx/>
                        <a:buChar char="-"/>
                      </a:pPr>
                      <a:r>
                        <a:rPr lang="en-GB" sz="800" dirty="0">
                          <a:solidFill>
                            <a:schemeClr val="tx1"/>
                          </a:solidFill>
                        </a:rPr>
                        <a:t>Articulation of performance is good. Pupils are able to link the relevant terminology and tier 3 words into sentences without much support from the teacher/peers.</a:t>
                      </a:r>
                    </a:p>
                    <a:p>
                      <a:pPr algn="l"/>
                      <a:endParaRPr lang="en-GB" sz="800" dirty="0">
                        <a:solidFill>
                          <a:schemeClr val="tx1"/>
                        </a:solidFill>
                      </a:endParaRPr>
                    </a:p>
                    <a:p>
                      <a:pPr marL="171450" indent="-171450" algn="l">
                        <a:buFontTx/>
                        <a:buChar char="-"/>
                      </a:pPr>
                      <a:r>
                        <a:rPr lang="en-GB" sz="800" dirty="0">
                          <a:solidFill>
                            <a:schemeClr val="tx1"/>
                          </a:solidFill>
                        </a:rPr>
                        <a:t>Good knowledge of the bones of the body.</a:t>
                      </a:r>
                    </a:p>
                    <a:p>
                      <a:pPr algn="l"/>
                      <a:endParaRPr lang="en-GB" sz="800" dirty="0">
                        <a:solidFill>
                          <a:schemeClr val="tx1"/>
                        </a:solidFill>
                      </a:endParaRPr>
                    </a:p>
                    <a:p>
                      <a:pPr marL="171450" indent="-171450" algn="l">
                        <a:buFontTx/>
                        <a:buChar char="-"/>
                      </a:pPr>
                      <a:r>
                        <a:rPr lang="en-GB" sz="800" dirty="0">
                          <a:solidFill>
                            <a:schemeClr val="tx1"/>
                          </a:solidFill>
                        </a:rPr>
                        <a:t>Secure levels of speed, power, agility, reaction time and coordination.</a:t>
                      </a:r>
                    </a:p>
                    <a:p>
                      <a:pPr algn="l"/>
                      <a:endParaRPr lang="en-GB" sz="800" dirty="0">
                        <a:solidFill>
                          <a:schemeClr val="tx1"/>
                        </a:solidFill>
                      </a:endParaRPr>
                    </a:p>
                    <a:p>
                      <a:pPr marL="171450" indent="-171450" algn="l">
                        <a:buFontTx/>
                        <a:buChar char="-"/>
                      </a:pPr>
                      <a:r>
                        <a:rPr lang="en-GB" sz="800" dirty="0">
                          <a:solidFill>
                            <a:schemeClr val="tx1"/>
                          </a:solidFill>
                        </a:rPr>
                        <a:t>Displays confidence in their social skills with good communication between their peers that often requires little to no support from the teacher when fielding or coaching.</a:t>
                      </a:r>
                    </a:p>
                    <a:p>
                      <a:pPr algn="l"/>
                      <a:endParaRPr lang="en-GB" sz="800" dirty="0">
                        <a:solidFill>
                          <a:schemeClr val="tx1"/>
                        </a:solidFill>
                      </a:endParaRPr>
                    </a:p>
                    <a:p>
                      <a:pPr marL="171450" indent="-171450" algn="l">
                        <a:buFontTx/>
                        <a:buChar char="-"/>
                      </a:pPr>
                      <a:r>
                        <a:rPr lang="en-GB" sz="800" dirty="0">
                          <a:solidFill>
                            <a:schemeClr val="tx1"/>
                          </a:solidFill>
                        </a:rPr>
                        <a:t>Rarely gives up when faced with a difficult challenge and persists with the task at hand.</a:t>
                      </a:r>
                    </a:p>
                    <a:p>
                      <a:endParaRPr lang="en-US" sz="800" b="1" i="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1" dirty="0">
                          <a:solidFill>
                            <a:schemeClr val="tx1"/>
                          </a:solidFill>
                        </a:rPr>
                        <a:t>Pupils have excellent knowledge of game rules as well how to perform bowling, batting, throwing and catching skills with consistent performance.  They can umpire effectively on an independent basis: excellent knowledge of teaching points; coordination and speed is excellent; requires no support when communicating ideas; always persists with difficult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1" dirty="0">
                        <a:solidFill>
                          <a:schemeClr val="tx1"/>
                        </a:solidFill>
                      </a:endParaRPr>
                    </a:p>
                    <a:p>
                      <a:pPr marL="171450" indent="-171450">
                        <a:buFontTx/>
                        <a:buChar char="-"/>
                      </a:pPr>
                      <a:r>
                        <a:rPr lang="en-GB" sz="800" b="0" dirty="0">
                          <a:solidFill>
                            <a:schemeClr val="tx1"/>
                          </a:solidFill>
                        </a:rPr>
                        <a:t>Able to bowl/bat/throw/catch with excellent levels of coordination and agility in cricket/rounders.</a:t>
                      </a:r>
                    </a:p>
                    <a:p>
                      <a:pPr marL="171450" indent="-171450">
                        <a:buFontTx/>
                        <a:buChar char="-"/>
                      </a:pPr>
                      <a:endParaRPr lang="en-GB" sz="800" b="0" dirty="0">
                        <a:solidFill>
                          <a:schemeClr val="tx1"/>
                        </a:solidFill>
                      </a:endParaRPr>
                    </a:p>
                    <a:p>
                      <a:pPr marL="171450" indent="-171450" algn="l">
                        <a:buFontTx/>
                        <a:buChar char="-"/>
                      </a:pPr>
                      <a:r>
                        <a:rPr lang="en-GB" sz="800" b="0" dirty="0">
                          <a:solidFill>
                            <a:schemeClr val="tx1"/>
                          </a:solidFill>
                        </a:rPr>
                        <a:t>Requires no support when umpiring or identifying various positions on cricket/rounders teams.</a:t>
                      </a:r>
                    </a:p>
                    <a:p>
                      <a:pPr algn="l"/>
                      <a:endParaRPr lang="en-GB" sz="800" b="0" i="0" dirty="0">
                        <a:solidFill>
                          <a:schemeClr val="tx1"/>
                        </a:solidFill>
                      </a:endParaRPr>
                    </a:p>
                    <a:p>
                      <a:pPr marL="171450" indent="-171450" algn="l">
                        <a:buFontTx/>
                        <a:buChar char="-"/>
                      </a:pPr>
                      <a:r>
                        <a:rPr lang="en-GB" sz="800" b="0" i="0" dirty="0">
                          <a:solidFill>
                            <a:schemeClr val="tx1"/>
                          </a:solidFill>
                        </a:rPr>
                        <a:t>Articulation of performance is clear, concise and developed. Pupils are able to link the relevant terminology and tier 3 words into sentences unsupported.</a:t>
                      </a:r>
                    </a:p>
                    <a:p>
                      <a:pPr algn="l"/>
                      <a:endParaRPr lang="en-GB" sz="800" b="0" i="0" dirty="0">
                        <a:solidFill>
                          <a:schemeClr val="tx1"/>
                        </a:solidFill>
                      </a:endParaRPr>
                    </a:p>
                    <a:p>
                      <a:pPr marL="171450" indent="-171450" algn="l">
                        <a:buFontTx/>
                        <a:buChar char="-"/>
                      </a:pPr>
                      <a:r>
                        <a:rPr lang="en-GB" sz="800" b="0" i="0" dirty="0">
                          <a:solidFill>
                            <a:schemeClr val="tx1"/>
                          </a:solidFill>
                        </a:rPr>
                        <a:t>Excellent knowledge of the bones of the body.</a:t>
                      </a:r>
                    </a:p>
                    <a:p>
                      <a:pPr algn="l"/>
                      <a:endParaRPr lang="en-GB" sz="800" b="0" i="0" dirty="0">
                        <a:solidFill>
                          <a:schemeClr val="tx1"/>
                        </a:solidFill>
                      </a:endParaRPr>
                    </a:p>
                    <a:p>
                      <a:pPr marL="171450" indent="-171450" algn="l">
                        <a:buFontTx/>
                        <a:buChar char="-"/>
                      </a:pPr>
                      <a:r>
                        <a:rPr lang="en-GB" sz="800" b="0" i="0" dirty="0">
                          <a:solidFill>
                            <a:schemeClr val="tx1"/>
                          </a:solidFill>
                        </a:rPr>
                        <a:t>Elite levels of speed, power, agility, reaction time and coordination.</a:t>
                      </a:r>
                    </a:p>
                    <a:p>
                      <a:pPr algn="l"/>
                      <a:endParaRPr lang="en-GB" sz="800" b="0" i="0" dirty="0">
                        <a:solidFill>
                          <a:schemeClr val="tx1"/>
                        </a:solidFill>
                      </a:endParaRPr>
                    </a:p>
                    <a:p>
                      <a:pPr marL="171450" indent="-171450" algn="l">
                        <a:buFontTx/>
                        <a:buChar char="-"/>
                      </a:pPr>
                      <a:r>
                        <a:rPr lang="en-GB" sz="800" b="0" i="0" dirty="0">
                          <a:solidFill>
                            <a:schemeClr val="tx1"/>
                          </a:solidFill>
                        </a:rPr>
                        <a:t>Displays confidence in their social skills and can lead small groups during drills and can dictate/allocate positions on a cricket/rounders team amongst their group.</a:t>
                      </a:r>
                    </a:p>
                    <a:p>
                      <a:pPr algn="l"/>
                      <a:endParaRPr lang="en-GB" sz="800" b="0" i="0" dirty="0">
                        <a:solidFill>
                          <a:schemeClr val="tx1"/>
                        </a:solidFill>
                      </a:endParaRPr>
                    </a:p>
                    <a:p>
                      <a:pPr marL="171450" indent="-171450" algn="l">
                        <a:buFontTx/>
                        <a:buChar char="-"/>
                      </a:pPr>
                      <a:r>
                        <a:rPr lang="en-GB" sz="800" b="0" i="0" dirty="0">
                          <a:solidFill>
                            <a:schemeClr val="tx1"/>
                          </a:solidFill>
                        </a:rPr>
                        <a:t>Never gives up when faced with a difficult challenge and enjoys these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1" dirty="0">
                        <a:solidFill>
                          <a:schemeClr val="tx1"/>
                        </a:solidFill>
                      </a:endParaRPr>
                    </a:p>
                  </a:txBody>
                  <a:tcPr/>
                </a:tc>
                <a:extLst>
                  <a:ext uri="{0D108BD9-81ED-4DB2-BD59-A6C34878D82A}">
                    <a16:rowId xmlns:a16="http://schemas.microsoft.com/office/drawing/2014/main" val="962034636"/>
                  </a:ext>
                </a:extLst>
              </a:tr>
            </a:tbl>
          </a:graphicData>
        </a:graphic>
      </p:graphicFrame>
    </p:spTree>
    <p:extLst>
      <p:ext uri="{BB962C8B-B14F-4D97-AF65-F5344CB8AC3E}">
        <p14:creationId xmlns:p14="http://schemas.microsoft.com/office/powerpoint/2010/main" val="3133309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TotalTime>
  <Words>1826</Words>
  <Application>Microsoft Office PowerPoint</Application>
  <PresentationFormat>Widescreen</PresentationFormat>
  <Paragraphs>178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Dowd</dc:creator>
  <cp:lastModifiedBy>Ward, Matthew</cp:lastModifiedBy>
  <cp:revision>78</cp:revision>
  <cp:lastPrinted>2020-02-24T12:28:29Z</cp:lastPrinted>
  <dcterms:created xsi:type="dcterms:W3CDTF">2019-12-19T05:38:14Z</dcterms:created>
  <dcterms:modified xsi:type="dcterms:W3CDTF">2022-06-24T07:59:34Z</dcterms:modified>
</cp:coreProperties>
</file>